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1631" r:id="rId2"/>
    <p:sldId id="258" r:id="rId3"/>
    <p:sldId id="259" r:id="rId4"/>
    <p:sldId id="268" r:id="rId5"/>
    <p:sldId id="1677" r:id="rId6"/>
    <p:sldId id="1679" r:id="rId7"/>
    <p:sldId id="260" r:id="rId8"/>
    <p:sldId id="1670" r:id="rId9"/>
    <p:sldId id="1676" r:id="rId10"/>
    <p:sldId id="266" r:id="rId11"/>
    <p:sldId id="269" r:id="rId12"/>
    <p:sldId id="1674" r:id="rId13"/>
    <p:sldId id="1655" r:id="rId14"/>
    <p:sldId id="1681" r:id="rId15"/>
    <p:sldId id="1675" r:id="rId16"/>
    <p:sldId id="418" r:id="rId17"/>
    <p:sldId id="1615" r:id="rId18"/>
    <p:sldId id="1623" r:id="rId19"/>
    <p:sldId id="1624" r:id="rId20"/>
    <p:sldId id="1684" r:id="rId21"/>
    <p:sldId id="1680" r:id="rId22"/>
    <p:sldId id="1657" r:id="rId23"/>
  </p:sldIdLst>
  <p:sldSz cx="12192000" cy="6858000"/>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jocaitis" initials="nj" lastIdx="6" clrIdx="0">
    <p:extLst>
      <p:ext uri="{19B8F6BF-5375-455C-9EA6-DF929625EA0E}">
        <p15:presenceInfo xmlns:p15="http://schemas.microsoft.com/office/powerpoint/2012/main" userId="njocait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E2D"/>
    <a:srgbClr val="72210B"/>
    <a:srgbClr val="FFFFFF"/>
    <a:srgbClr val="D9D9D9"/>
    <a:srgbClr val="000000"/>
    <a:srgbClr val="0D0D0D"/>
    <a:srgbClr val="DDDDDD"/>
    <a:srgbClr val="3F3F3F"/>
    <a:srgbClr val="2A0C04"/>
    <a:srgbClr val="401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A660C-9EF4-475A-BB39-8BEB40FD2E0A}" v="3" dt="2025-05-02T12:55:5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6340" autoAdjust="0"/>
  </p:normalViewPr>
  <p:slideViewPr>
    <p:cSldViewPr snapToGrid="0">
      <p:cViewPr varScale="1">
        <p:scale>
          <a:sx n="89" d="100"/>
          <a:sy n="89" d="100"/>
        </p:scale>
        <p:origin x="264" y="7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386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E247DF-1EF6-37F9-1CF8-F76FE513C368}"/>
              </a:ext>
            </a:extLst>
          </p:cNvPr>
          <p:cNvSpPr>
            <a:spLocks noGrp="1"/>
          </p:cNvSpPr>
          <p:nvPr>
            <p:ph type="hdr" sz="quarter"/>
          </p:nvPr>
        </p:nvSpPr>
        <p:spPr>
          <a:xfrm>
            <a:off x="0" y="1"/>
            <a:ext cx="2773680" cy="435848"/>
          </a:xfrm>
          <a:prstGeom prst="rect">
            <a:avLst/>
          </a:prstGeom>
        </p:spPr>
        <p:txBody>
          <a:bodyPr vert="horz" lIns="86202" tIns="43102" rIns="86202" bIns="43102" rtlCol="0"/>
          <a:lstStyle>
            <a:lvl1pPr algn="l">
              <a:defRPr sz="1200"/>
            </a:lvl1pPr>
          </a:lstStyle>
          <a:p>
            <a:endParaRPr lang="en-CA"/>
          </a:p>
        </p:txBody>
      </p:sp>
      <p:sp>
        <p:nvSpPr>
          <p:cNvPr id="3" name="Date Placeholder 2">
            <a:extLst>
              <a:ext uri="{FF2B5EF4-FFF2-40B4-BE49-F238E27FC236}">
                <a16:creationId xmlns:a16="http://schemas.microsoft.com/office/drawing/2014/main" id="{7F5A8477-9947-C9EC-0296-11C8066FBD8C}"/>
              </a:ext>
            </a:extLst>
          </p:cNvPr>
          <p:cNvSpPr>
            <a:spLocks noGrp="1"/>
          </p:cNvSpPr>
          <p:nvPr>
            <p:ph type="dt" sz="quarter" idx="1"/>
          </p:nvPr>
        </p:nvSpPr>
        <p:spPr>
          <a:xfrm>
            <a:off x="3625639" y="1"/>
            <a:ext cx="2773680" cy="435848"/>
          </a:xfrm>
          <a:prstGeom prst="rect">
            <a:avLst/>
          </a:prstGeom>
        </p:spPr>
        <p:txBody>
          <a:bodyPr vert="horz" lIns="86202" tIns="43102" rIns="86202" bIns="43102" rtlCol="0"/>
          <a:lstStyle>
            <a:lvl1pPr algn="r">
              <a:defRPr sz="1200"/>
            </a:lvl1pPr>
          </a:lstStyle>
          <a:p>
            <a:fld id="{3B2BC43E-D425-47B1-982A-464E83093685}" type="datetimeFigureOut">
              <a:rPr lang="en-CA" smtClean="0"/>
              <a:t>2025-05-02</a:t>
            </a:fld>
            <a:endParaRPr lang="en-CA"/>
          </a:p>
        </p:txBody>
      </p:sp>
      <p:sp>
        <p:nvSpPr>
          <p:cNvPr id="4" name="Footer Placeholder 3">
            <a:extLst>
              <a:ext uri="{FF2B5EF4-FFF2-40B4-BE49-F238E27FC236}">
                <a16:creationId xmlns:a16="http://schemas.microsoft.com/office/drawing/2014/main" id="{781CE444-D271-4233-99A3-82E52E201716}"/>
              </a:ext>
            </a:extLst>
          </p:cNvPr>
          <p:cNvSpPr>
            <a:spLocks noGrp="1"/>
          </p:cNvSpPr>
          <p:nvPr>
            <p:ph type="ftr" sz="quarter" idx="2"/>
          </p:nvPr>
        </p:nvSpPr>
        <p:spPr>
          <a:xfrm>
            <a:off x="0" y="8250953"/>
            <a:ext cx="2773680" cy="435847"/>
          </a:xfrm>
          <a:prstGeom prst="rect">
            <a:avLst/>
          </a:prstGeom>
        </p:spPr>
        <p:txBody>
          <a:bodyPr vert="horz" lIns="86202" tIns="43102" rIns="86202" bIns="43102"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B948DF0-D234-5B09-9823-911B299A5DE7}"/>
              </a:ext>
            </a:extLst>
          </p:cNvPr>
          <p:cNvSpPr>
            <a:spLocks noGrp="1"/>
          </p:cNvSpPr>
          <p:nvPr>
            <p:ph type="sldNum" sz="quarter" idx="3"/>
          </p:nvPr>
        </p:nvSpPr>
        <p:spPr>
          <a:xfrm>
            <a:off x="3625639" y="8250953"/>
            <a:ext cx="2773680" cy="435847"/>
          </a:xfrm>
          <a:prstGeom prst="rect">
            <a:avLst/>
          </a:prstGeom>
        </p:spPr>
        <p:txBody>
          <a:bodyPr vert="horz" lIns="86202" tIns="43102" rIns="86202" bIns="43102" rtlCol="0" anchor="b"/>
          <a:lstStyle>
            <a:lvl1pPr algn="r">
              <a:defRPr sz="1200"/>
            </a:lvl1pPr>
          </a:lstStyle>
          <a:p>
            <a:fld id="{F74B46D2-B338-4865-981A-15DC4EF26CCB}" type="slidenum">
              <a:rPr lang="en-CA" smtClean="0"/>
              <a:t>‹#›</a:t>
            </a:fld>
            <a:endParaRPr lang="en-CA"/>
          </a:p>
        </p:txBody>
      </p:sp>
    </p:spTree>
    <p:extLst>
      <p:ext uri="{BB962C8B-B14F-4D97-AF65-F5344CB8AC3E}">
        <p14:creationId xmlns:p14="http://schemas.microsoft.com/office/powerpoint/2010/main" val="1285155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435848"/>
          </a:xfrm>
          <a:prstGeom prst="rect">
            <a:avLst/>
          </a:prstGeom>
        </p:spPr>
        <p:txBody>
          <a:bodyPr vert="horz" lIns="86202" tIns="43102" rIns="86202" bIns="43102" rtlCol="0"/>
          <a:lstStyle>
            <a:lvl1pPr algn="l">
              <a:defRPr sz="1200"/>
            </a:lvl1pPr>
          </a:lstStyle>
          <a:p>
            <a:endParaRPr lang="en-CA"/>
          </a:p>
        </p:txBody>
      </p:sp>
      <p:sp>
        <p:nvSpPr>
          <p:cNvPr id="3" name="Date Placeholder 2"/>
          <p:cNvSpPr>
            <a:spLocks noGrp="1"/>
          </p:cNvSpPr>
          <p:nvPr>
            <p:ph type="dt" idx="1"/>
          </p:nvPr>
        </p:nvSpPr>
        <p:spPr>
          <a:xfrm>
            <a:off x="3625639" y="1"/>
            <a:ext cx="2773680" cy="435848"/>
          </a:xfrm>
          <a:prstGeom prst="rect">
            <a:avLst/>
          </a:prstGeom>
        </p:spPr>
        <p:txBody>
          <a:bodyPr vert="horz" lIns="86202" tIns="43102" rIns="86202" bIns="43102" rtlCol="0"/>
          <a:lstStyle>
            <a:lvl1pPr algn="r">
              <a:defRPr sz="1200"/>
            </a:lvl1pPr>
          </a:lstStyle>
          <a:p>
            <a:fld id="{FD727F36-7AD5-4D22-8979-940A02BED7BD}" type="datetimeFigureOut">
              <a:rPr lang="en-CA" smtClean="0"/>
              <a:t>2025-05-02</a:t>
            </a:fld>
            <a:endParaRPr lang="en-CA"/>
          </a:p>
        </p:txBody>
      </p:sp>
      <p:sp>
        <p:nvSpPr>
          <p:cNvPr id="4" name="Slide Image Placeholder 3"/>
          <p:cNvSpPr>
            <a:spLocks noGrp="1" noRot="1" noChangeAspect="1"/>
          </p:cNvSpPr>
          <p:nvPr>
            <p:ph type="sldImg" idx="2"/>
          </p:nvPr>
        </p:nvSpPr>
        <p:spPr>
          <a:xfrm>
            <a:off x="595313" y="1085850"/>
            <a:ext cx="5210175" cy="2932113"/>
          </a:xfrm>
          <a:prstGeom prst="rect">
            <a:avLst/>
          </a:prstGeom>
          <a:noFill/>
          <a:ln w="12700">
            <a:solidFill>
              <a:prstClr val="black"/>
            </a:solidFill>
          </a:ln>
        </p:spPr>
        <p:txBody>
          <a:bodyPr vert="horz" lIns="86202" tIns="43102" rIns="86202" bIns="43102" rtlCol="0" anchor="ctr"/>
          <a:lstStyle/>
          <a:p>
            <a:endParaRPr lang="en-CA"/>
          </a:p>
        </p:txBody>
      </p:sp>
      <p:sp>
        <p:nvSpPr>
          <p:cNvPr id="5" name="Notes Placeholder 4"/>
          <p:cNvSpPr>
            <a:spLocks noGrp="1"/>
          </p:cNvSpPr>
          <p:nvPr>
            <p:ph type="body" sz="quarter" idx="3"/>
          </p:nvPr>
        </p:nvSpPr>
        <p:spPr>
          <a:xfrm>
            <a:off x="640080" y="4180522"/>
            <a:ext cx="5120640" cy="3420428"/>
          </a:xfrm>
          <a:prstGeom prst="rect">
            <a:avLst/>
          </a:prstGeom>
        </p:spPr>
        <p:txBody>
          <a:bodyPr vert="horz" lIns="86202" tIns="43102" rIns="86202" bIns="431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250953"/>
            <a:ext cx="2773680" cy="435847"/>
          </a:xfrm>
          <a:prstGeom prst="rect">
            <a:avLst/>
          </a:prstGeom>
        </p:spPr>
        <p:txBody>
          <a:bodyPr vert="horz" lIns="86202" tIns="43102" rIns="86202" bIns="43102" rtlCol="0" anchor="b"/>
          <a:lstStyle>
            <a:lvl1pPr algn="l">
              <a:defRPr sz="1200"/>
            </a:lvl1pPr>
          </a:lstStyle>
          <a:p>
            <a:endParaRPr lang="en-CA"/>
          </a:p>
        </p:txBody>
      </p:sp>
      <p:sp>
        <p:nvSpPr>
          <p:cNvPr id="7" name="Slide Number Placeholder 6"/>
          <p:cNvSpPr>
            <a:spLocks noGrp="1"/>
          </p:cNvSpPr>
          <p:nvPr>
            <p:ph type="sldNum" sz="quarter" idx="5"/>
          </p:nvPr>
        </p:nvSpPr>
        <p:spPr>
          <a:xfrm>
            <a:off x="3625639" y="8250953"/>
            <a:ext cx="2773680" cy="435847"/>
          </a:xfrm>
          <a:prstGeom prst="rect">
            <a:avLst/>
          </a:prstGeom>
        </p:spPr>
        <p:txBody>
          <a:bodyPr vert="horz" lIns="86202" tIns="43102" rIns="86202" bIns="43102" rtlCol="0" anchor="b"/>
          <a:lstStyle>
            <a:lvl1pPr algn="r">
              <a:defRPr sz="1200"/>
            </a:lvl1pPr>
          </a:lstStyle>
          <a:p>
            <a:fld id="{CB01290B-F423-4FB7-BEEA-8073FF6968A2}" type="slidenum">
              <a:rPr lang="en-CA" smtClean="0"/>
              <a:t>‹#›</a:t>
            </a:fld>
            <a:endParaRPr lang="en-CA"/>
          </a:p>
        </p:txBody>
      </p:sp>
    </p:spTree>
    <p:extLst>
      <p:ext uri="{BB962C8B-B14F-4D97-AF65-F5344CB8AC3E}">
        <p14:creationId xmlns:p14="http://schemas.microsoft.com/office/powerpoint/2010/main" val="253254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F9339-02FB-8901-493B-4FD001BF7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B3EB4-A145-EC3A-9425-B7829EEC713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EB1859C-7F47-01C9-8860-C40F69DAA324}"/>
              </a:ext>
            </a:extLst>
          </p:cNvPr>
          <p:cNvSpPr>
            <a:spLocks noGrp="1"/>
          </p:cNvSpPr>
          <p:nvPr>
            <p:ph type="sldNum" sz="quarter" idx="5"/>
          </p:nvPr>
        </p:nvSpPr>
        <p:spPr/>
        <p:txBody>
          <a:bodyPr/>
          <a:lstStyle/>
          <a:p>
            <a:fld id="{0CDBA837-B93C-426B-AC7A-96633FD60759}" type="slidenum">
              <a:rPr lang="en-US" smtClean="0"/>
              <a:t>5</a:t>
            </a:fld>
            <a:endParaRPr lang="en-US"/>
          </a:p>
        </p:txBody>
      </p:sp>
      <p:sp>
        <p:nvSpPr>
          <p:cNvPr id="3" name="Notes Placeholder 2">
            <a:extLst>
              <a:ext uri="{FF2B5EF4-FFF2-40B4-BE49-F238E27FC236}">
                <a16:creationId xmlns:a16="http://schemas.microsoft.com/office/drawing/2014/main" id="{29DC64DA-A1D1-D4FD-3E8E-56284D82402E}"/>
              </a:ext>
            </a:extLst>
          </p:cNvPr>
          <p:cNvSpPr>
            <a:spLocks noGrp="1"/>
          </p:cNvSpPr>
          <p:nvPr>
            <p:ph type="body" idx="1"/>
          </p:nvPr>
        </p:nvSpPr>
        <p:spPr/>
        <p:txBody>
          <a:bodyPr/>
          <a:lstStyle/>
          <a:p>
            <a:r>
              <a:rPr lang="en-CA" dirty="0"/>
              <a:t>Subject to current $5M financing</a:t>
            </a:r>
          </a:p>
        </p:txBody>
      </p:sp>
    </p:spTree>
    <p:extLst>
      <p:ext uri="{BB962C8B-B14F-4D97-AF65-F5344CB8AC3E}">
        <p14:creationId xmlns:p14="http://schemas.microsoft.com/office/powerpoint/2010/main" val="286425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7A087-10B9-758A-E3F4-E95DF95FE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FB860-2A96-0F07-7377-2B4622566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B0927-5207-A597-67C1-55D9E9AC2079}"/>
              </a:ext>
            </a:extLst>
          </p:cNvPr>
          <p:cNvSpPr>
            <a:spLocks noGrp="1"/>
          </p:cNvSpPr>
          <p:nvPr>
            <p:ph type="body" idx="1"/>
          </p:nvPr>
        </p:nvSpPr>
        <p:spPr/>
        <p:txBody>
          <a:bodyPr/>
          <a:lstStyle/>
          <a:p>
            <a:r>
              <a:rPr lang="en-CA" dirty="0"/>
              <a:t>-custom chart</a:t>
            </a:r>
          </a:p>
          <a:p>
            <a:pPr marL="171450" indent="-171450">
              <a:buFontTx/>
              <a:buChar char="-"/>
            </a:pPr>
            <a:r>
              <a:rPr lang="en-CA" dirty="0"/>
              <a:t>Share price to overlap with gold price</a:t>
            </a:r>
          </a:p>
          <a:p>
            <a:pPr marL="171450" indent="-171450">
              <a:buFontTx/>
              <a:buChar char="-"/>
            </a:pPr>
            <a:endParaRPr lang="en-CA" dirty="0"/>
          </a:p>
        </p:txBody>
      </p:sp>
      <p:sp>
        <p:nvSpPr>
          <p:cNvPr id="4" name="Slide Number Placeholder 3">
            <a:extLst>
              <a:ext uri="{FF2B5EF4-FFF2-40B4-BE49-F238E27FC236}">
                <a16:creationId xmlns:a16="http://schemas.microsoft.com/office/drawing/2014/main" id="{5F413AB5-C974-4C34-72EF-75EBF9A1D460}"/>
              </a:ext>
            </a:extLst>
          </p:cNvPr>
          <p:cNvSpPr>
            <a:spLocks noGrp="1"/>
          </p:cNvSpPr>
          <p:nvPr>
            <p:ph type="sldNum" sz="quarter" idx="5"/>
          </p:nvPr>
        </p:nvSpPr>
        <p:spPr/>
        <p:txBody>
          <a:bodyPr/>
          <a:lstStyle/>
          <a:p>
            <a:fld id="{CB01290B-F423-4FB7-BEEA-8073FF6968A2}" type="slidenum">
              <a:rPr lang="en-CA" smtClean="0"/>
              <a:t>15</a:t>
            </a:fld>
            <a:endParaRPr lang="en-CA"/>
          </a:p>
        </p:txBody>
      </p:sp>
    </p:spTree>
    <p:extLst>
      <p:ext uri="{BB962C8B-B14F-4D97-AF65-F5344CB8AC3E}">
        <p14:creationId xmlns:p14="http://schemas.microsoft.com/office/powerpoint/2010/main" val="250768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CDBA837-B93C-426B-AC7A-96633FD60759}" type="slidenum">
              <a:rPr lang="en-US" smtClean="0"/>
              <a:t>18</a:t>
            </a:fld>
            <a:endParaRPr lang="en-US"/>
          </a:p>
        </p:txBody>
      </p:sp>
      <p:sp>
        <p:nvSpPr>
          <p:cNvPr id="3" name="Notes Placeholder 2">
            <a:extLst>
              <a:ext uri="{FF2B5EF4-FFF2-40B4-BE49-F238E27FC236}">
                <a16:creationId xmlns:a16="http://schemas.microsoft.com/office/drawing/2014/main" id="{A90380F7-EA4B-9130-26C6-746FC1CF0A84}"/>
              </a:ext>
            </a:extLst>
          </p:cNvPr>
          <p:cNvSpPr>
            <a:spLocks noGrp="1"/>
          </p:cNvSpPr>
          <p:nvPr>
            <p:ph type="body" idx="1"/>
          </p:nvPr>
        </p:nvSpPr>
        <p:spPr/>
        <p:txBody>
          <a:bodyPr/>
          <a:lstStyle/>
          <a:p>
            <a:r>
              <a:rPr lang="en-CA" dirty="0"/>
              <a:t>Subject to current $5M financing</a:t>
            </a:r>
          </a:p>
        </p:txBody>
      </p:sp>
    </p:spTree>
    <p:extLst>
      <p:ext uri="{BB962C8B-B14F-4D97-AF65-F5344CB8AC3E}">
        <p14:creationId xmlns:p14="http://schemas.microsoft.com/office/powerpoint/2010/main" val="130907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8203-6191-7611-4103-462FC1642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86016-9FCE-9A9B-EFC2-6B76BCF6D22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60A4F9FF-4BF6-CEB0-B4FF-AB282BFF24BD}"/>
              </a:ext>
            </a:extLst>
          </p:cNvPr>
          <p:cNvSpPr>
            <a:spLocks noGrp="1"/>
          </p:cNvSpPr>
          <p:nvPr>
            <p:ph type="sldNum" sz="quarter" idx="5"/>
          </p:nvPr>
        </p:nvSpPr>
        <p:spPr/>
        <p:txBody>
          <a:bodyPr/>
          <a:lstStyle/>
          <a:p>
            <a:fld id="{0CDBA837-B93C-426B-AC7A-96633FD60759}" type="slidenum">
              <a:rPr lang="en-US" smtClean="0"/>
              <a:t>19</a:t>
            </a:fld>
            <a:endParaRPr lang="en-US"/>
          </a:p>
        </p:txBody>
      </p:sp>
      <p:sp>
        <p:nvSpPr>
          <p:cNvPr id="3" name="Notes Placeholder 2">
            <a:extLst>
              <a:ext uri="{FF2B5EF4-FFF2-40B4-BE49-F238E27FC236}">
                <a16:creationId xmlns:a16="http://schemas.microsoft.com/office/drawing/2014/main" id="{85FD4EB3-BD31-8B66-76DC-7879493E55B8}"/>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6902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4060-AF49-C892-B212-EDC237738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4BEFB-D4D3-BD0C-32A9-10C7248CE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F29AF-7F95-942B-AA7C-14EA0D33F847}"/>
              </a:ext>
            </a:extLst>
          </p:cNvPr>
          <p:cNvSpPr>
            <a:spLocks noGrp="1"/>
          </p:cNvSpPr>
          <p:nvPr>
            <p:ph type="body" idx="1"/>
          </p:nvPr>
        </p:nvSpPr>
        <p:spPr/>
        <p:txBody>
          <a:bodyPr/>
          <a:lstStyle/>
          <a:p>
            <a:r>
              <a:rPr lang="en-CA" dirty="0"/>
              <a:t>- Corporate update</a:t>
            </a:r>
          </a:p>
        </p:txBody>
      </p:sp>
      <p:sp>
        <p:nvSpPr>
          <p:cNvPr id="4" name="Slide Number Placeholder 3">
            <a:extLst>
              <a:ext uri="{FF2B5EF4-FFF2-40B4-BE49-F238E27FC236}">
                <a16:creationId xmlns:a16="http://schemas.microsoft.com/office/drawing/2014/main" id="{0FCEEFD3-EF94-7DCF-F7B5-7019F2378F3A}"/>
              </a:ext>
            </a:extLst>
          </p:cNvPr>
          <p:cNvSpPr>
            <a:spLocks noGrp="1"/>
          </p:cNvSpPr>
          <p:nvPr>
            <p:ph type="sldNum" sz="quarter" idx="5"/>
          </p:nvPr>
        </p:nvSpPr>
        <p:spPr/>
        <p:txBody>
          <a:bodyPr/>
          <a:lstStyle/>
          <a:p>
            <a:fld id="{CB01290B-F423-4FB7-BEEA-8073FF6968A2}" type="slidenum">
              <a:rPr lang="en-CA" smtClean="0"/>
              <a:t>6</a:t>
            </a:fld>
            <a:endParaRPr lang="en-CA"/>
          </a:p>
        </p:txBody>
      </p:sp>
    </p:spTree>
    <p:extLst>
      <p:ext uri="{BB962C8B-B14F-4D97-AF65-F5344CB8AC3E}">
        <p14:creationId xmlns:p14="http://schemas.microsoft.com/office/powerpoint/2010/main" val="15336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01290B-F423-4FB7-BEEA-8073FF6968A2}" type="slidenum">
              <a:rPr lang="en-CA" smtClean="0"/>
              <a:t>7</a:t>
            </a:fld>
            <a:endParaRPr lang="en-CA"/>
          </a:p>
        </p:txBody>
      </p:sp>
    </p:spTree>
    <p:extLst>
      <p:ext uri="{BB962C8B-B14F-4D97-AF65-F5344CB8AC3E}">
        <p14:creationId xmlns:p14="http://schemas.microsoft.com/office/powerpoint/2010/main" val="92351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00E1-95C6-2AB8-CA4D-CA08F3684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D426C-CC42-E114-52D2-785F6E68500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066F16D6-7D8F-942B-3AB8-988143CC37C6}"/>
              </a:ext>
            </a:extLst>
          </p:cNvPr>
          <p:cNvSpPr>
            <a:spLocks noGrp="1"/>
          </p:cNvSpPr>
          <p:nvPr>
            <p:ph type="sldNum" sz="quarter" idx="5"/>
          </p:nvPr>
        </p:nvSpPr>
        <p:spPr/>
        <p:txBody>
          <a:bodyPr/>
          <a:lstStyle/>
          <a:p>
            <a:fld id="{0CDBA837-B93C-426B-AC7A-96633FD60759}" type="slidenum">
              <a:rPr lang="en-US" smtClean="0"/>
              <a:t>8</a:t>
            </a:fld>
            <a:endParaRPr lang="en-US"/>
          </a:p>
        </p:txBody>
      </p:sp>
      <p:sp>
        <p:nvSpPr>
          <p:cNvPr id="3" name="Notes Placeholder 2">
            <a:extLst>
              <a:ext uri="{FF2B5EF4-FFF2-40B4-BE49-F238E27FC236}">
                <a16:creationId xmlns:a16="http://schemas.microsoft.com/office/drawing/2014/main" id="{4B13A1C8-9D7C-C2BA-587F-D631ADF6823A}"/>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7938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6A074-30F1-CBDB-4EC0-4E8C9EC18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77F5E-D02C-1F47-76DD-D20A28970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BC1DE-FB93-100D-370F-229EEE63CF49}"/>
              </a:ext>
            </a:extLst>
          </p:cNvPr>
          <p:cNvSpPr>
            <a:spLocks noGrp="1"/>
          </p:cNvSpPr>
          <p:nvPr>
            <p:ph type="body" idx="1"/>
          </p:nvPr>
        </p:nvSpPr>
        <p:spPr/>
        <p:txBody>
          <a:bodyPr/>
          <a:lstStyle/>
          <a:p>
            <a:r>
              <a:rPr lang="en-CA" dirty="0"/>
              <a:t>- Corporate update</a:t>
            </a:r>
          </a:p>
        </p:txBody>
      </p:sp>
      <p:sp>
        <p:nvSpPr>
          <p:cNvPr id="4" name="Slide Number Placeholder 3">
            <a:extLst>
              <a:ext uri="{FF2B5EF4-FFF2-40B4-BE49-F238E27FC236}">
                <a16:creationId xmlns:a16="http://schemas.microsoft.com/office/drawing/2014/main" id="{E56BC4DD-8B57-32D7-B9B8-F27D58DD8EAB}"/>
              </a:ext>
            </a:extLst>
          </p:cNvPr>
          <p:cNvSpPr>
            <a:spLocks noGrp="1"/>
          </p:cNvSpPr>
          <p:nvPr>
            <p:ph type="sldNum" sz="quarter" idx="5"/>
          </p:nvPr>
        </p:nvSpPr>
        <p:spPr/>
        <p:txBody>
          <a:bodyPr/>
          <a:lstStyle/>
          <a:p>
            <a:fld id="{CB01290B-F423-4FB7-BEEA-8073FF6968A2}" type="slidenum">
              <a:rPr lang="en-CA" smtClean="0"/>
              <a:t>9</a:t>
            </a:fld>
            <a:endParaRPr lang="en-CA"/>
          </a:p>
        </p:txBody>
      </p:sp>
    </p:spTree>
    <p:extLst>
      <p:ext uri="{BB962C8B-B14F-4D97-AF65-F5344CB8AC3E}">
        <p14:creationId xmlns:p14="http://schemas.microsoft.com/office/powerpoint/2010/main" val="13800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Corporate Financing</a:t>
            </a:r>
          </a:p>
        </p:txBody>
      </p:sp>
      <p:sp>
        <p:nvSpPr>
          <p:cNvPr id="4" name="Slide Number Placeholder 3"/>
          <p:cNvSpPr>
            <a:spLocks noGrp="1"/>
          </p:cNvSpPr>
          <p:nvPr>
            <p:ph type="sldNum" sz="quarter" idx="5"/>
          </p:nvPr>
        </p:nvSpPr>
        <p:spPr/>
        <p:txBody>
          <a:bodyPr/>
          <a:lstStyle/>
          <a:p>
            <a:fld id="{CB01290B-F423-4FB7-BEEA-8073FF6968A2}" type="slidenum">
              <a:rPr lang="en-CA" smtClean="0"/>
              <a:t>10</a:t>
            </a:fld>
            <a:endParaRPr lang="en-CA"/>
          </a:p>
        </p:txBody>
      </p:sp>
    </p:spTree>
    <p:extLst>
      <p:ext uri="{BB962C8B-B14F-4D97-AF65-F5344CB8AC3E}">
        <p14:creationId xmlns:p14="http://schemas.microsoft.com/office/powerpoint/2010/main" val="154016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01290B-F423-4FB7-BEEA-8073FF6968A2}" type="slidenum">
              <a:rPr lang="en-CA" smtClean="0"/>
              <a:t>11</a:t>
            </a:fld>
            <a:endParaRPr lang="en-CA"/>
          </a:p>
        </p:txBody>
      </p:sp>
    </p:spTree>
    <p:extLst>
      <p:ext uri="{BB962C8B-B14F-4D97-AF65-F5344CB8AC3E}">
        <p14:creationId xmlns:p14="http://schemas.microsoft.com/office/powerpoint/2010/main" val="32654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- 3 bullet points about what we are going </a:t>
            </a:r>
            <a:r>
              <a:rPr lang="en-CA"/>
              <a:t>to do </a:t>
            </a:r>
            <a:r>
              <a:rPr lang="en-CA" dirty="0"/>
              <a:t>with the FS</a:t>
            </a:r>
          </a:p>
        </p:txBody>
      </p:sp>
      <p:sp>
        <p:nvSpPr>
          <p:cNvPr id="4" name="Slide Number Placeholder 3"/>
          <p:cNvSpPr>
            <a:spLocks noGrp="1"/>
          </p:cNvSpPr>
          <p:nvPr>
            <p:ph type="sldNum" sz="quarter" idx="5"/>
          </p:nvPr>
        </p:nvSpPr>
        <p:spPr/>
        <p:txBody>
          <a:bodyPr/>
          <a:lstStyle/>
          <a:p>
            <a:fld id="{CB01290B-F423-4FB7-BEEA-8073FF6968A2}" type="slidenum">
              <a:rPr lang="en-CA" smtClean="0"/>
              <a:t>12</a:t>
            </a:fld>
            <a:endParaRPr lang="en-CA"/>
          </a:p>
        </p:txBody>
      </p:sp>
    </p:spTree>
    <p:extLst>
      <p:ext uri="{BB962C8B-B14F-4D97-AF65-F5344CB8AC3E}">
        <p14:creationId xmlns:p14="http://schemas.microsoft.com/office/powerpoint/2010/main" val="223776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-custom chart</a:t>
            </a:r>
          </a:p>
          <a:p>
            <a:pPr marL="171450" indent="-171450">
              <a:buFontTx/>
              <a:buChar char="-"/>
            </a:pPr>
            <a:r>
              <a:rPr lang="en-CA" dirty="0"/>
              <a:t>Share price to overlap with gold price</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CB01290B-F423-4FB7-BEEA-8073FF6968A2}" type="slidenum">
              <a:rPr lang="en-CA" smtClean="0"/>
              <a:t>14</a:t>
            </a:fld>
            <a:endParaRPr lang="en-CA"/>
          </a:p>
        </p:txBody>
      </p:sp>
    </p:spTree>
    <p:extLst>
      <p:ext uri="{BB962C8B-B14F-4D97-AF65-F5344CB8AC3E}">
        <p14:creationId xmlns:p14="http://schemas.microsoft.com/office/powerpoint/2010/main" val="53188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1991-6C7F-DD04-86A6-C9CEEFD59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EC8CD79-46B8-6412-E8E1-1F07114FC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8CD5A80-DF69-45E3-1AF5-7E61C9A37028}"/>
              </a:ext>
            </a:extLst>
          </p:cNvPr>
          <p:cNvSpPr>
            <a:spLocks noGrp="1"/>
          </p:cNvSpPr>
          <p:nvPr>
            <p:ph type="dt" sz="half" idx="10"/>
          </p:nvPr>
        </p:nvSpPr>
        <p:spPr/>
        <p:txBody>
          <a:bodyPr/>
          <a:lstStyle/>
          <a:p>
            <a:fld id="{6A402B30-17A3-4DEB-BFBE-343C1045E631}" type="datetime1">
              <a:rPr lang="en-CA" smtClean="0"/>
              <a:t>2025-05-02</a:t>
            </a:fld>
            <a:endParaRPr lang="en-CA"/>
          </a:p>
        </p:txBody>
      </p:sp>
      <p:sp>
        <p:nvSpPr>
          <p:cNvPr id="5" name="Footer Placeholder 4">
            <a:extLst>
              <a:ext uri="{FF2B5EF4-FFF2-40B4-BE49-F238E27FC236}">
                <a16:creationId xmlns:a16="http://schemas.microsoft.com/office/drawing/2014/main" id="{31BC10FA-B4E0-D035-1B90-9FE1AF8D559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6B582E-DBB0-6E6A-6597-1C62053A085E}"/>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197168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8FF8-4121-0CC4-1555-880B3CB1040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BA4F210-A0B0-842E-8704-E20500414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8319FE-3D40-0CBF-8F18-6DFC40B1F8E4}"/>
              </a:ext>
            </a:extLst>
          </p:cNvPr>
          <p:cNvSpPr>
            <a:spLocks noGrp="1"/>
          </p:cNvSpPr>
          <p:nvPr>
            <p:ph type="dt" sz="half" idx="10"/>
          </p:nvPr>
        </p:nvSpPr>
        <p:spPr/>
        <p:txBody>
          <a:bodyPr/>
          <a:lstStyle/>
          <a:p>
            <a:fld id="{33BAD707-ED27-411C-B9F8-B03A600FCED5}" type="datetime1">
              <a:rPr lang="en-CA" smtClean="0"/>
              <a:t>2025-05-02</a:t>
            </a:fld>
            <a:endParaRPr lang="en-CA"/>
          </a:p>
        </p:txBody>
      </p:sp>
      <p:sp>
        <p:nvSpPr>
          <p:cNvPr id="5" name="Footer Placeholder 4">
            <a:extLst>
              <a:ext uri="{FF2B5EF4-FFF2-40B4-BE49-F238E27FC236}">
                <a16:creationId xmlns:a16="http://schemas.microsoft.com/office/drawing/2014/main" id="{7273E755-6BFE-1679-81D0-1AAAA43775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90B286-41F0-E48A-96EF-88382BFB944B}"/>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421412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BA8C9-9712-8936-EA8C-3A1B44E9EB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8CB914-307E-FC05-E38E-33B41689E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541ABF-5A1D-2695-E669-64A2CCBA302E}"/>
              </a:ext>
            </a:extLst>
          </p:cNvPr>
          <p:cNvSpPr>
            <a:spLocks noGrp="1"/>
          </p:cNvSpPr>
          <p:nvPr>
            <p:ph type="dt" sz="half" idx="10"/>
          </p:nvPr>
        </p:nvSpPr>
        <p:spPr/>
        <p:txBody>
          <a:bodyPr/>
          <a:lstStyle/>
          <a:p>
            <a:fld id="{DC2699CA-1016-4BDB-B242-6E17EBE36402}" type="datetime1">
              <a:rPr lang="en-CA" smtClean="0"/>
              <a:t>2025-05-02</a:t>
            </a:fld>
            <a:endParaRPr lang="en-CA"/>
          </a:p>
        </p:txBody>
      </p:sp>
      <p:sp>
        <p:nvSpPr>
          <p:cNvPr id="5" name="Footer Placeholder 4">
            <a:extLst>
              <a:ext uri="{FF2B5EF4-FFF2-40B4-BE49-F238E27FC236}">
                <a16:creationId xmlns:a16="http://schemas.microsoft.com/office/drawing/2014/main" id="{E80C8D5E-57AA-8A4B-20DF-9F6694CFF6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6829E9-2A1F-F435-9B8E-1F4CA79EBD57}"/>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225072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aq">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31826"/>
            <a:ext cx="10515600" cy="825500"/>
          </a:xfrm>
          <a:prstGeom prst="rect">
            <a:avLst/>
          </a:prstGeom>
        </p:spPr>
        <p:txBody>
          <a:bodyPr>
            <a:normAutofit/>
          </a:bodyPr>
          <a:lstStyle>
            <a:lvl1pPr>
              <a:defRPr sz="4400"/>
            </a:lvl1pPr>
          </a:lstStyle>
          <a:p>
            <a:r>
              <a:rPr lang="en-US" dirty="0"/>
              <a:t>CLICK TO EDIT MASTER TITLE STYLE</a:t>
            </a:r>
          </a:p>
        </p:txBody>
      </p:sp>
      <p:sp>
        <p:nvSpPr>
          <p:cNvPr id="8" name="Text Placeholder 7"/>
          <p:cNvSpPr>
            <a:spLocks noGrp="1"/>
          </p:cNvSpPr>
          <p:nvPr>
            <p:ph type="body" sz="quarter" idx="10"/>
          </p:nvPr>
        </p:nvSpPr>
        <p:spPr>
          <a:xfrm>
            <a:off x="2324101" y="371475"/>
            <a:ext cx="7543798" cy="352425"/>
          </a:xfrm>
        </p:spPr>
        <p:txBody>
          <a:bodyPr anchor="ctr">
            <a:noAutofit/>
          </a:bodyPr>
          <a:lstStyle>
            <a:lvl1pPr marL="0" indent="0" algn="ctr">
              <a:buNone/>
              <a:defRPr sz="1400" b="1" i="0" cap="all" baseline="0">
                <a:solidFill>
                  <a:schemeClr val="accent1"/>
                </a:solidFill>
                <a:latin typeface="+mj-lt"/>
                <a:cs typeface="Segoe UI Semilight" panose="020B0402040204020203" pitchFamily="34" charset="0"/>
              </a:defRPr>
            </a:lvl1pPr>
          </a:lstStyle>
          <a:p>
            <a:pPr lvl="0"/>
            <a:r>
              <a:rPr lang="en-US" dirty="0"/>
              <a:t>Edit Master text styles</a:t>
            </a:r>
          </a:p>
        </p:txBody>
      </p:sp>
      <p:sp>
        <p:nvSpPr>
          <p:cNvPr id="17" name="Picture Placeholder 6">
            <a:extLst>
              <a:ext uri="{FF2B5EF4-FFF2-40B4-BE49-F238E27FC236}">
                <a16:creationId xmlns:a16="http://schemas.microsoft.com/office/drawing/2014/main" id="{D4F0854C-8562-4456-A673-1981E8DEC35A}"/>
              </a:ext>
            </a:extLst>
          </p:cNvPr>
          <p:cNvSpPr>
            <a:spLocks noGrp="1"/>
          </p:cNvSpPr>
          <p:nvPr>
            <p:ph type="pic" sz="quarter" idx="14"/>
          </p:nvPr>
        </p:nvSpPr>
        <p:spPr>
          <a:xfrm>
            <a:off x="0" y="1524778"/>
            <a:ext cx="12192000" cy="4701396"/>
          </a:xfrm>
          <a:noFill/>
        </p:spPr>
        <p:txBody>
          <a:bodyPr>
            <a:normAutofit/>
          </a:bodyPr>
          <a:lstStyle>
            <a:lvl1pPr marL="0" indent="0" algn="ctr">
              <a:buNone/>
              <a:defRPr sz="2000"/>
            </a:lvl1pPr>
          </a:lstStyle>
          <a:p>
            <a:endParaRPr lang="en-US"/>
          </a:p>
        </p:txBody>
      </p:sp>
      <p:sp>
        <p:nvSpPr>
          <p:cNvPr id="18" name="Text Placeholder 8">
            <a:extLst>
              <a:ext uri="{FF2B5EF4-FFF2-40B4-BE49-F238E27FC236}">
                <a16:creationId xmlns:a16="http://schemas.microsoft.com/office/drawing/2014/main" id="{8FB4C94F-1B6D-4401-AAB8-A6F126C11C4E}"/>
              </a:ext>
            </a:extLst>
          </p:cNvPr>
          <p:cNvSpPr>
            <a:spLocks noGrp="1"/>
          </p:cNvSpPr>
          <p:nvPr>
            <p:ph type="body" sz="quarter" idx="22" hasCustomPrompt="1"/>
          </p:nvPr>
        </p:nvSpPr>
        <p:spPr>
          <a:xfrm>
            <a:off x="839788" y="2501055"/>
            <a:ext cx="4948537"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1" name="Text Placeholder 8">
            <a:extLst>
              <a:ext uri="{FF2B5EF4-FFF2-40B4-BE49-F238E27FC236}">
                <a16:creationId xmlns:a16="http://schemas.microsoft.com/office/drawing/2014/main" id="{70390C4C-3E11-427F-9186-6FFBFD2D9121}"/>
              </a:ext>
            </a:extLst>
          </p:cNvPr>
          <p:cNvSpPr>
            <a:spLocks noGrp="1"/>
          </p:cNvSpPr>
          <p:nvPr>
            <p:ph type="body" sz="quarter" idx="23" hasCustomPrompt="1"/>
          </p:nvPr>
        </p:nvSpPr>
        <p:spPr>
          <a:xfrm>
            <a:off x="839788" y="3008784"/>
            <a:ext cx="4948537" cy="1423459"/>
          </a:xfrm>
          <a:noFill/>
        </p:spPr>
        <p:txBody>
          <a:bodyPr lIns="91440" tIns="45720" rIns="91440" bIns="91440" anchor="t">
            <a:noAutofit/>
          </a:bodyPr>
          <a:lstStyle>
            <a:lvl1pPr marL="0" indent="0" algn="l">
              <a:lnSpc>
                <a:spcPct val="100000"/>
              </a:lnSpc>
              <a:spcBef>
                <a:spcPts val="1000"/>
              </a:spcBef>
              <a:buNone/>
              <a:defRPr sz="1400" b="0">
                <a:solidFill>
                  <a:schemeClr val="tx2"/>
                </a:solidFill>
                <a:latin typeface="+mn-lt"/>
              </a:defRPr>
            </a:lvl1pPr>
          </a:lstStyle>
          <a:p>
            <a:pPr lvl="0"/>
            <a:r>
              <a:rPr lang="en-US" dirty="0"/>
              <a:t>Edit text</a:t>
            </a:r>
          </a:p>
        </p:txBody>
      </p:sp>
      <p:sp>
        <p:nvSpPr>
          <p:cNvPr id="22" name="Text Placeholder 8">
            <a:extLst>
              <a:ext uri="{FF2B5EF4-FFF2-40B4-BE49-F238E27FC236}">
                <a16:creationId xmlns:a16="http://schemas.microsoft.com/office/drawing/2014/main" id="{C42EAA52-DD2B-467E-B60C-0C14B0B6DF4D}"/>
              </a:ext>
            </a:extLst>
          </p:cNvPr>
          <p:cNvSpPr>
            <a:spLocks noGrp="1"/>
          </p:cNvSpPr>
          <p:nvPr>
            <p:ph type="body" sz="quarter" idx="24" hasCustomPrompt="1"/>
          </p:nvPr>
        </p:nvSpPr>
        <p:spPr>
          <a:xfrm>
            <a:off x="6406851" y="2501055"/>
            <a:ext cx="4948537"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4" name="Text Placeholder 8">
            <a:extLst>
              <a:ext uri="{FF2B5EF4-FFF2-40B4-BE49-F238E27FC236}">
                <a16:creationId xmlns:a16="http://schemas.microsoft.com/office/drawing/2014/main" id="{710DC4C9-4F33-4F2D-A572-53B1F34A3B75}"/>
              </a:ext>
            </a:extLst>
          </p:cNvPr>
          <p:cNvSpPr>
            <a:spLocks noGrp="1"/>
          </p:cNvSpPr>
          <p:nvPr>
            <p:ph type="body" sz="quarter" idx="25" hasCustomPrompt="1"/>
          </p:nvPr>
        </p:nvSpPr>
        <p:spPr>
          <a:xfrm>
            <a:off x="6406851" y="3008784"/>
            <a:ext cx="4948537" cy="1423459"/>
          </a:xfrm>
          <a:noFill/>
        </p:spPr>
        <p:txBody>
          <a:bodyPr lIns="91440" tIns="45720" rIns="91440" bIns="91440" anchor="t">
            <a:noAutofit/>
          </a:bodyPr>
          <a:lstStyle>
            <a:lvl1pPr marL="0" indent="0" algn="l">
              <a:lnSpc>
                <a:spcPct val="100000"/>
              </a:lnSpc>
              <a:spcBef>
                <a:spcPts val="1000"/>
              </a:spcBef>
              <a:buNone/>
              <a:defRPr sz="14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id="{6F049D4B-5D5B-4C45-B98F-AF5EBDBCA724}"/>
              </a:ext>
            </a:extLst>
          </p:cNvPr>
          <p:cNvSpPr>
            <a:spLocks noGrp="1"/>
          </p:cNvSpPr>
          <p:nvPr>
            <p:ph type="body" sz="quarter" idx="26" hasCustomPrompt="1"/>
          </p:nvPr>
        </p:nvSpPr>
        <p:spPr>
          <a:xfrm>
            <a:off x="839788" y="4570162"/>
            <a:ext cx="4948537"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35" name="Text Placeholder 8">
            <a:extLst>
              <a:ext uri="{FF2B5EF4-FFF2-40B4-BE49-F238E27FC236}">
                <a16:creationId xmlns:a16="http://schemas.microsoft.com/office/drawing/2014/main" id="{15ABD6BC-56E7-4906-B876-734337EE4A55}"/>
              </a:ext>
            </a:extLst>
          </p:cNvPr>
          <p:cNvSpPr>
            <a:spLocks noGrp="1"/>
          </p:cNvSpPr>
          <p:nvPr>
            <p:ph type="body" sz="quarter" idx="27" hasCustomPrompt="1"/>
          </p:nvPr>
        </p:nvSpPr>
        <p:spPr>
          <a:xfrm>
            <a:off x="839788" y="5077891"/>
            <a:ext cx="4948537" cy="1423459"/>
          </a:xfrm>
          <a:noFill/>
        </p:spPr>
        <p:txBody>
          <a:bodyPr lIns="91440" tIns="45720" rIns="91440" bIns="91440" anchor="t">
            <a:noAutofit/>
          </a:bodyPr>
          <a:lstStyle>
            <a:lvl1pPr marL="0" indent="0" algn="l">
              <a:lnSpc>
                <a:spcPct val="100000"/>
              </a:lnSpc>
              <a:spcBef>
                <a:spcPts val="1000"/>
              </a:spcBef>
              <a:buNone/>
              <a:defRPr sz="1400" b="0">
                <a:solidFill>
                  <a:schemeClr val="tx2"/>
                </a:solidFill>
                <a:latin typeface="+mn-lt"/>
              </a:defRPr>
            </a:lvl1pPr>
          </a:lstStyle>
          <a:p>
            <a:pPr lvl="0"/>
            <a:r>
              <a:rPr lang="en-US" dirty="0"/>
              <a:t>Edit text</a:t>
            </a:r>
          </a:p>
        </p:txBody>
      </p:sp>
      <p:sp>
        <p:nvSpPr>
          <p:cNvPr id="36" name="Text Placeholder 8">
            <a:extLst>
              <a:ext uri="{FF2B5EF4-FFF2-40B4-BE49-F238E27FC236}">
                <a16:creationId xmlns:a16="http://schemas.microsoft.com/office/drawing/2014/main" id="{6D8E98E2-CD93-4290-B2DE-EA16E6CD248E}"/>
              </a:ext>
            </a:extLst>
          </p:cNvPr>
          <p:cNvSpPr>
            <a:spLocks noGrp="1"/>
          </p:cNvSpPr>
          <p:nvPr>
            <p:ph type="body" sz="quarter" idx="28" hasCustomPrompt="1"/>
          </p:nvPr>
        </p:nvSpPr>
        <p:spPr>
          <a:xfrm>
            <a:off x="6406851" y="4570162"/>
            <a:ext cx="4948537"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37" name="Text Placeholder 8">
            <a:extLst>
              <a:ext uri="{FF2B5EF4-FFF2-40B4-BE49-F238E27FC236}">
                <a16:creationId xmlns:a16="http://schemas.microsoft.com/office/drawing/2014/main" id="{F7DEDBFF-E532-4BC5-B9ED-20B181F5D82C}"/>
              </a:ext>
            </a:extLst>
          </p:cNvPr>
          <p:cNvSpPr>
            <a:spLocks noGrp="1"/>
          </p:cNvSpPr>
          <p:nvPr>
            <p:ph type="body" sz="quarter" idx="29" hasCustomPrompt="1"/>
          </p:nvPr>
        </p:nvSpPr>
        <p:spPr>
          <a:xfrm>
            <a:off x="6406851" y="5077891"/>
            <a:ext cx="4948537" cy="1423459"/>
          </a:xfrm>
          <a:noFill/>
        </p:spPr>
        <p:txBody>
          <a:bodyPr lIns="91440" tIns="45720" rIns="91440" bIns="91440" anchor="t">
            <a:noAutofit/>
          </a:bodyPr>
          <a:lstStyle>
            <a:lvl1pPr marL="0" indent="0" algn="l">
              <a:lnSpc>
                <a:spcPct val="100000"/>
              </a:lnSpc>
              <a:spcBef>
                <a:spcPts val="1000"/>
              </a:spcBef>
              <a:buNone/>
              <a:defRPr sz="14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95456505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ne with les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31826"/>
            <a:ext cx="10515600" cy="825500"/>
          </a:xfrm>
          <a:prstGeom prst="rect">
            <a:avLst/>
          </a:prstGeom>
        </p:spPr>
        <p:txBody>
          <a:bodyPr>
            <a:normAutofit/>
          </a:bodyPr>
          <a:lstStyle>
            <a:lvl1pPr>
              <a:defRPr sz="4400"/>
            </a:lvl1pPr>
          </a:lstStyle>
          <a:p>
            <a:r>
              <a:rPr lang="en-US" dirty="0"/>
              <a:t>CLICK TO EDIT MASTER TITLE STYLE</a:t>
            </a:r>
          </a:p>
        </p:txBody>
      </p:sp>
      <p:sp>
        <p:nvSpPr>
          <p:cNvPr id="8" name="Text Placeholder 7"/>
          <p:cNvSpPr>
            <a:spLocks noGrp="1"/>
          </p:cNvSpPr>
          <p:nvPr>
            <p:ph type="body" sz="quarter" idx="10"/>
          </p:nvPr>
        </p:nvSpPr>
        <p:spPr>
          <a:xfrm>
            <a:off x="2324101" y="371475"/>
            <a:ext cx="7543798" cy="352425"/>
          </a:xfrm>
        </p:spPr>
        <p:txBody>
          <a:bodyPr anchor="ctr">
            <a:noAutofit/>
          </a:bodyPr>
          <a:lstStyle>
            <a:lvl1pPr marL="0" indent="0" algn="ctr">
              <a:buNone/>
              <a:defRPr sz="1400" b="1" i="0" cap="all" baseline="0">
                <a:solidFill>
                  <a:schemeClr val="accent1"/>
                </a:solidFill>
                <a:latin typeface="+mj-lt"/>
                <a:cs typeface="Segoe UI Semilight" panose="020B0402040204020203" pitchFamily="34" charset="0"/>
              </a:defRPr>
            </a:lvl1pPr>
          </a:lstStyle>
          <a:p>
            <a:pPr lvl="0"/>
            <a:r>
              <a:rPr lang="en-US" dirty="0"/>
              <a:t>Edit Master text styles</a:t>
            </a:r>
          </a:p>
        </p:txBody>
      </p:sp>
      <p:sp>
        <p:nvSpPr>
          <p:cNvPr id="14" name="Text Placeholder 8">
            <a:extLst>
              <a:ext uri="{FF2B5EF4-FFF2-40B4-BE49-F238E27FC236}">
                <a16:creationId xmlns:a16="http://schemas.microsoft.com/office/drawing/2014/main" id="{92BAA1A7-E0EC-477E-8D24-0B271375977F}"/>
              </a:ext>
            </a:extLst>
          </p:cNvPr>
          <p:cNvSpPr>
            <a:spLocks noGrp="1"/>
          </p:cNvSpPr>
          <p:nvPr>
            <p:ph type="body" sz="quarter" idx="20" hasCustomPrompt="1"/>
          </p:nvPr>
        </p:nvSpPr>
        <p:spPr>
          <a:xfrm>
            <a:off x="8162703" y="2525130"/>
            <a:ext cx="3192685" cy="463050"/>
          </a:xfrm>
          <a:noFill/>
        </p:spPr>
        <p:txBody>
          <a:bodyPr lIns="91440" tIns="91440" rIns="91440" bIns="0" anchor="b">
            <a:noAutofit/>
          </a:bodyPr>
          <a:lstStyle>
            <a:lvl1pPr marL="0" indent="0" algn="l">
              <a:lnSpc>
                <a:spcPct val="100000"/>
              </a:lnSpc>
              <a:buNone/>
              <a:defRPr sz="1800" b="0">
                <a:solidFill>
                  <a:schemeClr val="tx2">
                    <a:lumMod val="20000"/>
                    <a:lumOff val="80000"/>
                  </a:schemeClr>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id="{AD170E7A-A492-4077-BAF5-EEDCA0D61DF9}"/>
              </a:ext>
            </a:extLst>
          </p:cNvPr>
          <p:cNvSpPr>
            <a:spLocks noGrp="1"/>
          </p:cNvSpPr>
          <p:nvPr>
            <p:ph type="body" sz="quarter" idx="21" hasCustomPrompt="1"/>
          </p:nvPr>
        </p:nvSpPr>
        <p:spPr>
          <a:xfrm>
            <a:off x="8162703" y="3009027"/>
            <a:ext cx="3192685" cy="568124"/>
          </a:xfrm>
          <a:noFill/>
        </p:spPr>
        <p:txBody>
          <a:bodyPr lIns="91440" tIns="0" rIns="91440" bIns="91440" anchor="t">
            <a:noAutofit/>
          </a:bodyPr>
          <a:lstStyle>
            <a:lvl1pPr marL="0" indent="0" algn="l">
              <a:lnSpc>
                <a:spcPct val="100000"/>
              </a:lnSpc>
              <a:spcBef>
                <a:spcPts val="600"/>
              </a:spcBef>
              <a:buNone/>
              <a:defRPr sz="1400" b="0">
                <a:solidFill>
                  <a:schemeClr val="tx2">
                    <a:lumMod val="20000"/>
                    <a:lumOff val="80000"/>
                  </a:schemeClr>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id="{6D1B8285-7C15-4E0A-9B4E-E27CFA92F860}"/>
              </a:ext>
            </a:extLst>
          </p:cNvPr>
          <p:cNvSpPr>
            <a:spLocks noGrp="1"/>
          </p:cNvSpPr>
          <p:nvPr>
            <p:ph type="body" sz="quarter" idx="23" hasCustomPrompt="1"/>
          </p:nvPr>
        </p:nvSpPr>
        <p:spPr>
          <a:xfrm>
            <a:off x="8162703" y="3761841"/>
            <a:ext cx="3192685" cy="463050"/>
          </a:xfrm>
          <a:noFill/>
        </p:spPr>
        <p:txBody>
          <a:bodyPr lIns="91440" tIns="91440" rIns="91440" bIns="0" anchor="b">
            <a:noAutofit/>
          </a:bodyPr>
          <a:lstStyle>
            <a:lvl1pPr marL="0" indent="0" algn="l">
              <a:lnSpc>
                <a:spcPct val="100000"/>
              </a:lnSpc>
              <a:buNone/>
              <a:defRPr sz="1800" b="0">
                <a:solidFill>
                  <a:schemeClr val="tx2">
                    <a:lumMod val="20000"/>
                    <a:lumOff val="80000"/>
                  </a:schemeClr>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id="{D981372D-C94B-4747-9C30-3FBD553556A7}"/>
              </a:ext>
            </a:extLst>
          </p:cNvPr>
          <p:cNvSpPr>
            <a:spLocks noGrp="1"/>
          </p:cNvSpPr>
          <p:nvPr>
            <p:ph type="body" sz="quarter" idx="24" hasCustomPrompt="1"/>
          </p:nvPr>
        </p:nvSpPr>
        <p:spPr>
          <a:xfrm>
            <a:off x="8162703" y="4245738"/>
            <a:ext cx="3192685" cy="568124"/>
          </a:xfrm>
          <a:noFill/>
        </p:spPr>
        <p:txBody>
          <a:bodyPr lIns="91440" tIns="0" rIns="91440" bIns="91440" anchor="t">
            <a:noAutofit/>
          </a:bodyPr>
          <a:lstStyle>
            <a:lvl1pPr marL="0" indent="0" algn="l">
              <a:lnSpc>
                <a:spcPct val="100000"/>
              </a:lnSpc>
              <a:spcBef>
                <a:spcPts val="600"/>
              </a:spcBef>
              <a:buNone/>
              <a:defRPr sz="1400" b="0">
                <a:solidFill>
                  <a:schemeClr val="tx2">
                    <a:lumMod val="20000"/>
                    <a:lumOff val="80000"/>
                  </a:schemeClr>
                </a:solidFill>
                <a:latin typeface="+mn-lt"/>
              </a:defRPr>
            </a:lvl1pPr>
          </a:lstStyle>
          <a:p>
            <a:pPr lvl="0"/>
            <a:r>
              <a:rPr lang="en-US" dirty="0"/>
              <a:t>Edit text</a:t>
            </a:r>
          </a:p>
        </p:txBody>
      </p:sp>
      <p:sp>
        <p:nvSpPr>
          <p:cNvPr id="18" name="Text Placeholder 8">
            <a:extLst>
              <a:ext uri="{FF2B5EF4-FFF2-40B4-BE49-F238E27FC236}">
                <a16:creationId xmlns:a16="http://schemas.microsoft.com/office/drawing/2014/main" id="{7D60A8AE-04E0-49C6-B173-61B5F1C74073}"/>
              </a:ext>
            </a:extLst>
          </p:cNvPr>
          <p:cNvSpPr>
            <a:spLocks noGrp="1"/>
          </p:cNvSpPr>
          <p:nvPr>
            <p:ph type="body" sz="quarter" idx="25" hasCustomPrompt="1"/>
          </p:nvPr>
        </p:nvSpPr>
        <p:spPr>
          <a:xfrm>
            <a:off x="836613" y="2525130"/>
            <a:ext cx="3192685" cy="463050"/>
          </a:xfrm>
          <a:noFill/>
        </p:spPr>
        <p:txBody>
          <a:bodyPr lIns="91440" tIns="91440" rIns="91440" bIns="0" anchor="b">
            <a:noAutofit/>
          </a:bodyPr>
          <a:lstStyle>
            <a:lvl1pPr marL="0" indent="0" algn="r">
              <a:lnSpc>
                <a:spcPct val="100000"/>
              </a:lnSpc>
              <a:buNone/>
              <a:defRPr sz="1800" b="0">
                <a:solidFill>
                  <a:schemeClr val="tx2">
                    <a:lumMod val="20000"/>
                    <a:lumOff val="80000"/>
                  </a:schemeClr>
                </a:solidFill>
                <a:latin typeface="+mj-lt"/>
              </a:defRPr>
            </a:lvl1pPr>
          </a:lstStyle>
          <a:p>
            <a:pPr lvl="0"/>
            <a:r>
              <a:rPr lang="en-US" dirty="0"/>
              <a:t>Edit text</a:t>
            </a:r>
          </a:p>
        </p:txBody>
      </p:sp>
      <p:sp>
        <p:nvSpPr>
          <p:cNvPr id="19" name="Text Placeholder 8">
            <a:extLst>
              <a:ext uri="{FF2B5EF4-FFF2-40B4-BE49-F238E27FC236}">
                <a16:creationId xmlns:a16="http://schemas.microsoft.com/office/drawing/2014/main" id="{5FB11C69-FA83-425C-8844-2F27E05DD47F}"/>
              </a:ext>
            </a:extLst>
          </p:cNvPr>
          <p:cNvSpPr>
            <a:spLocks noGrp="1"/>
          </p:cNvSpPr>
          <p:nvPr>
            <p:ph type="body" sz="quarter" idx="26" hasCustomPrompt="1"/>
          </p:nvPr>
        </p:nvSpPr>
        <p:spPr>
          <a:xfrm>
            <a:off x="836613" y="3009027"/>
            <a:ext cx="3192685" cy="568124"/>
          </a:xfrm>
          <a:noFill/>
        </p:spPr>
        <p:txBody>
          <a:bodyPr lIns="91440" tIns="0" rIns="91440" bIns="91440" anchor="t">
            <a:noAutofit/>
          </a:bodyPr>
          <a:lstStyle>
            <a:lvl1pPr marL="0" indent="0" algn="r">
              <a:lnSpc>
                <a:spcPct val="100000"/>
              </a:lnSpc>
              <a:spcBef>
                <a:spcPts val="600"/>
              </a:spcBef>
              <a:buNone/>
              <a:defRPr sz="1400" b="0">
                <a:solidFill>
                  <a:schemeClr val="tx2">
                    <a:lumMod val="20000"/>
                    <a:lumOff val="80000"/>
                  </a:schemeClr>
                </a:solidFill>
                <a:latin typeface="+mn-lt"/>
              </a:defRPr>
            </a:lvl1pPr>
          </a:lstStyle>
          <a:p>
            <a:pPr lvl="0"/>
            <a:r>
              <a:rPr lang="en-US" dirty="0"/>
              <a:t>Edit text</a:t>
            </a:r>
          </a:p>
        </p:txBody>
      </p:sp>
      <p:sp>
        <p:nvSpPr>
          <p:cNvPr id="20" name="Text Placeholder 8">
            <a:extLst>
              <a:ext uri="{FF2B5EF4-FFF2-40B4-BE49-F238E27FC236}">
                <a16:creationId xmlns:a16="http://schemas.microsoft.com/office/drawing/2014/main" id="{511C96A0-7AF2-4B89-889A-EB213AB6A135}"/>
              </a:ext>
            </a:extLst>
          </p:cNvPr>
          <p:cNvSpPr>
            <a:spLocks noGrp="1"/>
          </p:cNvSpPr>
          <p:nvPr>
            <p:ph type="body" sz="quarter" idx="27" hasCustomPrompt="1"/>
          </p:nvPr>
        </p:nvSpPr>
        <p:spPr>
          <a:xfrm>
            <a:off x="836613" y="3761841"/>
            <a:ext cx="3192685" cy="463050"/>
          </a:xfrm>
          <a:noFill/>
        </p:spPr>
        <p:txBody>
          <a:bodyPr lIns="91440" tIns="91440" rIns="91440" bIns="0" anchor="b">
            <a:noAutofit/>
          </a:bodyPr>
          <a:lstStyle>
            <a:lvl1pPr marL="0" indent="0" algn="r">
              <a:lnSpc>
                <a:spcPct val="100000"/>
              </a:lnSpc>
              <a:buNone/>
              <a:defRPr sz="1800" b="0">
                <a:solidFill>
                  <a:schemeClr val="tx2">
                    <a:lumMod val="20000"/>
                    <a:lumOff val="80000"/>
                  </a:schemeClr>
                </a:solidFill>
                <a:latin typeface="+mj-lt"/>
              </a:defRPr>
            </a:lvl1pPr>
          </a:lstStyle>
          <a:p>
            <a:pPr lvl="0"/>
            <a:r>
              <a:rPr lang="en-US" dirty="0"/>
              <a:t>Edit text</a:t>
            </a:r>
          </a:p>
        </p:txBody>
      </p:sp>
      <p:sp>
        <p:nvSpPr>
          <p:cNvPr id="21" name="Text Placeholder 8">
            <a:extLst>
              <a:ext uri="{FF2B5EF4-FFF2-40B4-BE49-F238E27FC236}">
                <a16:creationId xmlns:a16="http://schemas.microsoft.com/office/drawing/2014/main" id="{9EDF4642-CAD1-4AF6-8DB2-8E4A781FC35A}"/>
              </a:ext>
            </a:extLst>
          </p:cNvPr>
          <p:cNvSpPr>
            <a:spLocks noGrp="1"/>
          </p:cNvSpPr>
          <p:nvPr>
            <p:ph type="body" sz="quarter" idx="28" hasCustomPrompt="1"/>
          </p:nvPr>
        </p:nvSpPr>
        <p:spPr>
          <a:xfrm>
            <a:off x="836613" y="4245738"/>
            <a:ext cx="3192685" cy="568124"/>
          </a:xfrm>
          <a:noFill/>
        </p:spPr>
        <p:txBody>
          <a:bodyPr lIns="91440" tIns="0" rIns="91440" bIns="91440" anchor="t">
            <a:noAutofit/>
          </a:bodyPr>
          <a:lstStyle>
            <a:lvl1pPr marL="0" indent="0" algn="r">
              <a:lnSpc>
                <a:spcPct val="100000"/>
              </a:lnSpc>
              <a:spcBef>
                <a:spcPts val="600"/>
              </a:spcBef>
              <a:buNone/>
              <a:defRPr sz="1400" b="0">
                <a:solidFill>
                  <a:schemeClr val="tx2">
                    <a:lumMod val="20000"/>
                    <a:lumOff val="80000"/>
                  </a:schemeClr>
                </a:solidFill>
                <a:latin typeface="+mn-lt"/>
              </a:defRPr>
            </a:lvl1pPr>
          </a:lstStyle>
          <a:p>
            <a:pPr lvl="0"/>
            <a:r>
              <a:rPr lang="en-US" dirty="0"/>
              <a:t>Edit text</a:t>
            </a:r>
          </a:p>
        </p:txBody>
      </p:sp>
      <p:sp>
        <p:nvSpPr>
          <p:cNvPr id="22" name="Picture Placeholder 3">
            <a:extLst>
              <a:ext uri="{FF2B5EF4-FFF2-40B4-BE49-F238E27FC236}">
                <a16:creationId xmlns:a16="http://schemas.microsoft.com/office/drawing/2014/main" id="{25A9B898-C2ED-4AC1-8BC6-42585D899912}"/>
              </a:ext>
            </a:extLst>
          </p:cNvPr>
          <p:cNvSpPr>
            <a:spLocks noGrp="1"/>
          </p:cNvSpPr>
          <p:nvPr>
            <p:ph type="pic" sz="quarter" idx="16"/>
          </p:nvPr>
        </p:nvSpPr>
        <p:spPr>
          <a:xfrm>
            <a:off x="5144323" y="2623151"/>
            <a:ext cx="1903355"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3" name="Text Placeholder 8">
            <a:extLst>
              <a:ext uri="{FF2B5EF4-FFF2-40B4-BE49-F238E27FC236}">
                <a16:creationId xmlns:a16="http://schemas.microsoft.com/office/drawing/2014/main" id="{52E9DF1E-D261-49D3-BF6B-2FC6CCEC8FFF}"/>
              </a:ext>
            </a:extLst>
          </p:cNvPr>
          <p:cNvSpPr>
            <a:spLocks noGrp="1"/>
          </p:cNvSpPr>
          <p:nvPr>
            <p:ph type="body" sz="quarter" idx="29" hasCustomPrompt="1"/>
          </p:nvPr>
        </p:nvSpPr>
        <p:spPr>
          <a:xfrm>
            <a:off x="7567481" y="5169149"/>
            <a:ext cx="3192685" cy="463050"/>
          </a:xfrm>
          <a:noFill/>
        </p:spPr>
        <p:txBody>
          <a:bodyPr lIns="91440" tIns="91440" rIns="91440" bIns="0" anchor="b">
            <a:noAutofit/>
          </a:bodyPr>
          <a:lstStyle>
            <a:lvl1pPr marL="0" indent="0" algn="l">
              <a:lnSpc>
                <a:spcPct val="100000"/>
              </a:lnSpc>
              <a:buNone/>
              <a:defRPr sz="2000" b="0">
                <a:solidFill>
                  <a:schemeClr val="accent4"/>
                </a:solidFill>
                <a:latin typeface="+mj-lt"/>
              </a:defRPr>
            </a:lvl1pPr>
          </a:lstStyle>
          <a:p>
            <a:pPr lvl="0"/>
            <a:r>
              <a:rPr lang="en-US" dirty="0"/>
              <a:t>Edit text</a:t>
            </a:r>
          </a:p>
        </p:txBody>
      </p:sp>
      <p:sp>
        <p:nvSpPr>
          <p:cNvPr id="24" name="Text Placeholder 8">
            <a:extLst>
              <a:ext uri="{FF2B5EF4-FFF2-40B4-BE49-F238E27FC236}">
                <a16:creationId xmlns:a16="http://schemas.microsoft.com/office/drawing/2014/main" id="{FCF9D19B-1124-4D93-B954-D86CEECD2771}"/>
              </a:ext>
            </a:extLst>
          </p:cNvPr>
          <p:cNvSpPr>
            <a:spLocks noGrp="1"/>
          </p:cNvSpPr>
          <p:nvPr>
            <p:ph type="body" sz="quarter" idx="30" hasCustomPrompt="1"/>
          </p:nvPr>
        </p:nvSpPr>
        <p:spPr>
          <a:xfrm>
            <a:off x="7567481" y="5653046"/>
            <a:ext cx="3192685" cy="400146"/>
          </a:xfrm>
          <a:noFill/>
        </p:spPr>
        <p:txBody>
          <a:bodyPr lIns="91440" tIns="0" rIns="91440" bIns="91440" anchor="t">
            <a:noAutofit/>
          </a:bodyPr>
          <a:lstStyle>
            <a:lvl1pPr marL="0" indent="0" algn="l">
              <a:lnSpc>
                <a:spcPct val="100000"/>
              </a:lnSpc>
              <a:spcBef>
                <a:spcPts val="600"/>
              </a:spcBef>
              <a:buNone/>
              <a:defRPr sz="14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id="{02ABD0F5-A7C5-4026-9CFF-F90DCB962E36}"/>
              </a:ext>
            </a:extLst>
          </p:cNvPr>
          <p:cNvSpPr>
            <a:spLocks noGrp="1"/>
          </p:cNvSpPr>
          <p:nvPr>
            <p:ph type="body" sz="quarter" idx="31" hasCustomPrompt="1"/>
          </p:nvPr>
        </p:nvSpPr>
        <p:spPr>
          <a:xfrm>
            <a:off x="1431835" y="5169149"/>
            <a:ext cx="3192685" cy="463050"/>
          </a:xfrm>
          <a:noFill/>
        </p:spPr>
        <p:txBody>
          <a:bodyPr lIns="91440" tIns="91440" rIns="91440" bIns="0" anchor="b">
            <a:noAutofit/>
          </a:bodyPr>
          <a:lstStyle>
            <a:lvl1pPr marL="0" indent="0" algn="r">
              <a:lnSpc>
                <a:spcPct val="100000"/>
              </a:lnSpc>
              <a:buNone/>
              <a:defRPr sz="2000" b="0">
                <a:solidFill>
                  <a:schemeClr val="accent4"/>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id="{02C7AB58-1FD0-4E88-85A8-AA0FCB9749A4}"/>
              </a:ext>
            </a:extLst>
          </p:cNvPr>
          <p:cNvSpPr>
            <a:spLocks noGrp="1"/>
          </p:cNvSpPr>
          <p:nvPr>
            <p:ph type="body" sz="quarter" idx="32" hasCustomPrompt="1"/>
          </p:nvPr>
        </p:nvSpPr>
        <p:spPr>
          <a:xfrm>
            <a:off x="1431835" y="5653046"/>
            <a:ext cx="3192685" cy="400146"/>
          </a:xfrm>
          <a:noFill/>
        </p:spPr>
        <p:txBody>
          <a:bodyPr lIns="91440" tIns="0" rIns="91440" bIns="91440" anchor="t">
            <a:noAutofit/>
          </a:bodyPr>
          <a:lstStyle>
            <a:lvl1pPr marL="0" indent="0" algn="r">
              <a:lnSpc>
                <a:spcPct val="100000"/>
              </a:lnSpc>
              <a:spcBef>
                <a:spcPts val="600"/>
              </a:spcBef>
              <a:buNone/>
              <a:defRPr sz="14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36481632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8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123C-A369-2EC3-199A-D99BA38AC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3402DB2-4F5E-F526-E20E-7232F9341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0CD416-8378-4C5E-5363-C7173B200820}"/>
              </a:ext>
            </a:extLst>
          </p:cNvPr>
          <p:cNvSpPr>
            <a:spLocks noGrp="1"/>
          </p:cNvSpPr>
          <p:nvPr>
            <p:ph type="dt" sz="half" idx="10"/>
          </p:nvPr>
        </p:nvSpPr>
        <p:spPr/>
        <p:txBody>
          <a:bodyPr/>
          <a:lstStyle/>
          <a:p>
            <a:fld id="{E0768CA9-6AB1-47AF-AAFB-0F3008ED63E9}" type="datetime1">
              <a:rPr lang="en-CA" smtClean="0"/>
              <a:t>2025-05-02</a:t>
            </a:fld>
            <a:endParaRPr lang="en-CA"/>
          </a:p>
        </p:txBody>
      </p:sp>
      <p:sp>
        <p:nvSpPr>
          <p:cNvPr id="5" name="Footer Placeholder 4">
            <a:extLst>
              <a:ext uri="{FF2B5EF4-FFF2-40B4-BE49-F238E27FC236}">
                <a16:creationId xmlns:a16="http://schemas.microsoft.com/office/drawing/2014/main" id="{38CE0DBF-82FC-D27C-C8E9-ACE39E94C4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5BFCA3-7030-436B-01B7-CB132B491896}"/>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360222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E760-05FA-3D32-C328-0BF993BDA0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ED25C0-46E9-B594-48F5-64ABE443AA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E7D3C13-B887-307F-0E14-537A8DEC33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7B3F267-5F9E-E89B-87AD-751271040069}"/>
              </a:ext>
            </a:extLst>
          </p:cNvPr>
          <p:cNvSpPr>
            <a:spLocks noGrp="1"/>
          </p:cNvSpPr>
          <p:nvPr>
            <p:ph type="dt" sz="half" idx="10"/>
          </p:nvPr>
        </p:nvSpPr>
        <p:spPr/>
        <p:txBody>
          <a:bodyPr/>
          <a:lstStyle/>
          <a:p>
            <a:fld id="{B221BECD-DD3E-4796-8EA7-419A57DA0579}" type="datetime1">
              <a:rPr lang="en-CA" smtClean="0"/>
              <a:t>2025-05-02</a:t>
            </a:fld>
            <a:endParaRPr lang="en-CA"/>
          </a:p>
        </p:txBody>
      </p:sp>
      <p:sp>
        <p:nvSpPr>
          <p:cNvPr id="6" name="Footer Placeholder 5">
            <a:extLst>
              <a:ext uri="{FF2B5EF4-FFF2-40B4-BE49-F238E27FC236}">
                <a16:creationId xmlns:a16="http://schemas.microsoft.com/office/drawing/2014/main" id="{85C6E222-7582-766B-3C7F-15972FA4CF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6A48AFB-A171-82C3-4027-F2F01ECCA2A0}"/>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14483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F663-272E-95F0-45FF-CBC624D6EB2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75BF4E-9456-3A14-E7E7-3769F8CF21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F55B4-7D4E-FD0E-D16E-EA3D892D6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7031875-E505-4135-8979-EFA1B3406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38882F-3625-9263-7D5A-D4D173C5B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E94290E-6526-2FC3-68A8-94CE5CAC912B}"/>
              </a:ext>
            </a:extLst>
          </p:cNvPr>
          <p:cNvSpPr>
            <a:spLocks noGrp="1"/>
          </p:cNvSpPr>
          <p:nvPr>
            <p:ph type="dt" sz="half" idx="10"/>
          </p:nvPr>
        </p:nvSpPr>
        <p:spPr/>
        <p:txBody>
          <a:bodyPr/>
          <a:lstStyle/>
          <a:p>
            <a:fld id="{63CEAE8C-E167-4C3C-9A57-00A6DE9B9EEE}" type="datetime1">
              <a:rPr lang="en-CA" smtClean="0"/>
              <a:t>2025-05-02</a:t>
            </a:fld>
            <a:endParaRPr lang="en-CA"/>
          </a:p>
        </p:txBody>
      </p:sp>
      <p:sp>
        <p:nvSpPr>
          <p:cNvPr id="8" name="Footer Placeholder 7">
            <a:extLst>
              <a:ext uri="{FF2B5EF4-FFF2-40B4-BE49-F238E27FC236}">
                <a16:creationId xmlns:a16="http://schemas.microsoft.com/office/drawing/2014/main" id="{D977E93E-C675-9097-4C25-4669B6E2440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5E161BF-CDC1-2251-1CCA-FD9175A8CD47}"/>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38363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C7FA-3EDE-439F-0796-E8E17986697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95ECAD2-224E-C944-5BC2-860B6B875F2C}"/>
              </a:ext>
            </a:extLst>
          </p:cNvPr>
          <p:cNvSpPr>
            <a:spLocks noGrp="1"/>
          </p:cNvSpPr>
          <p:nvPr>
            <p:ph type="dt" sz="half" idx="10"/>
          </p:nvPr>
        </p:nvSpPr>
        <p:spPr/>
        <p:txBody>
          <a:bodyPr/>
          <a:lstStyle/>
          <a:p>
            <a:fld id="{8DB8D741-27DC-42DC-9530-F463239D6350}" type="datetime1">
              <a:rPr lang="en-CA" smtClean="0"/>
              <a:t>2025-05-02</a:t>
            </a:fld>
            <a:endParaRPr lang="en-CA"/>
          </a:p>
        </p:txBody>
      </p:sp>
      <p:sp>
        <p:nvSpPr>
          <p:cNvPr id="4" name="Footer Placeholder 3">
            <a:extLst>
              <a:ext uri="{FF2B5EF4-FFF2-40B4-BE49-F238E27FC236}">
                <a16:creationId xmlns:a16="http://schemas.microsoft.com/office/drawing/2014/main" id="{A224CE4C-A21B-7A58-4AE3-AEC4FB7D19C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CE04F90-E564-4ABD-76B1-D5863658E8FC}"/>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191304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A2210-1EA0-0C73-C50D-4B1B335C1F8C}"/>
              </a:ext>
            </a:extLst>
          </p:cNvPr>
          <p:cNvSpPr>
            <a:spLocks noGrp="1"/>
          </p:cNvSpPr>
          <p:nvPr>
            <p:ph type="dt" sz="half" idx="10"/>
          </p:nvPr>
        </p:nvSpPr>
        <p:spPr/>
        <p:txBody>
          <a:bodyPr/>
          <a:lstStyle/>
          <a:p>
            <a:fld id="{F82A1EE3-02D6-4775-81B7-4A7694E26E28}" type="datetime1">
              <a:rPr lang="en-CA" smtClean="0"/>
              <a:t>2025-05-02</a:t>
            </a:fld>
            <a:endParaRPr lang="en-CA"/>
          </a:p>
        </p:txBody>
      </p:sp>
      <p:sp>
        <p:nvSpPr>
          <p:cNvPr id="3" name="Footer Placeholder 2">
            <a:extLst>
              <a:ext uri="{FF2B5EF4-FFF2-40B4-BE49-F238E27FC236}">
                <a16:creationId xmlns:a16="http://schemas.microsoft.com/office/drawing/2014/main" id="{B4F2C54D-AE5D-C2C8-AFF1-6F9D48D3F87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FAB586B-7725-9B8B-EE3A-5BE584838C4E}"/>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283498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EB4A-004C-5DB8-C5C1-53DE36C4B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C779D6B-2010-E167-DB1B-8900A06A2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7F5E9F2-B7FD-E40F-79D9-6F02E31FE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C07A9-55BB-84A5-40C9-50D35AFC6E2E}"/>
              </a:ext>
            </a:extLst>
          </p:cNvPr>
          <p:cNvSpPr>
            <a:spLocks noGrp="1"/>
          </p:cNvSpPr>
          <p:nvPr>
            <p:ph type="dt" sz="half" idx="10"/>
          </p:nvPr>
        </p:nvSpPr>
        <p:spPr/>
        <p:txBody>
          <a:bodyPr/>
          <a:lstStyle/>
          <a:p>
            <a:fld id="{29E4DFB3-D4BD-462A-B174-447003712761}" type="datetime1">
              <a:rPr lang="en-CA" smtClean="0"/>
              <a:t>2025-05-02</a:t>
            </a:fld>
            <a:endParaRPr lang="en-CA"/>
          </a:p>
        </p:txBody>
      </p:sp>
      <p:sp>
        <p:nvSpPr>
          <p:cNvPr id="6" name="Footer Placeholder 5">
            <a:extLst>
              <a:ext uri="{FF2B5EF4-FFF2-40B4-BE49-F238E27FC236}">
                <a16:creationId xmlns:a16="http://schemas.microsoft.com/office/drawing/2014/main" id="{879E3D9A-2B2C-4D68-FD7B-ED7106745CE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91191EC-08F5-EF83-3F11-D908677D19AF}"/>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184903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9329-B1C6-FCE0-25DB-DDCF2C9A1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7E2510A-4181-C710-F99E-7DE7C25A8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AA3F557-904C-585D-62E3-0F327018F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A8338-F1CE-1BCA-A03B-A33228618FF7}"/>
              </a:ext>
            </a:extLst>
          </p:cNvPr>
          <p:cNvSpPr>
            <a:spLocks noGrp="1"/>
          </p:cNvSpPr>
          <p:nvPr>
            <p:ph type="dt" sz="half" idx="10"/>
          </p:nvPr>
        </p:nvSpPr>
        <p:spPr/>
        <p:txBody>
          <a:bodyPr/>
          <a:lstStyle/>
          <a:p>
            <a:fld id="{FA9F405C-5116-4C7E-A635-EF5354DE1EEF}" type="datetime1">
              <a:rPr lang="en-CA" smtClean="0"/>
              <a:t>2025-05-02</a:t>
            </a:fld>
            <a:endParaRPr lang="en-CA"/>
          </a:p>
        </p:txBody>
      </p:sp>
      <p:sp>
        <p:nvSpPr>
          <p:cNvPr id="6" name="Footer Placeholder 5">
            <a:extLst>
              <a:ext uri="{FF2B5EF4-FFF2-40B4-BE49-F238E27FC236}">
                <a16:creationId xmlns:a16="http://schemas.microsoft.com/office/drawing/2014/main" id="{A1DF7524-8CC1-D0BB-2489-BD367EAA41C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AAE33A6-7C09-29B6-8193-8496F132A5EE}"/>
              </a:ext>
            </a:extLst>
          </p:cNvPr>
          <p:cNvSpPr>
            <a:spLocks noGrp="1"/>
          </p:cNvSpPr>
          <p:nvPr>
            <p:ph type="sldNum" sz="quarter" idx="12"/>
          </p:nvPr>
        </p:nvSpPr>
        <p:spPr/>
        <p:txBody>
          <a:bodyPr/>
          <a:lstStyle/>
          <a:p>
            <a:fld id="{4DDCB2D7-6A6F-4887-A582-E2DD957AC0B9}" type="slidenum">
              <a:rPr lang="en-CA" smtClean="0"/>
              <a:t>‹#›</a:t>
            </a:fld>
            <a:endParaRPr lang="en-CA"/>
          </a:p>
        </p:txBody>
      </p:sp>
    </p:spTree>
    <p:extLst>
      <p:ext uri="{BB962C8B-B14F-4D97-AF65-F5344CB8AC3E}">
        <p14:creationId xmlns:p14="http://schemas.microsoft.com/office/powerpoint/2010/main" val="167779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F2519-8CC8-4841-A04F-502C2E3CA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F666A0C-7CB3-D96C-DE69-8C9FF4E3F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1C29C2-8E4C-05D8-18DC-7BA293FD0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DF16A-369D-4C83-A34E-F55A808680F8}" type="datetime1">
              <a:rPr lang="en-CA" smtClean="0"/>
              <a:t>2025-05-02</a:t>
            </a:fld>
            <a:endParaRPr lang="en-CA"/>
          </a:p>
        </p:txBody>
      </p:sp>
      <p:sp>
        <p:nvSpPr>
          <p:cNvPr id="5" name="Footer Placeholder 4">
            <a:extLst>
              <a:ext uri="{FF2B5EF4-FFF2-40B4-BE49-F238E27FC236}">
                <a16:creationId xmlns:a16="http://schemas.microsoft.com/office/drawing/2014/main" id="{7F94CF2C-5974-F3C8-B43F-DE34634DA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0D74050-0520-9362-FB1D-6018247FC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CB2D7-6A6F-4887-A582-E2DD957AC0B9}" type="slidenum">
              <a:rPr lang="en-CA" smtClean="0"/>
              <a:t>‹#›</a:t>
            </a:fld>
            <a:endParaRPr lang="en-CA"/>
          </a:p>
        </p:txBody>
      </p:sp>
    </p:spTree>
    <p:extLst>
      <p:ext uri="{BB962C8B-B14F-4D97-AF65-F5344CB8AC3E}">
        <p14:creationId xmlns:p14="http://schemas.microsoft.com/office/powerpoint/2010/main" val="125420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jpe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4.jpeg"/><Relationship Id="rId5" Type="http://schemas.openxmlformats.org/officeDocument/2006/relationships/image" Target="../media/image12.svg"/><Relationship Id="rId10" Type="http://schemas.openxmlformats.org/officeDocument/2006/relationships/image" Target="../media/image23.jpeg"/><Relationship Id="rId4" Type="http://schemas.openxmlformats.org/officeDocument/2006/relationships/image" Target="../media/image11.png"/><Relationship Id="rId9"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7.svg"/><Relationship Id="rId7" Type="http://schemas.openxmlformats.org/officeDocument/2006/relationships/image" Target="../media/image11.png"/><Relationship Id="rId12" Type="http://schemas.openxmlformats.org/officeDocument/2006/relationships/image" Target="../media/image3.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png"/><Relationship Id="rId5" Type="http://schemas.openxmlformats.org/officeDocument/2006/relationships/image" Target="../media/image29.svg"/><Relationship Id="rId10" Type="http://schemas.openxmlformats.org/officeDocument/2006/relationships/image" Target="../media/image14.svg"/><Relationship Id="rId4" Type="http://schemas.openxmlformats.org/officeDocument/2006/relationships/image" Target="../media/image2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svg"/></Relationships>
</file>

<file path=ppt/slides/_rels/slide15.xml.rels><?xml version="1.0" encoding="UTF-8" standalone="yes" ?><Relationships xmlns="http://schemas.openxmlformats.org/package/2006/relationships"><Relationship Id="rId8" Target="../media/image35.jpeg" Type="http://schemas.openxmlformats.org/officeDocument/2006/relationships/image"/><Relationship Id="rId13" Target="../media/image12.svg" Type="http://schemas.openxmlformats.org/officeDocument/2006/relationships/image"/><Relationship Id="rId18" Target="../media/image37.png" Type="http://schemas.openxmlformats.org/officeDocument/2006/relationships/image"/><Relationship Id="rId26" Target="../media/image44.png" Type="http://schemas.openxmlformats.org/officeDocument/2006/relationships/image"/><Relationship Id="rId3" Target="../media/image30.png" Type="http://schemas.openxmlformats.org/officeDocument/2006/relationships/image"/><Relationship Id="rId21" Target="../media/image39.png" Type="http://schemas.openxmlformats.org/officeDocument/2006/relationships/image"/><Relationship Id="rId7" Target="../media/image34.png" Type="http://schemas.openxmlformats.org/officeDocument/2006/relationships/image"/><Relationship Id="rId12" Target="../media/image11.png" Type="http://schemas.openxmlformats.org/officeDocument/2006/relationships/image"/><Relationship Id="rId17" Target="../media/image3.svg" Type="http://schemas.openxmlformats.org/officeDocument/2006/relationships/image"/><Relationship Id="rId25" Target="../media/image43.png" Type="http://schemas.openxmlformats.org/officeDocument/2006/relationships/image"/><Relationship Id="rId2" Target="../notesSlides/notesSlide10.xml" Type="http://schemas.openxmlformats.org/officeDocument/2006/relationships/notesSlide"/><Relationship Id="rId16" Target="../media/image2.png" Type="http://schemas.openxmlformats.org/officeDocument/2006/relationships/image"/><Relationship Id="rId20" Target="../media/hdphoto7.wdp" Type="http://schemas.microsoft.com/office/2007/relationships/hdphoto"/><Relationship Id="rId29" Target="../media/image46.png" Type="http://schemas.openxmlformats.org/officeDocument/2006/relationships/image"/><Relationship Id="rId1" Target="../slideLayouts/slideLayout2.xml" Type="http://schemas.openxmlformats.org/officeDocument/2006/relationships/slideLayout"/><Relationship Id="rId6" Target="../media/image33.png" Type="http://schemas.openxmlformats.org/officeDocument/2006/relationships/image"/><Relationship Id="rId11" Target="../media/image10.png" Type="http://schemas.openxmlformats.org/officeDocument/2006/relationships/image"/><Relationship Id="rId24" Target="../media/image42.png" Type="http://schemas.openxmlformats.org/officeDocument/2006/relationships/image"/><Relationship Id="rId32" Target="../media/image48.png" Type="http://schemas.openxmlformats.org/officeDocument/2006/relationships/image"/><Relationship Id="rId5" Target="../media/image32.jpeg" Type="http://schemas.openxmlformats.org/officeDocument/2006/relationships/image"/><Relationship Id="rId15" Target="../media/image14.svg" Type="http://schemas.openxmlformats.org/officeDocument/2006/relationships/image"/><Relationship Id="rId23" Target="../media/image41.png" Type="http://schemas.openxmlformats.org/officeDocument/2006/relationships/image"/><Relationship Id="rId28" Target="../media/hdphoto8.wdp" Type="http://schemas.microsoft.com/office/2007/relationships/hdphoto"/><Relationship Id="rId10" Target="../media/image36.png" Type="http://schemas.openxmlformats.org/officeDocument/2006/relationships/image"/><Relationship Id="rId19" Target="../media/image38.jpeg" Type="http://schemas.openxmlformats.org/officeDocument/2006/relationships/image"/><Relationship Id="rId31" Target="../media/hdphoto9.wdp" Type="http://schemas.microsoft.com/office/2007/relationships/hdphoto"/><Relationship Id="rId4" Target="../media/image31.svg" Type="http://schemas.openxmlformats.org/officeDocument/2006/relationships/image"/><Relationship Id="rId9" Target="../media/hdphoto6.wdp" Type="http://schemas.microsoft.com/office/2007/relationships/hdphoto"/><Relationship Id="rId14" Target="../media/image13.png" Type="http://schemas.openxmlformats.org/officeDocument/2006/relationships/image"/><Relationship Id="rId22" Target="../media/image40.svg" Type="http://schemas.openxmlformats.org/officeDocument/2006/relationships/image"/><Relationship Id="rId27" Target="../media/image45.jpeg" Type="http://schemas.openxmlformats.org/officeDocument/2006/relationships/image"/><Relationship Id="rId30" Target="../media/image47.jpeg" Type="http://schemas.openxmlformats.org/officeDocument/2006/relationships/image"/></Relationships>
</file>

<file path=ppt/slides/_rels/slide16.xml.rels><?xml version="1.0" encoding="UTF-8" standalone="yes" ?><Relationships xmlns="http://schemas.openxmlformats.org/package/2006/relationships"><Relationship Id="rId8" Target="../media/image3.svg" Type="http://schemas.openxmlformats.org/officeDocument/2006/relationships/image"/><Relationship Id="rId3" Target="../media/hdphoto10.wdp" Type="http://schemas.microsoft.com/office/2007/relationships/hdphoto"/><Relationship Id="rId7" Target="../media/image2.png" Type="http://schemas.openxmlformats.org/officeDocument/2006/relationships/image"/><Relationship Id="rId12" Target="../media/image12.svg" Type="http://schemas.openxmlformats.org/officeDocument/2006/relationships/image"/><Relationship Id="rId2" Target="../media/image49.jpeg" Type="http://schemas.openxmlformats.org/officeDocument/2006/relationships/image"/><Relationship Id="rId1" Target="../slideLayouts/slideLayout2.xml" Type="http://schemas.openxmlformats.org/officeDocument/2006/relationships/slideLayout"/><Relationship Id="rId6" Target="../media/image14.svg" Type="http://schemas.openxmlformats.org/officeDocument/2006/relationships/image"/><Relationship Id="rId11" Target="../media/image11.png" Type="http://schemas.openxmlformats.org/officeDocument/2006/relationships/image"/><Relationship Id="rId5" Target="../media/image13.png" Type="http://schemas.openxmlformats.org/officeDocument/2006/relationships/image"/><Relationship Id="rId10" Target="../media/hdphoto11.wdp" Type="http://schemas.microsoft.com/office/2007/relationships/hdphoto"/><Relationship Id="rId4" Target="../media/image10.png" Type="http://schemas.openxmlformats.org/officeDocument/2006/relationships/image"/><Relationship Id="rId9" Target="../media/image50.png" Type="http://schemas.openxmlformats.org/officeDocument/2006/relationships/image"/></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arget="../media/image13.png" Type="http://schemas.openxmlformats.org/officeDocument/2006/relationships/image"/><Relationship Id="rId3" Target="../media/image52.jpeg" Type="http://schemas.openxmlformats.org/officeDocument/2006/relationships/image"/><Relationship Id="rId7" Target="../media/image10.png" Type="http://schemas.openxmlformats.org/officeDocument/2006/relationships/image"/><Relationship Id="rId2" Target="../notesSlides/notesSlide11.xml" Type="http://schemas.openxmlformats.org/officeDocument/2006/relationships/notesSlide"/><Relationship Id="rId1" Target="../slideLayouts/slideLayout13.xml" Type="http://schemas.openxmlformats.org/officeDocument/2006/relationships/slideLayout"/><Relationship Id="rId6" Target="../media/image12.svg" Type="http://schemas.openxmlformats.org/officeDocument/2006/relationships/image"/><Relationship Id="rId11" Target="../media/image3.svg" Type="http://schemas.openxmlformats.org/officeDocument/2006/relationships/image"/><Relationship Id="rId5" Target="../media/image11.png" Type="http://schemas.openxmlformats.org/officeDocument/2006/relationships/image"/><Relationship Id="rId10" Target="../media/image2.png" Type="http://schemas.openxmlformats.org/officeDocument/2006/relationships/image"/><Relationship Id="rId4" Target="../media/hdphoto12.wdp" Type="http://schemas.microsoft.com/office/2007/relationships/hdphoto"/><Relationship Id="rId9" Target="../media/image14.svg" Type="http://schemas.openxmlformats.org/officeDocument/2006/relationships/image"/></Relationships>
</file>

<file path=ppt/slides/_rels/slide19.xml.rels><?xml version="1.0" encoding="UTF-8" standalone="yes" ?><Relationships xmlns="http://schemas.openxmlformats.org/package/2006/relationships"><Relationship Id="rId8" Target="../media/image28.png" Type="http://schemas.openxmlformats.org/officeDocument/2006/relationships/image"/><Relationship Id="rId13" Target="../media/image3.svg" Type="http://schemas.openxmlformats.org/officeDocument/2006/relationships/image"/><Relationship Id="rId18" Target="../media/image55.jpeg" Type="http://schemas.openxmlformats.org/officeDocument/2006/relationships/image"/><Relationship Id="rId26" Target="../media/image59.jpeg" Type="http://schemas.openxmlformats.org/officeDocument/2006/relationships/image"/><Relationship Id="rId3" Target="../media/image11.png" Type="http://schemas.openxmlformats.org/officeDocument/2006/relationships/image"/><Relationship Id="rId21" Target="../media/hdphoto16.wdp" Type="http://schemas.microsoft.com/office/2007/relationships/hdphoto"/><Relationship Id="rId7" Target="../media/image27.svg" Type="http://schemas.openxmlformats.org/officeDocument/2006/relationships/image"/><Relationship Id="rId12" Target="../media/image2.png" Type="http://schemas.openxmlformats.org/officeDocument/2006/relationships/image"/><Relationship Id="rId17" Target="../media/hdphoto14.wdp" Type="http://schemas.microsoft.com/office/2007/relationships/hdphoto"/><Relationship Id="rId25" Target="../media/hdphoto18.wdp" Type="http://schemas.microsoft.com/office/2007/relationships/hdphoto"/><Relationship Id="rId2" Target="../notesSlides/notesSlide12.xml" Type="http://schemas.openxmlformats.org/officeDocument/2006/relationships/notesSlide"/><Relationship Id="rId16" Target="../media/image54.jpeg" Type="http://schemas.openxmlformats.org/officeDocument/2006/relationships/image"/><Relationship Id="rId20" Target="../media/image56.jpeg" Type="http://schemas.openxmlformats.org/officeDocument/2006/relationships/image"/><Relationship Id="rId1" Target="../slideLayouts/slideLayout13.xml" Type="http://schemas.openxmlformats.org/officeDocument/2006/relationships/slideLayout"/><Relationship Id="rId6" Target="../media/image26.png" Type="http://schemas.openxmlformats.org/officeDocument/2006/relationships/image"/><Relationship Id="rId11" Target="../media/image14.svg" Type="http://schemas.openxmlformats.org/officeDocument/2006/relationships/image"/><Relationship Id="rId24" Target="../media/image58.jpeg" Type="http://schemas.openxmlformats.org/officeDocument/2006/relationships/image"/><Relationship Id="rId5" Target="../media/image10.png" Type="http://schemas.openxmlformats.org/officeDocument/2006/relationships/image"/><Relationship Id="rId15" Target="../media/hdphoto13.wdp" Type="http://schemas.microsoft.com/office/2007/relationships/hdphoto"/><Relationship Id="rId23" Target="../media/hdphoto17.wdp" Type="http://schemas.microsoft.com/office/2007/relationships/hdphoto"/><Relationship Id="rId10" Target="../media/image13.png" Type="http://schemas.openxmlformats.org/officeDocument/2006/relationships/image"/><Relationship Id="rId19" Target="../media/hdphoto15.wdp" Type="http://schemas.microsoft.com/office/2007/relationships/hdphoto"/><Relationship Id="rId4" Target="../media/image12.svg" Type="http://schemas.openxmlformats.org/officeDocument/2006/relationships/image"/><Relationship Id="rId9" Target="../media/image29.svg" Type="http://schemas.openxmlformats.org/officeDocument/2006/relationships/image"/><Relationship Id="rId14" Target="../media/image53.jpeg" Type="http://schemas.openxmlformats.org/officeDocument/2006/relationships/image"/><Relationship Id="rId22" Target="../media/image57.jpeg" Type="http://schemas.openxmlformats.org/officeDocument/2006/relationships/image"/><Relationship Id="rId27" Target="../media/hdphoto19.wdp" Type="http://schemas.microsoft.com/office/2007/relationships/hdphoto"/></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svg"/></Relationships>
</file>

<file path=ppt/slides/_rels/slide22.xml.rels><?xml version="1.0" encoding="UTF-8" standalone="yes" ?><Relationships xmlns="http://schemas.openxmlformats.org/package/2006/relationships"><Relationship Id="rId8" Target="../media/image3.svg" Type="http://schemas.openxmlformats.org/officeDocument/2006/relationships/image"/><Relationship Id="rId3" Target="../media/hdphoto20.wdp" Type="http://schemas.microsoft.com/office/2007/relationships/hdphoto"/><Relationship Id="rId7" Target="../media/image2.png" Type="http://schemas.openxmlformats.org/officeDocument/2006/relationships/image"/><Relationship Id="rId2" Target="../media/image61.jpeg" Type="http://schemas.openxmlformats.org/officeDocument/2006/relationships/image"/><Relationship Id="rId1" Target="../slideLayouts/slideLayout2.xml" Type="http://schemas.openxmlformats.org/officeDocument/2006/relationships/slideLayout"/><Relationship Id="rId6" Target="../media/image14.svg" Type="http://schemas.openxmlformats.org/officeDocument/2006/relationships/image"/><Relationship Id="rId5" Target="../media/image13.png" Type="http://schemas.openxmlformats.org/officeDocument/2006/relationships/image"/><Relationship Id="rId4" Target="../media/image10.png" Type="http://schemas.openxmlformats.org/officeDocument/2006/relationships/image"/></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svg"/></Relationships>
</file>

<file path=ppt/slides/_rels/slide5.xml.rels><?xml version="1.0" encoding="UTF-8" standalone="yes" ?><Relationships xmlns="http://schemas.openxmlformats.org/package/2006/relationships"><Relationship Id="rId8" Target="../media/image13.png" Type="http://schemas.openxmlformats.org/officeDocument/2006/relationships/image"/><Relationship Id="rId3" Target="../media/image16.jpeg" Type="http://schemas.openxmlformats.org/officeDocument/2006/relationships/image"/><Relationship Id="rId7" Target="../media/image10.png" Type="http://schemas.openxmlformats.org/officeDocument/2006/relationships/image"/><Relationship Id="rId12" Target="../media/image17.png" Type="http://schemas.openxmlformats.org/officeDocument/2006/relationships/image"/><Relationship Id="rId2" Target="../notesSlides/notesSlide1.xml" Type="http://schemas.openxmlformats.org/officeDocument/2006/relationships/notesSlide"/><Relationship Id="rId1" Target="../slideLayouts/slideLayout13.xml" Type="http://schemas.openxmlformats.org/officeDocument/2006/relationships/slideLayout"/><Relationship Id="rId6" Target="../media/image12.svg" Type="http://schemas.openxmlformats.org/officeDocument/2006/relationships/image"/><Relationship Id="rId11" Target="../media/image3.svg" Type="http://schemas.openxmlformats.org/officeDocument/2006/relationships/image"/><Relationship Id="rId5" Target="../media/image11.png" Type="http://schemas.openxmlformats.org/officeDocument/2006/relationships/image"/><Relationship Id="rId10" Target="../media/image2.png" Type="http://schemas.openxmlformats.org/officeDocument/2006/relationships/image"/><Relationship Id="rId4" Target="../media/hdphoto1.wdp" Type="http://schemas.microsoft.com/office/2007/relationships/hdphoto"/><Relationship Id="rId9" Target="../media/image14.svg" Type="http://schemas.openxmlformats.org/officeDocument/2006/relationships/image"/></Relationships>
</file>

<file path=ppt/slides/_rels/slide6.xml.rels><?xml version="1.0" encoding="UTF-8" standalone="yes" ?><Relationships xmlns="http://schemas.openxmlformats.org/package/2006/relationships"><Relationship Id="rId8" Target="../media/image14.svg" Type="http://schemas.openxmlformats.org/officeDocument/2006/relationships/image"/><Relationship Id="rId3" Target="../media/image18.jpeg" Type="http://schemas.openxmlformats.org/officeDocument/2006/relationships/image"/><Relationship Id="rId7" Target="../media/image13.pn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6" Target="../media/image12.svg" Type="http://schemas.openxmlformats.org/officeDocument/2006/relationships/image"/><Relationship Id="rId11" Target="../media/image10.png" Type="http://schemas.openxmlformats.org/officeDocument/2006/relationships/image"/><Relationship Id="rId5" Target="../media/image11.png" Type="http://schemas.openxmlformats.org/officeDocument/2006/relationships/image"/><Relationship Id="rId10" Target="../media/image3.svg" Type="http://schemas.openxmlformats.org/officeDocument/2006/relationships/image"/><Relationship Id="rId4" Target="../media/hdphoto2.wdp" Type="http://schemas.microsoft.com/office/2007/relationships/hdphoto"/><Relationship Id="rId9" Target="../media/image2.png" Type="http://schemas.openxmlformats.org/officeDocument/2006/relationships/image"/></Relationships>
</file>

<file path=ppt/slides/_rels/slide7.xml.rels><?xml version="1.0" encoding="UTF-8" standalone="yes" ?><Relationships xmlns="http://schemas.openxmlformats.org/package/2006/relationships"><Relationship Id="rId8" Target="../media/image14.svg" Type="http://schemas.openxmlformats.org/officeDocument/2006/relationships/image"/><Relationship Id="rId3" Target="../media/image19.jpeg" Type="http://schemas.openxmlformats.org/officeDocument/2006/relationships/image"/><Relationship Id="rId7" Target="../media/image13.pn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6" Target="../media/image12.svg" Type="http://schemas.openxmlformats.org/officeDocument/2006/relationships/image"/><Relationship Id="rId11" Target="../media/image10.png" Type="http://schemas.openxmlformats.org/officeDocument/2006/relationships/image"/><Relationship Id="rId5" Target="../media/image11.png" Type="http://schemas.openxmlformats.org/officeDocument/2006/relationships/image"/><Relationship Id="rId10" Target="../media/image3.svg" Type="http://schemas.openxmlformats.org/officeDocument/2006/relationships/image"/><Relationship Id="rId4" Target="../media/hdphoto3.wdp" Type="http://schemas.microsoft.com/office/2007/relationships/hdphoto"/><Relationship Id="rId9" Target="../media/image2.png" Type="http://schemas.openxmlformats.org/officeDocument/2006/relationships/image"/></Relationships>
</file>

<file path=ppt/slides/_rels/slide8.xml.rels><?xml version="1.0" encoding="UTF-8" standalone="yes" ?><Relationships xmlns="http://schemas.openxmlformats.org/package/2006/relationships"><Relationship Id="rId8" Target="../media/image13.png" Type="http://schemas.openxmlformats.org/officeDocument/2006/relationships/image"/><Relationship Id="rId3" Target="../media/image20.jpeg" Type="http://schemas.openxmlformats.org/officeDocument/2006/relationships/image"/><Relationship Id="rId7" Target="../media/image10.png" Type="http://schemas.openxmlformats.org/officeDocument/2006/relationships/image"/><Relationship Id="rId2" Target="../notesSlides/notesSlide4.xml" Type="http://schemas.openxmlformats.org/officeDocument/2006/relationships/notesSlide"/><Relationship Id="rId1" Target="../slideLayouts/slideLayout13.xml" Type="http://schemas.openxmlformats.org/officeDocument/2006/relationships/slideLayout"/><Relationship Id="rId6" Target="../media/image12.svg" Type="http://schemas.openxmlformats.org/officeDocument/2006/relationships/image"/><Relationship Id="rId11" Target="../media/image3.svg" Type="http://schemas.openxmlformats.org/officeDocument/2006/relationships/image"/><Relationship Id="rId5" Target="../media/image11.png" Type="http://schemas.openxmlformats.org/officeDocument/2006/relationships/image"/><Relationship Id="rId10" Target="../media/image2.png" Type="http://schemas.openxmlformats.org/officeDocument/2006/relationships/image"/><Relationship Id="rId4" Target="../media/hdphoto4.wdp" Type="http://schemas.microsoft.com/office/2007/relationships/hdphoto"/><Relationship Id="rId9" Target="../media/image14.svg" Type="http://schemas.openxmlformats.org/officeDocument/2006/relationships/image"/></Relationships>
</file>

<file path=ppt/slides/_rels/slide9.xml.rels><?xml version="1.0" encoding="UTF-8" standalone="yes" ?><Relationships xmlns="http://schemas.openxmlformats.org/package/2006/relationships"><Relationship Id="rId8" Target="../media/image13.png" Type="http://schemas.openxmlformats.org/officeDocument/2006/relationships/image"/><Relationship Id="rId3" Target="../media/image21.jpeg" Type="http://schemas.openxmlformats.org/officeDocument/2006/relationships/image"/><Relationship Id="rId7" Target="../media/image12.sv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6" Target="../media/image11.png" Type="http://schemas.openxmlformats.org/officeDocument/2006/relationships/image"/><Relationship Id="rId11" Target="../media/image3.svg" Type="http://schemas.openxmlformats.org/officeDocument/2006/relationships/image"/><Relationship Id="rId5" Target="../media/image10.png" Type="http://schemas.openxmlformats.org/officeDocument/2006/relationships/image"/><Relationship Id="rId10" Target="../media/image2.png" Type="http://schemas.openxmlformats.org/officeDocument/2006/relationships/image"/><Relationship Id="rId4" Target="../media/hdphoto5.wdp" Type="http://schemas.microsoft.com/office/2007/relationships/hdphoto"/><Relationship Id="rId9"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DB954BBC-CE3A-3D6D-BF93-E88F2B73324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4752CF3-183C-B031-FF97-C0C1A5401C8F}"/>
              </a:ext>
            </a:extLst>
          </p:cNvPr>
          <p:cNvPicPr>
            <a:picLocks noChangeAspect="1"/>
          </p:cNvPicPr>
          <p:nvPr/>
        </p:nvPicPr>
        <p:blipFill>
          <a:blip cstate="print" r:embed="rId2">
            <a:extLst>
              <a:ext uri="{28A0092B-C50C-407E-A947-70E740481C1C}">
                <a14:useLocalDpi xmlns:a14="http://schemas.microsoft.com/office/drawing/2010/main"/>
              </a:ext>
            </a:extLst>
          </a:blip>
          <a:srcRect l="34" r="32" t="149"/>
          <a:stretch/>
        </p:blipFill>
        <p:spPr>
          <a:xfrm>
            <a:off x="0" y="0"/>
            <a:ext cx="12202738" cy="6933934"/>
          </a:xfrm>
          <a:prstGeom prst="rect">
            <a:avLst/>
          </a:prstGeom>
        </p:spPr>
      </p:pic>
      <p:pic>
        <p:nvPicPr>
          <p:cNvPr id="18" name="Graphic 17">
            <a:extLst>
              <a:ext uri="{FF2B5EF4-FFF2-40B4-BE49-F238E27FC236}">
                <a16:creationId xmlns:a16="http://schemas.microsoft.com/office/drawing/2014/main" id="{4B4D7E8C-61B4-8F80-7567-632C99DF6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313497">
            <a:off x="1240082" y="-422180"/>
            <a:ext cx="5752161" cy="8879716"/>
          </a:xfrm>
          <a:prstGeom prst="rect">
            <a:avLst/>
          </a:prstGeom>
        </p:spPr>
      </p:pic>
      <p:sp>
        <p:nvSpPr>
          <p:cNvPr id="6" name="TextBox 5">
            <a:extLst>
              <a:ext uri="{FF2B5EF4-FFF2-40B4-BE49-F238E27FC236}">
                <a16:creationId xmlns:a16="http://schemas.microsoft.com/office/drawing/2014/main" id="{BFFA6C14-734D-4EF8-A9BA-D582E59B147C}"/>
              </a:ext>
            </a:extLst>
          </p:cNvPr>
          <p:cNvSpPr txBox="1"/>
          <p:nvPr/>
        </p:nvSpPr>
        <p:spPr>
          <a:xfrm>
            <a:off x="698042" y="6297280"/>
            <a:ext cx="4200189" cy="261610"/>
          </a:xfrm>
          <a:prstGeom prst="rect">
            <a:avLst/>
          </a:prstGeom>
          <a:noFill/>
        </p:spPr>
        <p:txBody>
          <a:bodyPr rtlCol="0" wrap="none">
            <a:spAutoFit/>
          </a:bodyPr>
          <a:lstStyle/>
          <a:p>
            <a:r>
              <a:rPr dirty="0" lang="en-CA" spc="300" sz="1100">
                <a:solidFill>
                  <a:schemeClr val="bg1"/>
                </a:solidFill>
                <a:latin charset="0" panose="00000500000000000000" pitchFamily="50" typeface="Montserrat"/>
              </a:rPr>
              <a:t>TSXV.VEIN | OTCQB.EFRGF | FSE.N07A</a:t>
            </a:r>
          </a:p>
        </p:txBody>
      </p:sp>
      <p:sp>
        <p:nvSpPr>
          <p:cNvPr id="3" name="TextBox 2">
            <a:extLst>
              <a:ext uri="{FF2B5EF4-FFF2-40B4-BE49-F238E27FC236}">
                <a16:creationId xmlns:a16="http://schemas.microsoft.com/office/drawing/2014/main" id="{0B5E3802-DD54-CB7D-96F7-5616D6D10F6C}"/>
              </a:ext>
            </a:extLst>
          </p:cNvPr>
          <p:cNvSpPr txBox="1"/>
          <p:nvPr/>
        </p:nvSpPr>
        <p:spPr>
          <a:xfrm>
            <a:off x="698042" y="5943511"/>
            <a:ext cx="2781531" cy="261610"/>
          </a:xfrm>
          <a:prstGeom prst="rect">
            <a:avLst/>
          </a:prstGeom>
          <a:noFill/>
        </p:spPr>
        <p:txBody>
          <a:bodyPr rtlCol="0" wrap="none">
            <a:spAutoFit/>
          </a:bodyPr>
          <a:lstStyle/>
          <a:p>
            <a:r>
              <a:rPr dirty="0" lang="en-CA" sz="1100">
                <a:solidFill>
                  <a:schemeClr val="bg1"/>
                </a:solidFill>
                <a:latin charset="0" panose="00000600000000000000" pitchFamily="50" typeface="Montserrat Alternates Medium"/>
              </a:rPr>
              <a:t>Corporate Presentation – May 2025</a:t>
            </a:r>
          </a:p>
        </p:txBody>
      </p:sp>
      <p:pic>
        <p:nvPicPr>
          <p:cNvPr id="14" name="Picture 13">
            <a:extLst>
              <a:ext uri="{FF2B5EF4-FFF2-40B4-BE49-F238E27FC236}">
                <a16:creationId xmlns:a16="http://schemas.microsoft.com/office/drawing/2014/main" id="{802BAF33-7F58-0025-09DD-F11A3C5157E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4717" y="653556"/>
            <a:ext cx="2321383" cy="2261691"/>
          </a:xfrm>
          <a:prstGeom prst="rect">
            <a:avLst/>
          </a:prstGeom>
          <a:effectLst>
            <a:outerShdw algn="tl" blurRad="50800" dir="2700000" dist="38100" rotWithShape="0">
              <a:prstClr val="black">
                <a:alpha val="40000"/>
              </a:prstClr>
            </a:outerShdw>
          </a:effectLst>
        </p:spPr>
      </p:pic>
      <p:pic>
        <p:nvPicPr>
          <p:cNvPr id="19" name="Graphic 18">
            <a:extLst>
              <a:ext uri="{FF2B5EF4-FFF2-40B4-BE49-F238E27FC236}">
                <a16:creationId xmlns:a16="http://schemas.microsoft.com/office/drawing/2014/main" id="{03A5879D-D97D-8627-0E0F-0B3F416440B4}"/>
              </a:ext>
            </a:extLst>
          </p:cNvPr>
          <p:cNvPicPr>
            <a:picLocks noChangeAspect="1"/>
          </p:cNvPicPr>
          <p:nvPr/>
        </p:nvPicPr>
        <p:blipFill>
          <a:blip r:embed="rId6">
            <a:extLst>
              <a:ext uri="{96DAC541-7B7A-43D3-8B79-37D633B846F1}">
                <asvg:svgBlip xmlns:asvg="http://schemas.microsoft.com/office/drawing/2016/SVG/main" r:embed="rId7"/>
              </a:ext>
            </a:extLst>
          </a:blip>
          <a:srcRect l="10325" t="46"/>
          <a:stretch/>
        </p:blipFill>
        <p:spPr>
          <a:xfrm rot="4861967">
            <a:off x="9387922" y="-11872"/>
            <a:ext cx="2877659" cy="3327373"/>
          </a:xfrm>
          <a:prstGeom prst="rect">
            <a:avLst/>
          </a:prstGeom>
        </p:spPr>
      </p:pic>
      <p:pic>
        <p:nvPicPr>
          <p:cNvPr id="20" name="Graphic 19">
            <a:extLst>
              <a:ext uri="{FF2B5EF4-FFF2-40B4-BE49-F238E27FC236}">
                <a16:creationId xmlns:a16="http://schemas.microsoft.com/office/drawing/2014/main" id="{F396F820-AC0B-9CD3-D799-D9E44655B10E}"/>
              </a:ext>
            </a:extLst>
          </p:cNvPr>
          <p:cNvPicPr>
            <a:picLocks noChangeAspect="1"/>
          </p:cNvPicPr>
          <p:nvPr/>
        </p:nvPicPr>
        <p:blipFill>
          <a:blip r:embed="rId8">
            <a:extLst>
              <a:ext uri="{96DAC541-7B7A-43D3-8B79-37D633B846F1}">
                <asvg:svgBlip xmlns:asvg="http://schemas.microsoft.com/office/drawing/2016/SVG/main" r:embed="rId9"/>
              </a:ext>
            </a:extLst>
          </a:blip>
          <a:srcRect t="175"/>
          <a:stretch/>
        </p:blipFill>
        <p:spPr>
          <a:xfrm rot="5400000">
            <a:off x="9218476" y="276679"/>
            <a:ext cx="3208964" cy="2759560"/>
          </a:xfrm>
          <a:prstGeom prst="rect">
            <a:avLst/>
          </a:prstGeom>
        </p:spPr>
      </p:pic>
      <p:pic>
        <p:nvPicPr>
          <p:cNvPr id="21" name="Graphic 20">
            <a:extLst>
              <a:ext uri="{FF2B5EF4-FFF2-40B4-BE49-F238E27FC236}">
                <a16:creationId xmlns:a16="http://schemas.microsoft.com/office/drawing/2014/main" id="{1ED12113-AAB0-10E0-AE5A-B736E4FFE091}"/>
              </a:ext>
            </a:extLst>
          </p:cNvPr>
          <p:cNvPicPr>
            <a:picLocks noChangeAspect="1"/>
          </p:cNvPicPr>
          <p:nvPr/>
        </p:nvPicPr>
        <p:blipFill>
          <a:blip r:embed="rId6">
            <a:extLst>
              <a:ext uri="{96DAC541-7B7A-43D3-8B79-37D633B846F1}">
                <asvg:svgBlip xmlns:asvg="http://schemas.microsoft.com/office/drawing/2016/SVG/main" r:embed="rId7"/>
              </a:ext>
            </a:extLst>
          </a:blip>
          <a:srcRect l="-863" r="1" t="24074"/>
          <a:stretch/>
        </p:blipFill>
        <p:spPr>
          <a:xfrm rot="5849881">
            <a:off x="9304165" y="578877"/>
            <a:ext cx="3236640" cy="2527514"/>
          </a:xfrm>
          <a:prstGeom prst="rect">
            <a:avLst/>
          </a:prstGeom>
        </p:spPr>
      </p:pic>
      <p:pic>
        <p:nvPicPr>
          <p:cNvPr id="22" name="Graphic 21">
            <a:extLst>
              <a:ext uri="{FF2B5EF4-FFF2-40B4-BE49-F238E27FC236}">
                <a16:creationId xmlns:a16="http://schemas.microsoft.com/office/drawing/2014/main" id="{EB4CE9C4-FDC1-6DD9-A790-845AFEA6BFE9}"/>
              </a:ext>
            </a:extLst>
          </p:cNvPr>
          <p:cNvPicPr>
            <a:picLocks noChangeAspect="1"/>
          </p:cNvPicPr>
          <p:nvPr/>
        </p:nvPicPr>
        <p:blipFill>
          <a:blip r:embed="rId3">
            <a:extLst>
              <a:ext uri="{96DAC541-7B7A-43D3-8B79-37D633B846F1}">
                <asvg:svgBlip xmlns:asvg="http://schemas.microsoft.com/office/drawing/2016/SVG/main" r:embed="rId4"/>
              </a:ext>
            </a:extLst>
          </a:blip>
          <a:srcRect t="22493"/>
          <a:stretch/>
        </p:blipFill>
        <p:spPr>
          <a:xfrm rot="19692697">
            <a:off x="1181553" y="842547"/>
            <a:ext cx="5752161" cy="8262064"/>
          </a:xfrm>
          <a:prstGeom prst="rect">
            <a:avLst/>
          </a:prstGeom>
        </p:spPr>
      </p:pic>
      <p:sp>
        <p:nvSpPr>
          <p:cNvPr id="5" name="TextBox 4">
            <a:extLst>
              <a:ext uri="{FF2B5EF4-FFF2-40B4-BE49-F238E27FC236}">
                <a16:creationId xmlns:a16="http://schemas.microsoft.com/office/drawing/2014/main" id="{C51F1EF0-9D08-C43D-F08B-EE92377C916B}"/>
              </a:ext>
            </a:extLst>
          </p:cNvPr>
          <p:cNvSpPr txBox="1"/>
          <p:nvPr/>
        </p:nvSpPr>
        <p:spPr>
          <a:xfrm>
            <a:off x="698042" y="3707492"/>
            <a:ext cx="4854214" cy="1015663"/>
          </a:xfrm>
          <a:prstGeom prst="rect">
            <a:avLst/>
          </a:prstGeom>
          <a:noFill/>
        </p:spPr>
        <p:txBody>
          <a:bodyPr rtlCol="0" wrap="none">
            <a:spAutoFit/>
          </a:bodyPr>
          <a:lstStyle/>
          <a:p>
            <a:r>
              <a:rPr dirty="0" lang="en-CA" spc="600" sz="2000">
                <a:solidFill>
                  <a:schemeClr val="bg1"/>
                </a:solidFill>
                <a:latin charset="0" panose="00000700000000000000" pitchFamily="50" typeface="Montserrat SemiBold"/>
              </a:rPr>
              <a:t>DEVELOPING THE </a:t>
            </a:r>
            <a:br>
              <a:rPr dirty="0" lang="en-CA" spc="600" sz="2000">
                <a:solidFill>
                  <a:schemeClr val="bg1"/>
                </a:solidFill>
                <a:latin charset="0" panose="00000700000000000000" pitchFamily="50" typeface="Montserrat SemiBold"/>
              </a:rPr>
            </a:br>
            <a:r>
              <a:rPr dirty="0" lang="en-CA" spc="600" sz="2000">
                <a:solidFill>
                  <a:schemeClr val="bg1"/>
                </a:solidFill>
                <a:latin charset="0" panose="00000700000000000000" pitchFamily="50" typeface="Montserrat SemiBold"/>
              </a:rPr>
              <a:t>DUGBE GOLD PROJECT </a:t>
            </a:r>
            <a:br>
              <a:rPr dirty="0" lang="en-CA" spc="600" sz="2000">
                <a:solidFill>
                  <a:schemeClr val="bg1"/>
                </a:solidFill>
                <a:latin charset="0" panose="00000700000000000000" pitchFamily="50" typeface="Montserrat SemiBold"/>
              </a:rPr>
            </a:br>
            <a:r>
              <a:rPr dirty="0" lang="en-CA" spc="600" sz="2000">
                <a:solidFill>
                  <a:schemeClr val="bg1"/>
                </a:solidFill>
                <a:latin charset="0" panose="00000700000000000000" pitchFamily="50" typeface="Montserrat SemiBold"/>
              </a:rPr>
              <a:t>IN LIBERIA</a:t>
            </a:r>
          </a:p>
        </p:txBody>
      </p:sp>
      <p:pic>
        <p:nvPicPr>
          <p:cNvPr descr="Description: Description: Description: Description: Description: Description: Description: Description: Description: Description: Description: Description: Description: Description: nai500_logo.gif" id="1027" name="m_4098032131505238037m_5083641134241267732m_-4465245517859254174m_5853913730570468519_x0000_i1029">
            <a:extLst>
              <a:ext uri="{FF2B5EF4-FFF2-40B4-BE49-F238E27FC236}">
                <a16:creationId xmlns:a16="http://schemas.microsoft.com/office/drawing/2014/main" id="{05A75DA0-38FB-C610-89AD-9D755603F485}"/>
              </a:ext>
            </a:extLst>
          </p:cNvPr>
          <p:cNvPicPr>
            <a:picLocks noChangeArrowheads="1"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63" y="4763"/>
            <a:ext cx="1874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515695"/>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8260CF5-17D1-C797-FE49-596C19042B1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8F6E14F-24A1-1399-F3EE-DC94776797D9}"/>
              </a:ext>
            </a:extLst>
          </p:cNvPr>
          <p:cNvPicPr>
            <a:picLocks noChangeAspect="1"/>
          </p:cNvPicPr>
          <p:nvPr/>
        </p:nvPicPr>
        <p:blipFill>
          <a:blip r:embed="rId3">
            <a:duotone>
              <a:prstClr val="black"/>
              <a:srgbClr val="72210B">
                <a:tint val="45000"/>
                <a:satMod val="400000"/>
              </a:srgbClr>
            </a:duotone>
          </a:blip>
          <a:srcRect l="3" r="44"/>
          <a:stretch/>
        </p:blipFill>
        <p:spPr>
          <a:xfrm>
            <a:off x="-5999" y="0"/>
            <a:ext cx="3292810" cy="6896492"/>
          </a:xfrm>
          <a:prstGeom prst="rect">
            <a:avLst/>
          </a:prstGeom>
          <a:effectLst>
            <a:outerShdw algn="l" blurRad="50800" dist="38100" rotWithShape="0">
              <a:prstClr val="black">
                <a:alpha val="40000"/>
              </a:prstClr>
            </a:outerShdw>
          </a:effectLst>
        </p:spPr>
      </p:pic>
      <p:sp>
        <p:nvSpPr>
          <p:cNvPr id="3" name="TextBox 2">
            <a:extLst>
              <a:ext uri="{FF2B5EF4-FFF2-40B4-BE49-F238E27FC236}">
                <a16:creationId xmlns:a16="http://schemas.microsoft.com/office/drawing/2014/main" id="{C6B26C86-1C37-9C17-1847-55CFC007BC6E}"/>
              </a:ext>
            </a:extLst>
          </p:cNvPr>
          <p:cNvSpPr txBox="1"/>
          <p:nvPr/>
        </p:nvSpPr>
        <p:spPr>
          <a:xfrm>
            <a:off x="11830406" y="6526605"/>
            <a:ext cx="319319" cy="246221"/>
          </a:xfrm>
          <a:prstGeom prst="rect">
            <a:avLst/>
          </a:prstGeom>
          <a:noFill/>
        </p:spPr>
        <p:txBody>
          <a:bodyPr rtlCol="0" wrap="none">
            <a:spAutoFit/>
          </a:bodyPr>
          <a:lstStyle/>
          <a:p>
            <a:pPr algn="r"/>
            <a:r>
              <a:rPr dirty="0" lang="en-CA" sz="1000">
                <a:latin charset="0" panose="00000700000000000000" pitchFamily="50" typeface="Montserrat SemiBold"/>
              </a:rPr>
              <a:t>10</a:t>
            </a:r>
          </a:p>
        </p:txBody>
      </p:sp>
      <p:sp>
        <p:nvSpPr>
          <p:cNvPr id="15" name="TextBox 14">
            <a:extLst>
              <a:ext uri="{FF2B5EF4-FFF2-40B4-BE49-F238E27FC236}">
                <a16:creationId xmlns:a16="http://schemas.microsoft.com/office/drawing/2014/main" id="{59B6EF00-CDBC-7FB9-C3AB-8031E20DA49C}"/>
              </a:ext>
            </a:extLst>
          </p:cNvPr>
          <p:cNvSpPr txBox="1"/>
          <p:nvPr/>
        </p:nvSpPr>
        <p:spPr>
          <a:xfrm>
            <a:off x="119305" y="6605279"/>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pic>
        <p:nvPicPr>
          <p:cNvPr id="16" name="Graphic 15">
            <a:extLst>
              <a:ext uri="{FF2B5EF4-FFF2-40B4-BE49-F238E27FC236}">
                <a16:creationId xmlns:a16="http://schemas.microsoft.com/office/drawing/2014/main" id="{1944E801-41BE-7601-D744-037FBDD8BE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52783" y="6430930"/>
            <a:ext cx="167504" cy="465562"/>
          </a:xfrm>
          <a:prstGeom prst="rect">
            <a:avLst/>
          </a:prstGeom>
        </p:spPr>
      </p:pic>
      <p:grpSp>
        <p:nvGrpSpPr>
          <p:cNvPr id="17" name="Group 16">
            <a:extLst>
              <a:ext uri="{FF2B5EF4-FFF2-40B4-BE49-F238E27FC236}">
                <a16:creationId xmlns:a16="http://schemas.microsoft.com/office/drawing/2014/main" id="{FB2C2E54-3837-6529-F14A-12AA58CA4883}"/>
              </a:ext>
            </a:extLst>
          </p:cNvPr>
          <p:cNvGrpSpPr/>
          <p:nvPr/>
        </p:nvGrpSpPr>
        <p:grpSpPr>
          <a:xfrm>
            <a:off x="-3" y="5906923"/>
            <a:ext cx="9664119" cy="1490695"/>
            <a:chOff x="-3" y="5906923"/>
            <a:chExt cx="9664119" cy="1490695"/>
          </a:xfrm>
        </p:grpSpPr>
        <p:pic>
          <p:nvPicPr>
            <p:cNvPr id="18" name="Graphic 17">
              <a:extLst>
                <a:ext uri="{FF2B5EF4-FFF2-40B4-BE49-F238E27FC236}">
                  <a16:creationId xmlns:a16="http://schemas.microsoft.com/office/drawing/2014/main" id="{5FD7C63F-37C7-44C6-90BB-1ACCA8450AC9}"/>
                </a:ext>
              </a:extLst>
            </p:cNvPr>
            <p:cNvPicPr>
              <a:picLocks noChangeAspect="1"/>
            </p:cNvPicPr>
            <p:nvPr/>
          </p:nvPicPr>
          <p:blipFill>
            <a:blip r:embed="rId6">
              <a:extLst>
                <a:ext uri="{96DAC541-7B7A-43D3-8B79-37D633B846F1}">
                  <asvg:svgBlip xmlns:asvg="http://schemas.microsoft.com/office/drawing/2016/SVG/main" r:embed="rId7"/>
                </a:ext>
              </a:extLst>
            </a:blip>
            <a:srcRect b="118" l="-15822" r="1937"/>
            <a:stretch/>
          </p:blipFill>
          <p:spPr>
            <a:xfrm rot="5400000">
              <a:off x="4548381" y="1742269"/>
              <a:ext cx="567351" cy="9664119"/>
            </a:xfrm>
            <a:prstGeom prst="rect">
              <a:avLst/>
            </a:prstGeom>
          </p:spPr>
        </p:pic>
        <p:pic>
          <p:nvPicPr>
            <p:cNvPr id="19" name="Graphic 18">
              <a:extLst>
                <a:ext uri="{FF2B5EF4-FFF2-40B4-BE49-F238E27FC236}">
                  <a16:creationId xmlns:a16="http://schemas.microsoft.com/office/drawing/2014/main" id="{458CE922-E94E-0810-1F90-03FED33D97B0}"/>
                </a:ext>
              </a:extLst>
            </p:cNvPr>
            <p:cNvPicPr>
              <a:picLocks noChangeAspect="1"/>
            </p:cNvPicPr>
            <p:nvPr/>
          </p:nvPicPr>
          <p:blipFill>
            <a:blip r:embed="rId8">
              <a:extLst>
                <a:ext uri="{96DAC541-7B7A-43D3-8B79-37D633B846F1}">
                  <asvg:svgBlip xmlns:asvg="http://schemas.microsoft.com/office/drawing/2016/SVG/main" r:embed="rId9"/>
                </a:ext>
              </a:extLst>
            </a:blip>
            <a:srcRect b="1" t="33498"/>
            <a:stretch/>
          </p:blipFill>
          <p:spPr>
            <a:xfrm rot="6827861">
              <a:off x="1819001" y="4305637"/>
              <a:ext cx="1490695" cy="4693268"/>
            </a:xfrm>
            <a:prstGeom prst="rect">
              <a:avLst/>
            </a:prstGeom>
          </p:spPr>
        </p:pic>
        <p:sp>
          <p:nvSpPr>
            <p:cNvPr id="20" name="TextBox 19">
              <a:extLst>
                <a:ext uri="{FF2B5EF4-FFF2-40B4-BE49-F238E27FC236}">
                  <a16:creationId xmlns:a16="http://schemas.microsoft.com/office/drawing/2014/main" id="{F91F97C6-47BE-1CD8-CEBB-B2A36C7B0683}"/>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2" name="TextBox 21">
            <a:extLst>
              <a:ext uri="{FF2B5EF4-FFF2-40B4-BE49-F238E27FC236}">
                <a16:creationId xmlns:a16="http://schemas.microsoft.com/office/drawing/2014/main" id="{AB9D0BDE-B9E6-BA2F-90B4-FBB5DBCFF07D}"/>
              </a:ext>
            </a:extLst>
          </p:cNvPr>
          <p:cNvSpPr txBox="1"/>
          <p:nvPr/>
        </p:nvSpPr>
        <p:spPr>
          <a:xfrm>
            <a:off x="4556222" y="297954"/>
            <a:ext cx="7713070" cy="584775"/>
          </a:xfrm>
          <a:prstGeom prst="rect">
            <a:avLst/>
          </a:prstGeom>
          <a:noFill/>
        </p:spPr>
        <p:txBody>
          <a:bodyPr rtlCol="0" wrap="square">
            <a:spAutoFit/>
          </a:bodyPr>
          <a:lstStyle/>
          <a:p>
            <a:r>
              <a:rPr b="1" dirty="0" lang="en-CA" spc="300" sz="3200">
                <a:latin charset="0" panose="020B0604020202020204" pitchFamily="34" typeface="Arial"/>
                <a:cs charset="0" panose="020B0604020202020204" pitchFamily="34" typeface="Arial"/>
              </a:rPr>
              <a:t>INVESTMENT HIGHLIGHTS </a:t>
            </a:r>
          </a:p>
        </p:txBody>
      </p:sp>
      <p:pic>
        <p:nvPicPr>
          <p:cNvPr id="23" name="Picture 22">
            <a:extLst>
              <a:ext uri="{FF2B5EF4-FFF2-40B4-BE49-F238E27FC236}">
                <a16:creationId xmlns:a16="http://schemas.microsoft.com/office/drawing/2014/main" id="{82E644BF-D311-AF44-2499-54039B63CDA1}"/>
              </a:ext>
            </a:extLst>
          </p:cNvPr>
          <p:cNvPicPr>
            <a:picLocks noChangeAspect="1"/>
          </p:cNvPicPr>
          <p:nvPr/>
        </p:nvPicPr>
        <p:blipFill>
          <a:blip cstate="print" r:embed="rId10">
            <a:extLst>
              <a:ext uri="{28A0092B-C50C-407E-A947-70E740481C1C}">
                <a14:useLocalDpi xmlns:a14="http://schemas.microsoft.com/office/drawing/2010/main"/>
              </a:ext>
            </a:extLst>
          </a:blip>
          <a:srcRect b="190"/>
          <a:stretch/>
        </p:blipFill>
        <p:spPr>
          <a:xfrm>
            <a:off x="3286811" y="30070"/>
            <a:ext cx="1267999" cy="1120542"/>
          </a:xfrm>
          <a:prstGeom prst="rect">
            <a:avLst/>
          </a:prstGeom>
          <a:effectLst>
            <a:outerShdw algn="ctr" blurRad="63500" rotWithShape="0" sx="102000" sy="102000">
              <a:prstClr val="black">
                <a:alpha val="40000"/>
              </a:prstClr>
            </a:outerShdw>
          </a:effectLst>
        </p:spPr>
      </p:pic>
      <p:sp>
        <p:nvSpPr>
          <p:cNvPr id="6" name="Rectangle: Rounded Corners 5">
            <a:extLst>
              <a:ext uri="{FF2B5EF4-FFF2-40B4-BE49-F238E27FC236}">
                <a16:creationId xmlns:a16="http://schemas.microsoft.com/office/drawing/2014/main" id="{7591C9F5-F189-3FB0-4C8C-7D4594EDC34E}"/>
              </a:ext>
            </a:extLst>
          </p:cNvPr>
          <p:cNvSpPr/>
          <p:nvPr/>
        </p:nvSpPr>
        <p:spPr>
          <a:xfrm>
            <a:off x="3520353" y="2077664"/>
            <a:ext cx="4163370" cy="2182210"/>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7" name="Rectangle: Rounded Corners 6">
            <a:extLst>
              <a:ext uri="{FF2B5EF4-FFF2-40B4-BE49-F238E27FC236}">
                <a16:creationId xmlns:a16="http://schemas.microsoft.com/office/drawing/2014/main" id="{8653D957-66E2-E1AB-609A-E3023FC6265A}"/>
              </a:ext>
            </a:extLst>
          </p:cNvPr>
          <p:cNvSpPr/>
          <p:nvPr/>
        </p:nvSpPr>
        <p:spPr>
          <a:xfrm>
            <a:off x="3520353" y="2077664"/>
            <a:ext cx="158990" cy="21822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8" name="Text Placeholder 44">
            <a:extLst>
              <a:ext uri="{FF2B5EF4-FFF2-40B4-BE49-F238E27FC236}">
                <a16:creationId xmlns:a16="http://schemas.microsoft.com/office/drawing/2014/main" id="{A8496D8F-D213-06B9-C188-9AE4CF96BB1F}"/>
              </a:ext>
            </a:extLst>
          </p:cNvPr>
          <p:cNvSpPr txBox="1">
            <a:spLocks/>
          </p:cNvSpPr>
          <p:nvPr/>
        </p:nvSpPr>
        <p:spPr>
          <a:xfrm>
            <a:off x="3953436" y="2346585"/>
            <a:ext cx="3597520"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tabLst>
                <a:tab algn="l" pos="228600"/>
                <a:tab algn="l" pos="457200"/>
              </a:tabLst>
            </a:pPr>
            <a:r>
              <a:rPr b="1" dirty="0" lang="en-US" sz="1600">
                <a:solidFill>
                  <a:schemeClr val="tx1"/>
                </a:solidFill>
                <a:latin charset="0" panose="020B0604020202020204" pitchFamily="34" typeface="Arial"/>
                <a:cs charset="0" panose="020B0604020202020204" pitchFamily="34" typeface="Arial"/>
              </a:rPr>
              <a:t>Near mine site resource potential </a:t>
            </a:r>
            <a:r>
              <a:rPr dirty="0" lang="en-US" sz="1600">
                <a:solidFill>
                  <a:schemeClr val="tx1"/>
                </a:solidFill>
                <a:latin charset="0" panose="020B0604020202020204" pitchFamily="34" typeface="Arial"/>
                <a:cs charset="0" panose="020B0604020202020204" pitchFamily="34" typeface="Arial"/>
              </a:rPr>
              <a:t>– potential to &gt;1M oz. Au Reserves within 10km radius of existing Reserves, with drill ready targets as part of a detailed exploration plan</a:t>
            </a:r>
            <a:endParaRPr dirty="0" lang="en-ZA" sz="1600">
              <a:solidFill>
                <a:schemeClr val="tx1"/>
              </a:solidFill>
              <a:latin charset="0" panose="020B0604020202020204" pitchFamily="34" typeface="Arial"/>
              <a:cs charset="0" panose="020B0604020202020204" pitchFamily="34" typeface="Arial"/>
            </a:endParaRPr>
          </a:p>
        </p:txBody>
      </p:sp>
      <p:sp>
        <p:nvSpPr>
          <p:cNvPr id="10" name="Rectangle: Rounded Corners 9">
            <a:extLst>
              <a:ext uri="{FF2B5EF4-FFF2-40B4-BE49-F238E27FC236}">
                <a16:creationId xmlns:a16="http://schemas.microsoft.com/office/drawing/2014/main" id="{A33C15EA-C5D4-E51B-6753-B7A3796A1DE3}"/>
              </a:ext>
            </a:extLst>
          </p:cNvPr>
          <p:cNvSpPr/>
          <p:nvPr/>
        </p:nvSpPr>
        <p:spPr>
          <a:xfrm>
            <a:off x="7826695" y="2088837"/>
            <a:ext cx="4163370" cy="2182210"/>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12" name="Rectangle: Rounded Corners 11">
            <a:extLst>
              <a:ext uri="{FF2B5EF4-FFF2-40B4-BE49-F238E27FC236}">
                <a16:creationId xmlns:a16="http://schemas.microsoft.com/office/drawing/2014/main" id="{EED0E310-C8EF-6CA4-B99F-5F3249A8F029}"/>
              </a:ext>
            </a:extLst>
          </p:cNvPr>
          <p:cNvSpPr/>
          <p:nvPr/>
        </p:nvSpPr>
        <p:spPr>
          <a:xfrm>
            <a:off x="7826695" y="2088837"/>
            <a:ext cx="158990" cy="21822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3" name="Text Placeholder 44">
            <a:extLst>
              <a:ext uri="{FF2B5EF4-FFF2-40B4-BE49-F238E27FC236}">
                <a16:creationId xmlns:a16="http://schemas.microsoft.com/office/drawing/2014/main" id="{C3589F41-240B-12B6-604B-64201FFFDEB3}"/>
              </a:ext>
            </a:extLst>
          </p:cNvPr>
          <p:cNvSpPr txBox="1">
            <a:spLocks/>
          </p:cNvSpPr>
          <p:nvPr/>
        </p:nvSpPr>
        <p:spPr>
          <a:xfrm>
            <a:off x="8259778" y="2313528"/>
            <a:ext cx="3454548"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tabLst>
                <a:tab algn="l" pos="228600"/>
                <a:tab algn="l" pos="457200"/>
              </a:tabLst>
            </a:pPr>
            <a:r>
              <a:rPr b="1" dirty="0" lang="en-US" sz="1600">
                <a:solidFill>
                  <a:schemeClr val="tx1"/>
                </a:solidFill>
                <a:latin charset="0" panose="020B0604020202020204" pitchFamily="34" typeface="Arial"/>
                <a:cs charset="0" panose="020B0604020202020204" pitchFamily="34" typeface="Arial"/>
              </a:rPr>
              <a:t>Excellent project economics – </a:t>
            </a:r>
            <a:r>
              <a:rPr dirty="0" err="1" lang="en-US" sz="1600">
                <a:solidFill>
                  <a:schemeClr val="tx1"/>
                </a:solidFill>
                <a:latin charset="0" panose="020B0604020202020204" pitchFamily="34" typeface="Arial"/>
                <a:cs charset="0" panose="020B0604020202020204" pitchFamily="34" typeface="Arial"/>
              </a:rPr>
              <a:t>CapEx</a:t>
            </a:r>
            <a:r>
              <a:rPr dirty="0" lang="en-US" sz="1600">
                <a:solidFill>
                  <a:schemeClr val="tx1"/>
                </a:solidFill>
                <a:latin charset="0" panose="020B0604020202020204" pitchFamily="34" typeface="Arial"/>
                <a:cs charset="0" panose="020B0604020202020204" pitchFamily="34" typeface="Arial"/>
              </a:rPr>
              <a:t> of $435M - Post-tax NPV5 of US$761M using $2,100 Au price and delivers a 36.8% IRR.  Project economics substantially escalate to current gold price environment</a:t>
            </a:r>
          </a:p>
        </p:txBody>
      </p:sp>
      <p:sp>
        <p:nvSpPr>
          <p:cNvPr id="14" name="Rectangle: Rounded Corners 13">
            <a:extLst>
              <a:ext uri="{FF2B5EF4-FFF2-40B4-BE49-F238E27FC236}">
                <a16:creationId xmlns:a16="http://schemas.microsoft.com/office/drawing/2014/main" id="{1AB796AE-E275-1B9A-204D-972191BD405D}"/>
              </a:ext>
            </a:extLst>
          </p:cNvPr>
          <p:cNvSpPr/>
          <p:nvPr/>
        </p:nvSpPr>
        <p:spPr>
          <a:xfrm>
            <a:off x="3520353" y="4477710"/>
            <a:ext cx="8469712" cy="1298231"/>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21" name="Rectangle: Rounded Corners 20">
            <a:extLst>
              <a:ext uri="{FF2B5EF4-FFF2-40B4-BE49-F238E27FC236}">
                <a16:creationId xmlns:a16="http://schemas.microsoft.com/office/drawing/2014/main" id="{EDF3CDB4-14ED-B007-9A9B-C63032DF9766}"/>
              </a:ext>
            </a:extLst>
          </p:cNvPr>
          <p:cNvSpPr/>
          <p:nvPr/>
        </p:nvSpPr>
        <p:spPr>
          <a:xfrm>
            <a:off x="3520354" y="4477710"/>
            <a:ext cx="158990" cy="1298232"/>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1" name="Text Placeholder 44">
            <a:extLst>
              <a:ext uri="{FF2B5EF4-FFF2-40B4-BE49-F238E27FC236}">
                <a16:creationId xmlns:a16="http://schemas.microsoft.com/office/drawing/2014/main" id="{168A28E6-8AE6-90CB-CB0E-215DF933A674}"/>
              </a:ext>
            </a:extLst>
          </p:cNvPr>
          <p:cNvSpPr txBox="1">
            <a:spLocks/>
          </p:cNvSpPr>
          <p:nvPr/>
        </p:nvSpPr>
        <p:spPr>
          <a:xfrm>
            <a:off x="3863134" y="4689971"/>
            <a:ext cx="7831973"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b="1" dirty="0" lang="en-US" sz="1600">
                <a:solidFill>
                  <a:schemeClr val="tx1"/>
                </a:solidFill>
                <a:latin charset="0" panose="020B0604020202020204" pitchFamily="34" typeface="Arial"/>
                <a:cs charset="0" panose="020B0604020202020204" pitchFamily="34" typeface="Arial"/>
              </a:rPr>
              <a:t>Optimization studies </a:t>
            </a:r>
            <a:r>
              <a:rPr dirty="0" lang="en-US" sz="1600">
                <a:solidFill>
                  <a:schemeClr val="tx1"/>
                </a:solidFill>
                <a:latin charset="0" panose="020B0604020202020204" pitchFamily="34" typeface="Arial"/>
                <a:cs charset="0" panose="020B0604020202020204" pitchFamily="34" typeface="Arial"/>
              </a:rPr>
              <a:t>expected to increase resource size, reserve size, lower power costs, lower mining costs and will deliver even stronger project economics in NPV5, IRR and Cumulative FCF</a:t>
            </a:r>
            <a:endParaRPr dirty="0" lang="en-ZA" sz="1600">
              <a:solidFill>
                <a:schemeClr val="tx1"/>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802122627"/>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94118C57-AD23-B3C6-D5A7-E0383F1FE4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FF19FC-8DDC-18BA-A1D6-A94D510D8795}"/>
              </a:ext>
            </a:extLst>
          </p:cNvPr>
          <p:cNvSpPr txBox="1"/>
          <p:nvPr/>
        </p:nvSpPr>
        <p:spPr>
          <a:xfrm>
            <a:off x="11832773" y="6511347"/>
            <a:ext cx="280847" cy="246221"/>
          </a:xfrm>
          <a:prstGeom prst="rect">
            <a:avLst/>
          </a:prstGeom>
          <a:noFill/>
        </p:spPr>
        <p:txBody>
          <a:bodyPr rtlCol="0" wrap="none">
            <a:spAutoFit/>
          </a:bodyPr>
          <a:lstStyle/>
          <a:p>
            <a:pPr algn="r"/>
            <a:r>
              <a:rPr dirty="0" lang="en-CA" sz="1000">
                <a:latin charset="0" panose="00000700000000000000" pitchFamily="50" typeface="Montserrat SemiBold"/>
              </a:rPr>
              <a:t>11</a:t>
            </a:r>
          </a:p>
        </p:txBody>
      </p:sp>
      <p:sp>
        <p:nvSpPr>
          <p:cNvPr id="5" name="TextBox 4">
            <a:extLst>
              <a:ext uri="{FF2B5EF4-FFF2-40B4-BE49-F238E27FC236}">
                <a16:creationId xmlns:a16="http://schemas.microsoft.com/office/drawing/2014/main" id="{A921ECDE-19B8-B899-1A3F-EB1034C20F56}"/>
              </a:ext>
            </a:extLst>
          </p:cNvPr>
          <p:cNvSpPr txBox="1"/>
          <p:nvPr/>
        </p:nvSpPr>
        <p:spPr>
          <a:xfrm>
            <a:off x="1140138" y="243259"/>
            <a:ext cx="5592108" cy="584775"/>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SENSITIVITY ANALYSIS</a:t>
            </a:r>
          </a:p>
        </p:txBody>
      </p:sp>
      <p:pic>
        <p:nvPicPr>
          <p:cNvPr id="6" name="Picture 5">
            <a:extLst>
              <a:ext uri="{FF2B5EF4-FFF2-40B4-BE49-F238E27FC236}">
                <a16:creationId xmlns:a16="http://schemas.microsoft.com/office/drawing/2014/main" id="{4F93B942-415E-B048-A847-B925B1FCEF25}"/>
              </a:ext>
            </a:extLst>
          </p:cNvPr>
          <p:cNvPicPr>
            <a:picLocks noChangeAspect="1"/>
          </p:cNvPicPr>
          <p:nvPr/>
        </p:nvPicPr>
        <p:blipFill>
          <a:blip cstate="print" r:embed="rId3">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sp>
        <p:nvSpPr>
          <p:cNvPr id="4" name="TextBox 3">
            <a:extLst>
              <a:ext uri="{FF2B5EF4-FFF2-40B4-BE49-F238E27FC236}">
                <a16:creationId xmlns:a16="http://schemas.microsoft.com/office/drawing/2014/main" id="{7D614B9D-7BFC-2D2F-22E0-5A6A01766875}"/>
              </a:ext>
            </a:extLst>
          </p:cNvPr>
          <p:cNvSpPr txBox="1"/>
          <p:nvPr/>
        </p:nvSpPr>
        <p:spPr>
          <a:xfrm>
            <a:off x="249288" y="987352"/>
            <a:ext cx="1067921" cy="230832"/>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dirty="0" lang="en-CA" sz="900">
                <a:solidFill>
                  <a:schemeClr val="bg1"/>
                </a:solidFill>
                <a:latin typeface="+mj-lt"/>
              </a:rPr>
              <a:t>*DRA – Nov 2022</a:t>
            </a:r>
          </a:p>
        </p:txBody>
      </p:sp>
      <p:sp>
        <p:nvSpPr>
          <p:cNvPr id="7" name="TextBox 6">
            <a:extLst>
              <a:ext uri="{FF2B5EF4-FFF2-40B4-BE49-F238E27FC236}">
                <a16:creationId xmlns:a16="http://schemas.microsoft.com/office/drawing/2014/main" id="{94842AF8-0F4D-0081-05FC-B08D07A23244}"/>
              </a:ext>
            </a:extLst>
          </p:cNvPr>
          <p:cNvSpPr txBox="1"/>
          <p:nvPr/>
        </p:nvSpPr>
        <p:spPr>
          <a:xfrm>
            <a:off x="308519" y="5715476"/>
            <a:ext cx="11145283" cy="484748"/>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dirty="0" lang="en-CA" sz="850">
                <a:latin charset="0" panose="00000400000000000000" pitchFamily="50" typeface="Montserrat Light"/>
              </a:rPr>
              <a:t>Notes: (1) </a:t>
            </a:r>
            <a:r>
              <a:rPr dirty="0" lang="en-US" sz="850">
                <a:latin charset="0" panose="00000400000000000000" pitchFamily="50" typeface="Montserrat Light"/>
              </a:rPr>
              <a:t>Recoveries can be further studied through additional met test work to support an increase in recoveries from 83.01% to 86.0% (2) Additional recoveries increase production from 171,594 oz pa. to 212,126 oz pa</a:t>
            </a:r>
            <a:r>
              <a:rPr dirty="0" lang="en-CA" sz="850">
                <a:latin charset="0" panose="00000400000000000000" pitchFamily="50" typeface="Montserrat Light"/>
              </a:rPr>
              <a:t> (3) </a:t>
            </a:r>
            <a:r>
              <a:rPr dirty="0" lang="en-US" sz="850">
                <a:latin charset="0" panose="00000400000000000000" pitchFamily="50" typeface="Montserrat Light"/>
              </a:rPr>
              <a:t>Additional production (due to increase in recoveries) increases project economics by  31%-38% in post tax NPV, and lifts post tax IRR by 7%-19%  (4)</a:t>
            </a:r>
            <a:r>
              <a:rPr dirty="0" lang="en-CA" sz="850">
                <a:latin charset="0" panose="00000400000000000000" pitchFamily="50" typeface="Montserrat Light"/>
              </a:rPr>
              <a:t> </a:t>
            </a:r>
            <a:r>
              <a:rPr dirty="0" lang="en-US" sz="850">
                <a:latin charset="0" panose="00000400000000000000" pitchFamily="50" typeface="Montserrat Light"/>
              </a:rPr>
              <a:t>Total ounces of Au production increase from 2.27m oz to 2.81m oz - using 86% recovery (5) Production in yrs 1 - 4 &gt;200,000 pa ($83% recovery) </a:t>
            </a:r>
            <a:endParaRPr dirty="0" lang="en-CA" sz="850">
              <a:latin charset="0" panose="00000400000000000000" pitchFamily="50" typeface="Montserrat Light"/>
            </a:endParaRPr>
          </a:p>
        </p:txBody>
      </p:sp>
      <p:graphicFrame>
        <p:nvGraphicFramePr>
          <p:cNvPr id="11" name="Table 10">
            <a:extLst>
              <a:ext uri="{FF2B5EF4-FFF2-40B4-BE49-F238E27FC236}">
                <a16:creationId xmlns:a16="http://schemas.microsoft.com/office/drawing/2014/main" id="{484F5BD1-F6AC-9735-B88C-4F833645F4BC}"/>
              </a:ext>
            </a:extLst>
          </p:cNvPr>
          <p:cNvGraphicFramePr>
            <a:graphicFrameLocks noGrp="1"/>
          </p:cNvGraphicFramePr>
          <p:nvPr>
            <p:extLst>
              <p:ext uri="{D42A27DB-BD31-4B8C-83A1-F6EECF244321}">
                <p14:modId xmlns:p14="http://schemas.microsoft.com/office/powerpoint/2010/main" val="3270238450"/>
              </p:ext>
            </p:extLst>
          </p:nvPr>
        </p:nvGraphicFramePr>
        <p:xfrm>
          <a:off x="382334" y="1427443"/>
          <a:ext cx="10998060" cy="4255421"/>
        </p:xfrm>
        <a:graphic>
          <a:graphicData uri="http://schemas.openxmlformats.org/drawingml/2006/table">
            <a:tbl>
              <a:tblPr>
                <a:tableStyleId>{5C22544A-7EE6-4342-B048-85BDC9FD1C3A}</a:tableStyleId>
              </a:tblPr>
              <a:tblGrid>
                <a:gridCol w="2061742">
                  <a:extLst>
                    <a:ext uri="{9D8B030D-6E8A-4147-A177-3AD203B41FA5}">
                      <a16:colId xmlns:a16="http://schemas.microsoft.com/office/drawing/2014/main" val="1671125320"/>
                    </a:ext>
                  </a:extLst>
                </a:gridCol>
                <a:gridCol w="882704">
                  <a:extLst>
                    <a:ext uri="{9D8B030D-6E8A-4147-A177-3AD203B41FA5}">
                      <a16:colId xmlns:a16="http://schemas.microsoft.com/office/drawing/2014/main" val="786628905"/>
                    </a:ext>
                  </a:extLst>
                </a:gridCol>
                <a:gridCol w="914228">
                  <a:extLst>
                    <a:ext uri="{9D8B030D-6E8A-4147-A177-3AD203B41FA5}">
                      <a16:colId xmlns:a16="http://schemas.microsoft.com/office/drawing/2014/main" val="4180441459"/>
                    </a:ext>
                  </a:extLst>
                </a:gridCol>
                <a:gridCol w="914228">
                  <a:extLst>
                    <a:ext uri="{9D8B030D-6E8A-4147-A177-3AD203B41FA5}">
                      <a16:colId xmlns:a16="http://schemas.microsoft.com/office/drawing/2014/main" val="693020529"/>
                    </a:ext>
                  </a:extLst>
                </a:gridCol>
                <a:gridCol w="914228">
                  <a:extLst>
                    <a:ext uri="{9D8B030D-6E8A-4147-A177-3AD203B41FA5}">
                      <a16:colId xmlns:a16="http://schemas.microsoft.com/office/drawing/2014/main" val="2911538874"/>
                    </a:ext>
                  </a:extLst>
                </a:gridCol>
                <a:gridCol w="914228">
                  <a:extLst>
                    <a:ext uri="{9D8B030D-6E8A-4147-A177-3AD203B41FA5}">
                      <a16:colId xmlns:a16="http://schemas.microsoft.com/office/drawing/2014/main" val="2611712491"/>
                    </a:ext>
                  </a:extLst>
                </a:gridCol>
                <a:gridCol w="914228">
                  <a:extLst>
                    <a:ext uri="{9D8B030D-6E8A-4147-A177-3AD203B41FA5}">
                      <a16:colId xmlns:a16="http://schemas.microsoft.com/office/drawing/2014/main" val="4167136328"/>
                    </a:ext>
                  </a:extLst>
                </a:gridCol>
                <a:gridCol w="914228">
                  <a:extLst>
                    <a:ext uri="{9D8B030D-6E8A-4147-A177-3AD203B41FA5}">
                      <a16:colId xmlns:a16="http://schemas.microsoft.com/office/drawing/2014/main" val="3786910476"/>
                    </a:ext>
                  </a:extLst>
                </a:gridCol>
                <a:gridCol w="916330">
                  <a:extLst>
                    <a:ext uri="{9D8B030D-6E8A-4147-A177-3AD203B41FA5}">
                      <a16:colId xmlns:a16="http://schemas.microsoft.com/office/drawing/2014/main" val="4171041688"/>
                    </a:ext>
                  </a:extLst>
                </a:gridCol>
                <a:gridCol w="825958">
                  <a:extLst>
                    <a:ext uri="{9D8B030D-6E8A-4147-A177-3AD203B41FA5}">
                      <a16:colId xmlns:a16="http://schemas.microsoft.com/office/drawing/2014/main" val="461680914"/>
                    </a:ext>
                  </a:extLst>
                </a:gridCol>
                <a:gridCol w="825958">
                  <a:extLst>
                    <a:ext uri="{9D8B030D-6E8A-4147-A177-3AD203B41FA5}">
                      <a16:colId xmlns:a16="http://schemas.microsoft.com/office/drawing/2014/main" val="2195266012"/>
                    </a:ext>
                  </a:extLst>
                </a:gridCol>
              </a:tblGrid>
              <a:tr h="346187">
                <a:tc rowSpan="2">
                  <a:txBody>
                    <a:bodyPr/>
                    <a:lstStyle/>
                    <a:p>
                      <a:pPr algn="ctr" fontAlgn="ctr"/>
                      <a:r>
                        <a:rPr b="1" dirty="0" lang="en-CA" strike="noStrike" sz="1050" u="none">
                          <a:solidFill>
                            <a:schemeClr val="tx1"/>
                          </a:solidFill>
                          <a:effectLst/>
                          <a:latin charset="0" panose="020B0604020202020204" pitchFamily="34" typeface="Arial"/>
                          <a:cs charset="0" panose="020B0604020202020204" pitchFamily="34" typeface="Arial"/>
                        </a:rPr>
                        <a:t>ITEM</a:t>
                      </a:r>
                      <a:endParaRPr b="1" dirty="0" i="0" lang="en-CA" strike="noStrike" sz="1050" u="none">
                        <a:solidFill>
                          <a:schemeClr val="tx1"/>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rowSpan="2">
                  <a:txBody>
                    <a:bodyPr/>
                    <a:lstStyle/>
                    <a:p>
                      <a:pPr algn="ctr" fontAlgn="ctr"/>
                      <a:r>
                        <a:rPr b="1" dirty="0" lang="en-CA" strike="noStrike" sz="1050" u="none">
                          <a:solidFill>
                            <a:schemeClr val="tx1"/>
                          </a:solidFill>
                          <a:effectLst/>
                          <a:latin charset="0" panose="020B0604020202020204" pitchFamily="34" typeface="Arial"/>
                          <a:cs charset="0" panose="020B0604020202020204" pitchFamily="34" typeface="Arial"/>
                        </a:rPr>
                        <a:t>UNIT OF</a:t>
                      </a:r>
                    </a:p>
                    <a:p>
                      <a:pPr algn="ctr" fontAlgn="ctr"/>
                      <a:r>
                        <a:rPr b="1" dirty="0" i="0" lang="en-CA" strike="noStrike" sz="1050" u="none">
                          <a:solidFill>
                            <a:schemeClr val="tx1"/>
                          </a:solidFill>
                          <a:effectLst/>
                          <a:latin charset="0" panose="020B0604020202020204" pitchFamily="34" typeface="Arial"/>
                          <a:cs charset="0" panose="020B0604020202020204" pitchFamily="34" typeface="Arial"/>
                        </a:rPr>
                        <a:t>MEASURE</a:t>
                      </a: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gridSpan="9">
                  <a:txBody>
                    <a:bodyPr/>
                    <a:lstStyle/>
                    <a:p>
                      <a:pPr algn="ctr" fontAlgn="ctr"/>
                      <a:r>
                        <a:rPr b="1" dirty="0" lang="en-CA" strike="noStrike" sz="1100" u="none">
                          <a:effectLst/>
                          <a:latin charset="0" panose="020B0604020202020204" pitchFamily="34" typeface="Arial"/>
                          <a:cs charset="0" panose="020B0604020202020204" pitchFamily="34" typeface="Arial"/>
                        </a:rPr>
                        <a:t>Au PRICE</a:t>
                      </a:r>
                      <a:endParaRPr b="1" dirty="0" i="0" lang="en-CA" strike="noStrike" sz="11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155856857"/>
                  </a:ext>
                </a:extLst>
              </a:tr>
              <a:tr h="260972">
                <a:tc vMerge="1">
                  <a:txBody>
                    <a:bodyPr/>
                    <a:lstStyle/>
                    <a:p>
                      <a:endParaRPr lang="en-CA"/>
                    </a:p>
                  </a:txBody>
                  <a:tcPr/>
                </a:tc>
                <a:tc vMerge="1">
                  <a:txBody>
                    <a:bodyPr/>
                    <a:lstStyle/>
                    <a:p>
                      <a:endParaRPr lang="en-CA"/>
                    </a:p>
                  </a:txBody>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$1,500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$1,700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$1,900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$2,100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$2,300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$2,500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a:txBody>
                    <a:bodyPr/>
                    <a:lstStyle/>
                    <a:p>
                      <a:pPr algn="ctr" fontAlgn="ctr"/>
                      <a:r>
                        <a:rPr b="1" dirty="0" lang="en-CA" strike="noStrike" sz="900" u="none">
                          <a:solidFill>
                            <a:schemeClr val="bg1"/>
                          </a:solidFill>
                          <a:effectLst/>
                          <a:latin charset="0" panose="020B0604020202020204" pitchFamily="34" typeface="Arial"/>
                          <a:cs charset="0" panose="020B0604020202020204" pitchFamily="34" typeface="Arial"/>
                        </a:rPr>
                        <a:t>$2,700</a:t>
                      </a:r>
                      <a:endParaRPr b="1" dirty="0" i="0" lang="en-CA" strike="noStrike" sz="900" u="none">
                        <a:solidFill>
                          <a:schemeClr val="bg1"/>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$2,900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tc>
                  <a:txBody>
                    <a:bodyPr/>
                    <a:lstStyle/>
                    <a:p>
                      <a:pPr algn="ctr" fontAlgn="ctr"/>
                      <a:r>
                        <a:rPr b="1" dirty="0" lang="en-CA" strike="noStrike" sz="900" u="none">
                          <a:effectLst/>
                          <a:latin charset="0" panose="020B0604020202020204" pitchFamily="34" typeface="Arial"/>
                          <a:cs charset="0" panose="020B0604020202020204" pitchFamily="34" typeface="Arial"/>
                        </a:rPr>
                        <a:t>$3,100</a:t>
                      </a:r>
                      <a:endParaRPr b="1" dirty="0" i="0" lang="en-CA" strike="noStrike" sz="900" u="none">
                        <a:solidFill>
                          <a:srgbClr val="000000"/>
                        </a:solidFill>
                        <a:effectLst/>
                        <a:latin charset="0" panose="020B0604020202020204" pitchFamily="34" typeface="Arial"/>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alpha val="69804"/>
                      </a:srgbClr>
                    </a:solidFill>
                  </a:tcPr>
                </a:tc>
                <a:extLst>
                  <a:ext uri="{0D108BD9-81ED-4DB2-BD59-A6C34878D82A}">
                    <a16:rowId xmlns:a16="http://schemas.microsoft.com/office/drawing/2014/main" val="942088577"/>
                  </a:ext>
                </a:extLst>
              </a:tr>
              <a:tr h="191734">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206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l" fontAlgn="b"/>
                      <a:r>
                        <a:rPr dirty="0" lang="en-CA" strike="noStrike" sz="1000" u="none">
                          <a:effectLst/>
                          <a:latin charset="0" panose="00000400000000000000" pitchFamily="50" typeface="Montserrat Light"/>
                          <a:cs charset="0" panose="020B0604020202020204" pitchFamily="34" typeface="Arial"/>
                        </a:rPr>
                        <a:t> </a:t>
                      </a:r>
                      <a:endParaRPr b="1" dirty="0" i="0" lang="en-CA" strike="noStrike" sz="1000" u="none">
                        <a:solidFill>
                          <a:srgbClr val="00206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000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000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000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000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000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gridSpan="2">
                  <a:txBody>
                    <a:bodyPr/>
                    <a:lstStyle/>
                    <a:p>
                      <a:pPr algn="ctr" fontAlgn="b"/>
                      <a:r>
                        <a:rPr dirty="0" lang="en-CA" strike="noStrike" sz="1000" u="none">
                          <a:effectLst/>
                          <a:latin charset="0" panose="00000400000000000000" pitchFamily="50" typeface="Montserrat Light"/>
                          <a:cs charset="0" panose="020B0604020202020204" pitchFamily="34" typeface="Arial"/>
                        </a:rPr>
                        <a:t> </a:t>
                      </a:r>
                      <a:r>
                        <a:rPr dirty="0" lang="en-CA" strike="noStrike" sz="700" u="none">
                          <a:solidFill>
                            <a:schemeClr val="bg1"/>
                          </a:solidFill>
                          <a:effectLst/>
                          <a:latin charset="0" panose="00000400000000000000" pitchFamily="50" typeface="Montserrat Light"/>
                          <a:cs charset="0" panose="020B0604020202020204" pitchFamily="34" typeface="Arial"/>
                        </a:rPr>
                        <a:t>current gold price environment</a:t>
                      </a:r>
                      <a:endParaRPr b="1" dirty="0" i="0" lang="en-CA" strike="noStrike" sz="700" u="none">
                        <a:solidFill>
                          <a:schemeClr val="bg1"/>
                        </a:solidFill>
                        <a:effectLst/>
                        <a:latin charset="0" panose="00000400000000000000" pitchFamily="50" typeface="Montserrat Light"/>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hMerge="1">
                  <a:txBody>
                    <a:bodyPr/>
                    <a:lstStyle/>
                    <a:p>
                      <a:endParaRPr dirty="0"/>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000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l" fontAlgn="b"/>
                      <a:r>
                        <a:rPr dirty="0" lang="en-CA" strike="noStrike" sz="900" u="none">
                          <a:effectLst/>
                          <a:latin charset="0" panose="00000400000000000000" pitchFamily="50" typeface="Montserrat Light"/>
                          <a:cs charset="0" panose="020B0604020202020204" pitchFamily="34" typeface="Arial"/>
                        </a:rPr>
                        <a:t> </a:t>
                      </a:r>
                      <a:endParaRPr b="1" dirty="0" i="0" lang="en-CA" strike="noStrike" sz="900" u="none">
                        <a:solidFill>
                          <a:srgbClr val="000000"/>
                        </a:solidFill>
                        <a:effectLst/>
                        <a:latin charset="0" panose="00000400000000000000" pitchFamily="50" typeface="Montserrat Light"/>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3245853701"/>
                  </a:ext>
                </a:extLst>
              </a:tr>
              <a:tr h="149126">
                <a:tc>
                  <a:txBody>
                    <a:bodyPr/>
                    <a:lstStyle/>
                    <a:p>
                      <a:pPr algn="l" fontAlgn="ctr"/>
                      <a:r>
                        <a:rPr dirty="0" err="1" lang="en-US" strike="noStrike" sz="900" u="none">
                          <a:effectLst/>
                          <a:latin charset="0" panose="00000600000000000000" pitchFamily="50" typeface="Montserrat Medium"/>
                          <a:cs charset="0" panose="020B0604020202020204" pitchFamily="34" typeface="Arial"/>
                        </a:rPr>
                        <a:t>CapEx</a:t>
                      </a:r>
                      <a:r>
                        <a:rPr dirty="0" lang="en-US" strike="noStrike" sz="900" u="none">
                          <a:effectLst/>
                          <a:latin charset="0" panose="00000600000000000000" pitchFamily="50" typeface="Montserrat Medium"/>
                          <a:cs charset="0" panose="020B0604020202020204" pitchFamily="34" typeface="Arial"/>
                        </a:rPr>
                        <a:t> from BFS (US$397M) *</a:t>
                      </a:r>
                      <a:endParaRPr b="1" dirty="0" i="0" lang="en-US" strike="noStrike" sz="9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rPr>
                        <a:t>'000 millions</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solidFill>
                            <a:schemeClr val="bg1"/>
                          </a:solidFill>
                          <a:effectLst/>
                          <a:latin charset="0" panose="00000600000000000000" pitchFamily="50" typeface="Montserrat Medium"/>
                        </a:rPr>
                        <a:t>435</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932690796"/>
                  </a:ext>
                </a:extLst>
              </a:tr>
              <a:tr h="154452">
                <a:tc>
                  <a:txBody>
                    <a:bodyPr/>
                    <a:lstStyle/>
                    <a:p>
                      <a:pPr algn="l" fontAlgn="b"/>
                      <a:r>
                        <a:rPr dirty="0" lang="en-CA" strike="noStrike" sz="900" u="none">
                          <a:effectLst/>
                          <a:latin charset="0" panose="00000600000000000000" pitchFamily="50" typeface="Montserrat Medium"/>
                          <a:cs charset="0" panose="020B0604020202020204" pitchFamily="34" typeface="Arial"/>
                        </a:rPr>
                        <a:t>AISC from BFS *</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US $/oz Au </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995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1005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1015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1025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1035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1045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solidFill>
                            <a:schemeClr val="bg1"/>
                          </a:solidFill>
                          <a:effectLst/>
                          <a:latin charset="0" panose="00000600000000000000" pitchFamily="50" typeface="Montserrat Medium"/>
                        </a:rPr>
                        <a:t>1055</a:t>
                      </a:r>
                      <a:endParaRPr b="1"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1065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1075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3562659347"/>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l" fontAlgn="b"/>
                      <a:r>
                        <a:rPr dirty="0" lang="en-CA" strike="noStrike" sz="800" u="none">
                          <a:effectLst/>
                          <a:latin charset="0" panose="00000600000000000000" pitchFamily="50" typeface="Montserrat Medium"/>
                        </a:rPr>
                        <a:t> </a:t>
                      </a:r>
                      <a:endParaRPr b="1" dirty="0" i="0" lang="en-CA" strike="noStrike" sz="800" u="none">
                        <a:solidFill>
                          <a:srgbClr val="002060"/>
                        </a:solidFill>
                        <a:effectLst/>
                        <a:latin charset="0" panose="00000600000000000000" pitchFamily="50" typeface="Montserrat Medium"/>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solidFill>
                            <a:schemeClr val="bg1"/>
                          </a:solidFill>
                          <a:effectLst/>
                          <a:latin charset="0" panose="00000600000000000000" pitchFamily="50" typeface="Montserrat Medium"/>
                        </a:rPr>
                        <a:t> </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668825388"/>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Pre-Tax NPV5%</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'000 millions</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384</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690</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997</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1303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1609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1916</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solidFill>
                            <a:schemeClr val="bg1"/>
                          </a:solidFill>
                          <a:effectLst/>
                          <a:latin charset="0" panose="00000600000000000000" pitchFamily="50" typeface="Montserrat Medium"/>
                        </a:rPr>
                        <a:t>2222</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lang="en-CA" strike="noStrike" sz="900" u="none">
                          <a:effectLst/>
                          <a:latin charset="0" panose="00000600000000000000" pitchFamily="50" typeface="Montserrat Medium"/>
                        </a:rPr>
                        <a:t>2529</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2835</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4226893403"/>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Pre-Tax IRR</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rPr>
                        <a:t>%</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17.8</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26.4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34.3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41.9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49.1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56.1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solidFill>
                            <a:schemeClr val="bg1"/>
                          </a:solidFill>
                          <a:effectLst/>
                          <a:latin charset="0" panose="00000600000000000000" pitchFamily="50" typeface="Montserrat Medium"/>
                        </a:rPr>
                        <a:t>62.9</a:t>
                      </a:r>
                      <a:endParaRPr b="1"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69.5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75.9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366926499"/>
                  </a:ext>
                </a:extLst>
              </a:tr>
              <a:tr h="154452">
                <a:tc>
                  <a:txBody>
                    <a:bodyPr/>
                    <a:lstStyle/>
                    <a:p>
                      <a:pPr algn="l" fontAlgn="b"/>
                      <a:r>
                        <a:rPr lang="en-CA" strike="noStrike" sz="900" u="none">
                          <a:effectLst/>
                          <a:latin charset="0" panose="00000600000000000000" pitchFamily="50" typeface="Montserrat Medium"/>
                          <a:cs charset="0" panose="020B0604020202020204" pitchFamily="34" typeface="Arial"/>
                        </a:rPr>
                        <a:t>Payback</a:t>
                      </a:r>
                      <a:endParaRPr b="1"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years</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4.5</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3.3</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2.5</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1.7</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solidFill>
                            <a:schemeClr val="bg1"/>
                          </a:solidFill>
                          <a:effectLst/>
                          <a:latin charset="0" panose="00000600000000000000" pitchFamily="50" typeface="Montserrat Medium"/>
                        </a:rPr>
                        <a:t>1.4</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lang="en-CA" strike="noStrike" sz="900" u="none">
                          <a:effectLst/>
                          <a:latin charset="0" panose="00000600000000000000" pitchFamily="50" typeface="Montserrat Medium"/>
                        </a:rPr>
                        <a:t>1.2</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1739265892"/>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l" fontAlgn="b"/>
                      <a:r>
                        <a:rPr dirty="0" lang="en-CA" strike="noStrike" sz="800" u="none">
                          <a:effectLst/>
                          <a:latin charset="0" panose="00000600000000000000" pitchFamily="50" typeface="Montserrat Medium"/>
                        </a:rPr>
                        <a:t> </a:t>
                      </a:r>
                      <a:endParaRPr b="1" dirty="0" i="0" lang="en-CA" strike="noStrike" sz="800" u="none">
                        <a:solidFill>
                          <a:srgbClr val="002060"/>
                        </a:solidFill>
                        <a:effectLst/>
                        <a:latin charset="0" panose="00000600000000000000" pitchFamily="50" typeface="Montserrat Medium"/>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solidFill>
                            <a:schemeClr val="bg1"/>
                          </a:solidFill>
                          <a:effectLst/>
                          <a:latin charset="0" panose="00000600000000000000" pitchFamily="50" typeface="Montserrat Medium"/>
                        </a:rPr>
                        <a:t> </a:t>
                      </a:r>
                      <a:endParaRPr b="1"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lang="en-CA" strike="noStrike" sz="900" u="none">
                          <a:effectLst/>
                          <a:latin charset="0" panose="00000600000000000000" pitchFamily="50" typeface="Montserrat Medium"/>
                        </a:rPr>
                        <a:t>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227035160"/>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Post-Tax NPV5%</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'000 millions</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290</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524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755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985</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1214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1444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solidFill>
                            <a:schemeClr val="bg1"/>
                          </a:solidFill>
                          <a:effectLst/>
                          <a:latin charset="0" panose="00000600000000000000" pitchFamily="50" typeface="Montserrat Medium"/>
                        </a:rPr>
                        <a:t>1674</a:t>
                      </a:r>
                      <a:endParaRPr b="1"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1904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2134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3629403921"/>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Post-Tax IRR</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rPr>
                        <a:t>%</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15.9</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23.6</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30.5</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36.8</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48.7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solidFill>
                            <a:schemeClr val="bg1"/>
                          </a:solidFill>
                          <a:effectLst/>
                          <a:latin charset="0" panose="00000600000000000000" pitchFamily="50" typeface="Montserrat Medium"/>
                        </a:rPr>
                        <a:t>54.3</a:t>
                      </a:r>
                      <a:endParaRPr b="1"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59.8</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65.2</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3187841536"/>
                  </a:ext>
                </a:extLst>
              </a:tr>
              <a:tr h="154452">
                <a:tc>
                  <a:txBody>
                    <a:bodyPr/>
                    <a:lstStyle/>
                    <a:p>
                      <a:pPr algn="l" fontAlgn="b"/>
                      <a:r>
                        <a:rPr lang="en-CA" strike="noStrike" sz="900" u="none">
                          <a:effectLst/>
                          <a:latin charset="0" panose="00000600000000000000" pitchFamily="50" typeface="Montserrat Medium"/>
                          <a:cs charset="0" panose="020B0604020202020204" pitchFamily="34" typeface="Arial"/>
                        </a:rPr>
                        <a:t>Payback</a:t>
                      </a:r>
                      <a:endParaRPr b="1"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years</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4.5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3.3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2.6</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2.2</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solidFill>
                            <a:schemeClr val="bg1"/>
                          </a:solidFill>
                          <a:effectLst/>
                          <a:latin charset="0" panose="00000600000000000000" pitchFamily="50" typeface="Montserrat Medium"/>
                        </a:rPr>
                        <a:t>1.5</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1.4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3906569665"/>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l" fontAlgn="b"/>
                      <a:r>
                        <a:rPr dirty="0" lang="en-CA" strike="noStrike" sz="800" u="none">
                          <a:effectLst/>
                          <a:latin charset="0" panose="00000600000000000000" pitchFamily="50" typeface="Montserrat Medium"/>
                        </a:rPr>
                        <a:t> </a:t>
                      </a:r>
                      <a:endParaRPr b="1" dirty="0" i="0" lang="en-CA" strike="noStrike" sz="800" u="none">
                        <a:solidFill>
                          <a:srgbClr val="002060"/>
                        </a:solidFill>
                        <a:effectLst/>
                        <a:latin charset="0" panose="00000600000000000000" pitchFamily="50" typeface="Montserrat Medium"/>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solidFill>
                            <a:schemeClr val="bg1"/>
                          </a:solidFill>
                          <a:effectLst/>
                          <a:latin charset="0" panose="00000600000000000000" pitchFamily="50" typeface="Montserrat Medium"/>
                        </a:rPr>
                        <a:t> </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442842260"/>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Throughput</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700" u="none">
                          <a:effectLst/>
                          <a:latin charset="0" panose="00000600000000000000" pitchFamily="50" typeface="Montserrat Medium"/>
                        </a:rPr>
                        <a:t>tonnes per year</a:t>
                      </a:r>
                      <a:endParaRPr b="1" dirty="0" i="0" lang="en-CA" strike="noStrike" sz="7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solidFill>
                            <a:schemeClr val="bg1"/>
                          </a:solidFill>
                          <a:effectLst/>
                          <a:latin charset="0" panose="00000600000000000000" pitchFamily="50" typeface="Montserrat Medium"/>
                        </a:rPr>
                        <a:t>5.00</a:t>
                      </a:r>
                      <a:endParaRPr b="1"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lang="en-CA" strike="noStrike" sz="900" u="none">
                          <a:effectLst/>
                          <a:latin charset="0" panose="00000600000000000000" pitchFamily="50" typeface="Montserrat Medium"/>
                        </a:rPr>
                        <a:t>5.0</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5.00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979678240"/>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Production Profile</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rPr>
                        <a:t>Au ounces</a:t>
                      </a:r>
                      <a:endParaRPr b="1"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171,594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171,594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171,594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171,594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171,594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 171,594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solidFill>
                            <a:schemeClr val="bg1"/>
                          </a:solidFill>
                          <a:effectLst/>
                          <a:latin charset="0" panose="00000600000000000000" pitchFamily="50" typeface="Montserrat Medium"/>
                        </a:rPr>
                        <a:t> 171,594 </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 171,594 </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rPr>
                        <a:t> 171,594 </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057692427"/>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Total Ounce Au Recovered</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700" u="none">
                          <a:effectLst/>
                          <a:latin charset="0" panose="00000600000000000000" pitchFamily="50" typeface="Montserrat Medium"/>
                        </a:rPr>
                        <a:t>'million  Au ounces</a:t>
                      </a:r>
                      <a:endParaRPr b="1" dirty="0" i="0" lang="en-CA" strike="noStrike" sz="7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2.27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2.27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2.27</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2.27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2.27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2.27</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solidFill>
                            <a:schemeClr val="bg1"/>
                          </a:solidFill>
                          <a:effectLst/>
                          <a:latin charset="0" panose="00000600000000000000" pitchFamily="50" typeface="Montserrat Medium"/>
                        </a:rPr>
                        <a:t>2.27</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2.27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2.27</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1855206227"/>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Strip Ratio</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700" u="none">
                          <a:effectLst/>
                          <a:latin charset="0" panose="00000600000000000000" pitchFamily="50" typeface="Montserrat Medium"/>
                        </a:rPr>
                        <a:t>ratio</a:t>
                      </a:r>
                      <a:endParaRPr b="1" i="0" lang="en-CA" strike="noStrike" sz="7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solidFill>
                            <a:schemeClr val="bg1"/>
                          </a:solidFill>
                          <a:effectLst/>
                          <a:latin charset="0" panose="00000600000000000000" pitchFamily="50" typeface="Montserrat Medium"/>
                        </a:rPr>
                        <a:t>4.2:1</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4.2:1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683577917"/>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Life of Mine</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years</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14</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14</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solidFill>
                            <a:schemeClr val="bg1"/>
                          </a:solidFill>
                          <a:effectLst/>
                          <a:latin charset="0" panose="00000600000000000000" pitchFamily="50" typeface="Montserrat Medium"/>
                        </a:rPr>
                        <a:t>14</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14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lang="en-CA" strike="noStrike" sz="900" u="none">
                          <a:effectLst/>
                          <a:latin charset="0" panose="00000600000000000000" pitchFamily="50" typeface="Montserrat Medium"/>
                        </a:rPr>
                        <a:t>14</a:t>
                      </a:r>
                      <a:endParaRPr b="1"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1614648542"/>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Life of Production</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rPr>
                        <a:t>months</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solidFill>
                            <a:schemeClr val="bg1"/>
                          </a:solidFill>
                          <a:effectLst/>
                          <a:latin charset="0" panose="00000600000000000000" pitchFamily="50" typeface="Montserrat Medium"/>
                        </a:rPr>
                        <a:t>159</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159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4148248534"/>
                  </a:ext>
                </a:extLst>
              </a:tr>
              <a:tr h="149126">
                <a:tc>
                  <a:txBody>
                    <a:bodyPr/>
                    <a:lstStyle/>
                    <a:p>
                      <a:pPr algn="l" fontAlgn="b"/>
                      <a:r>
                        <a:rPr dirty="0" err="1" lang="en-CA" strike="noStrike" sz="900" u="none">
                          <a:effectLst/>
                          <a:latin charset="0" panose="00000600000000000000" pitchFamily="50" typeface="Montserrat Medium"/>
                          <a:cs charset="0" panose="020B0604020202020204" pitchFamily="34" typeface="Arial"/>
                        </a:rPr>
                        <a:t>CapEx</a:t>
                      </a:r>
                      <a:r>
                        <a:rPr dirty="0" lang="en-CA" strike="noStrike" sz="900" u="none">
                          <a:effectLst/>
                          <a:latin charset="0" panose="00000600000000000000" pitchFamily="50" typeface="Montserrat Medium"/>
                          <a:cs charset="0" panose="020B0604020202020204" pitchFamily="34" typeface="Arial"/>
                        </a:rPr>
                        <a:t> to pre-tax NPV5%</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ratio</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0.9</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1.6</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2.3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3.0</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3.7</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4.4</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solidFill>
                            <a:schemeClr val="bg1"/>
                          </a:solidFill>
                          <a:effectLst/>
                          <a:latin charset="0" panose="00000600000000000000" pitchFamily="50" typeface="Montserrat Medium"/>
                        </a:rPr>
                        <a:t>5.1</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5.8</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6.5</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2942968004"/>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Head Grade</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rPr>
                        <a:t>Au g/t</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solidFill>
                            <a:schemeClr val="bg1"/>
                          </a:solidFill>
                          <a:effectLst/>
                          <a:latin charset="0" panose="00000600000000000000" pitchFamily="50" typeface="Montserrat Medium"/>
                        </a:rPr>
                        <a:t>1.3</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rPr>
                        <a:t>1.3</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798774700"/>
                  </a:ext>
                </a:extLst>
              </a:tr>
              <a:tr h="154452">
                <a:tc>
                  <a:txBody>
                    <a:bodyPr/>
                    <a:lstStyle/>
                    <a:p>
                      <a:pPr algn="l" fontAlgn="b"/>
                      <a:r>
                        <a:rPr dirty="0" lang="en-CA" strike="noStrike" sz="900" u="none">
                          <a:effectLst/>
                          <a:latin charset="0" panose="00000600000000000000" pitchFamily="50" typeface="Montserrat Medium"/>
                          <a:cs charset="0" panose="020B0604020202020204" pitchFamily="34" typeface="Arial"/>
                        </a:rPr>
                        <a:t>Recovery</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rPr>
                        <a:t>%</a:t>
                      </a:r>
                      <a:endParaRPr b="1" dirty="0" i="0" lang="en-CA" strike="noStrike" sz="800" u="none">
                        <a:solidFill>
                          <a:srgbClr val="00206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solidFill>
                            <a:schemeClr val="bg1"/>
                          </a:solidFill>
                          <a:effectLst/>
                          <a:latin charset="0" panose="00000600000000000000" pitchFamily="50" typeface="Montserrat Medium"/>
                        </a:rPr>
                        <a:t>83.01</a:t>
                      </a:r>
                      <a:endParaRPr b="1" dirty="0" i="0" lang="en-CA" strike="noStrike" sz="900" u="none">
                        <a:solidFill>
                          <a:schemeClr val="bg1"/>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rPr>
                        <a:t>83.01</a:t>
                      </a:r>
                      <a:endParaRPr b="1" dirty="0" i="0" lang="en-CA" strike="noStrike" sz="900" u="none">
                        <a:solidFill>
                          <a:srgbClr val="000000"/>
                        </a:solidFill>
                        <a:effectLst/>
                        <a:latin charset="0" panose="00000600000000000000" pitchFamily="50" typeface="Montserrat Medium"/>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519789169"/>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 </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000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000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 </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 </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solidFill>
                            <a:schemeClr val="bg1"/>
                          </a:solidFill>
                          <a:effectLst/>
                          <a:latin charset="0" panose="00000600000000000000" pitchFamily="50" typeface="Montserrat Medium"/>
                          <a:cs charset="0" panose="020B0604020202020204" pitchFamily="34" typeface="Arial"/>
                        </a:rPr>
                        <a:t> </a:t>
                      </a:r>
                      <a:endParaRPr b="1" dirty="0" i="0" lang="en-CA" strike="noStrike" sz="800" u="none">
                        <a:solidFill>
                          <a:schemeClr val="bg1"/>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313503486"/>
                  </a:ext>
                </a:extLst>
              </a:tr>
              <a:tr h="149126">
                <a:tc>
                  <a:txBody>
                    <a:bodyPr/>
                    <a:lstStyle/>
                    <a:p>
                      <a:pPr algn="l" fontAlgn="b"/>
                      <a:r>
                        <a:rPr dirty="0" lang="en-CA" strike="noStrike" sz="900" u="none">
                          <a:effectLst/>
                          <a:latin charset="0" panose="00000600000000000000" pitchFamily="50" typeface="Montserrat Medium"/>
                          <a:cs charset="0" panose="020B0604020202020204" pitchFamily="34" typeface="Arial"/>
                        </a:rPr>
                        <a:t>Resource Size </a:t>
                      </a:r>
                      <a:endParaRPr b="1" dirty="0"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3.4M oz Au</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000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900" u="none">
                          <a:effectLst/>
                          <a:latin charset="0" panose="00000600000000000000" pitchFamily="50" typeface="Montserrat Medium"/>
                          <a:cs charset="0" panose="020B0604020202020204" pitchFamily="34" typeface="Arial"/>
                        </a:rPr>
                        <a:t> </a:t>
                      </a:r>
                      <a:endParaRPr b="1" dirty="0" i="0" lang="en-CA" strike="noStrike" sz="900" u="none">
                        <a:solidFill>
                          <a:srgbClr val="00000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solidFill>
                            <a:schemeClr val="bg1"/>
                          </a:solidFill>
                          <a:effectLst/>
                          <a:latin charset="0" panose="00000600000000000000" pitchFamily="50" typeface="Montserrat Medium"/>
                          <a:cs charset="0" panose="020B0604020202020204" pitchFamily="34" typeface="Arial"/>
                        </a:rPr>
                        <a:t> </a:t>
                      </a:r>
                      <a:endParaRPr b="1" dirty="0" i="0" lang="en-CA" strike="noStrike" sz="800" u="none">
                        <a:solidFill>
                          <a:schemeClr val="bg1"/>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lumMod val="85000"/>
                      </a:schemeClr>
                    </a:solidFill>
                  </a:tcPr>
                </a:tc>
                <a:extLst>
                  <a:ext uri="{0D108BD9-81ED-4DB2-BD59-A6C34878D82A}">
                    <a16:rowId xmlns:a16="http://schemas.microsoft.com/office/drawing/2014/main" val="3318147377"/>
                  </a:ext>
                </a:extLst>
              </a:tr>
              <a:tr h="154452">
                <a:tc>
                  <a:txBody>
                    <a:bodyPr/>
                    <a:lstStyle/>
                    <a:p>
                      <a:pPr algn="l" fontAlgn="b"/>
                      <a:r>
                        <a:rPr lang="en-CA" strike="noStrike" sz="900" u="none">
                          <a:effectLst/>
                          <a:latin charset="0" panose="00000600000000000000" pitchFamily="50" typeface="Montserrat Medium"/>
                          <a:cs charset="0" panose="020B0604020202020204" pitchFamily="34" typeface="Arial"/>
                        </a:rPr>
                        <a:t>Resource Grade</a:t>
                      </a:r>
                      <a:endParaRPr b="1" i="0" lang="en-CA" strike="noStrike" sz="900" u="none">
                        <a:solidFill>
                          <a:srgbClr val="002060"/>
                        </a:solidFill>
                        <a:effectLst/>
                        <a:latin charset="0" panose="00000600000000000000" pitchFamily="50" typeface="Montserrat Medium"/>
                        <a:cs charset="0" panose="020B0604020202020204" pitchFamily="34" typeface="Arial"/>
                      </a:endParaRPr>
                    </a:p>
                  </a:txBody>
                  <a:tcPr anchor="b"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1.30 g/t</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cs charset="0" panose="020B0604020202020204" pitchFamily="34" typeface="Arial"/>
                        </a:rPr>
                        <a:t> </a:t>
                      </a:r>
                      <a:endParaRPr b="1" i="0" lang="en-CA" strike="noStrike" sz="900" u="none">
                        <a:solidFill>
                          <a:srgbClr val="00000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900" u="none">
                          <a:effectLst/>
                          <a:latin charset="0" panose="00000600000000000000" pitchFamily="50" typeface="Montserrat Medium"/>
                          <a:cs charset="0" panose="020B0604020202020204" pitchFamily="34" typeface="Arial"/>
                        </a:rPr>
                        <a:t> </a:t>
                      </a:r>
                      <a:endParaRPr b="1" i="0" lang="en-CA" strike="noStrike" sz="900" u="none">
                        <a:solidFill>
                          <a:srgbClr val="00000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 </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 </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 </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lang="en-CA" strike="noStrike" sz="800" u="none">
                          <a:effectLst/>
                          <a:latin charset="0" panose="00000600000000000000" pitchFamily="50" typeface="Montserrat Medium"/>
                          <a:cs charset="0" panose="020B0604020202020204" pitchFamily="34" typeface="Arial"/>
                        </a:rPr>
                        <a:t> </a:t>
                      </a:r>
                      <a:endParaRPr b="1"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solidFill>
                            <a:schemeClr val="bg1"/>
                          </a:solidFill>
                          <a:effectLst/>
                          <a:latin charset="0" panose="00000600000000000000" pitchFamily="50" typeface="Montserrat Medium"/>
                          <a:cs charset="0" panose="020B0604020202020204" pitchFamily="34" typeface="Arial"/>
                        </a:rPr>
                        <a:t> </a:t>
                      </a:r>
                      <a:endParaRPr b="1" dirty="0" i="0" lang="en-CA" strike="noStrike" sz="800" u="none">
                        <a:solidFill>
                          <a:schemeClr val="bg1"/>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72210B"/>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dirty="0" lang="en-CA" strike="noStrike" sz="800" u="none">
                          <a:effectLst/>
                          <a:latin charset="0" panose="00000600000000000000" pitchFamily="50" typeface="Montserrat Medium"/>
                          <a:cs charset="0" panose="020B0604020202020204" pitchFamily="34" typeface="Arial"/>
                        </a:rPr>
                        <a:t> </a:t>
                      </a:r>
                      <a:endParaRPr b="1" dirty="0" i="0" lang="en-CA" strike="noStrike" sz="800" u="none">
                        <a:solidFill>
                          <a:srgbClr val="002060"/>
                        </a:solidFill>
                        <a:effectLst/>
                        <a:latin charset="0" panose="00000600000000000000" pitchFamily="50" typeface="Montserrat Medium"/>
                        <a:cs charset="0" panose="020B0604020202020204" pitchFamily="34" typeface="Arial"/>
                      </a:endParaRPr>
                    </a:p>
                  </a:txBody>
                  <a:tcPr anchor="ctr" marB="0" marL="5446" marR="5446" marT="5446">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3423491228"/>
                  </a:ext>
                </a:extLst>
              </a:tr>
            </a:tbl>
          </a:graphicData>
        </a:graphic>
      </p:graphicFrame>
      <p:sp>
        <p:nvSpPr>
          <p:cNvPr id="12" name="TextBox 11">
            <a:extLst>
              <a:ext uri="{FF2B5EF4-FFF2-40B4-BE49-F238E27FC236}">
                <a16:creationId xmlns:a16="http://schemas.microsoft.com/office/drawing/2014/main" id="{03E1A8E4-FC3F-4323-129E-7D20EBD26D78}"/>
              </a:ext>
            </a:extLst>
          </p:cNvPr>
          <p:cNvSpPr txBox="1"/>
          <p:nvPr/>
        </p:nvSpPr>
        <p:spPr>
          <a:xfrm>
            <a:off x="308519" y="1222762"/>
            <a:ext cx="1857919" cy="230832"/>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dirty="0" lang="en-US" sz="900">
                <a:latin charset="0" panose="00000400000000000000" pitchFamily="50" typeface="Montserrat Light"/>
                <a:cs charset="0" panose="020B0604020202020204" pitchFamily="34" typeface="Arial"/>
              </a:rPr>
              <a:t>All dollar figures in USD$</a:t>
            </a:r>
            <a:endParaRPr dirty="0" lang="en-CA" sz="900">
              <a:latin charset="0" panose="00000400000000000000" pitchFamily="50" typeface="Montserrat Light"/>
              <a:cs charset="0" panose="020B0604020202020204" pitchFamily="34" typeface="Arial"/>
            </a:endParaRPr>
          </a:p>
        </p:txBody>
      </p:sp>
      <p:sp>
        <p:nvSpPr>
          <p:cNvPr id="14" name="TextBox 13">
            <a:extLst>
              <a:ext uri="{FF2B5EF4-FFF2-40B4-BE49-F238E27FC236}">
                <a16:creationId xmlns:a16="http://schemas.microsoft.com/office/drawing/2014/main" id="{8999DC38-6C39-8341-B70E-583BB31F1A1E}"/>
              </a:ext>
            </a:extLst>
          </p:cNvPr>
          <p:cNvSpPr txBox="1"/>
          <p:nvPr/>
        </p:nvSpPr>
        <p:spPr>
          <a:xfrm>
            <a:off x="3246859" y="1228038"/>
            <a:ext cx="3341814" cy="230832"/>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dirty="0" lang="en-US" sz="900">
                <a:latin charset="0" panose="00000400000000000000" pitchFamily="50" typeface="Montserrat Light"/>
                <a:cs charset="0" panose="020B0604020202020204" pitchFamily="34" typeface="Arial"/>
              </a:rPr>
              <a:t>*Inflation adjusted where appropriate</a:t>
            </a:r>
            <a:endParaRPr dirty="0" lang="en-CA" sz="900">
              <a:latin charset="0" panose="00000400000000000000" pitchFamily="50" typeface="Montserrat Light"/>
              <a:cs charset="0" panose="020B0604020202020204" pitchFamily="34" typeface="Arial"/>
            </a:endParaRPr>
          </a:p>
        </p:txBody>
      </p:sp>
      <p:pic>
        <p:nvPicPr>
          <p:cNvPr id="8" name="Graphic 7">
            <a:extLst>
              <a:ext uri="{FF2B5EF4-FFF2-40B4-BE49-F238E27FC236}">
                <a16:creationId xmlns:a16="http://schemas.microsoft.com/office/drawing/2014/main" id="{6C60E8D2-CF4C-2C9E-256C-049E37EC75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52783" y="6430930"/>
            <a:ext cx="167504" cy="465562"/>
          </a:xfrm>
          <a:prstGeom prst="rect">
            <a:avLst/>
          </a:prstGeom>
        </p:spPr>
      </p:pic>
      <p:grpSp>
        <p:nvGrpSpPr>
          <p:cNvPr id="9" name="Group 8">
            <a:extLst>
              <a:ext uri="{FF2B5EF4-FFF2-40B4-BE49-F238E27FC236}">
                <a16:creationId xmlns:a16="http://schemas.microsoft.com/office/drawing/2014/main" id="{F226F834-C535-B74A-8AFB-02ACA0938B49}"/>
              </a:ext>
            </a:extLst>
          </p:cNvPr>
          <p:cNvGrpSpPr/>
          <p:nvPr/>
        </p:nvGrpSpPr>
        <p:grpSpPr>
          <a:xfrm>
            <a:off x="-3" y="5906923"/>
            <a:ext cx="9664119" cy="1490695"/>
            <a:chOff x="-3" y="5906923"/>
            <a:chExt cx="9664119" cy="1490695"/>
          </a:xfrm>
        </p:grpSpPr>
        <p:pic>
          <p:nvPicPr>
            <p:cNvPr id="10" name="Graphic 9">
              <a:extLst>
                <a:ext uri="{FF2B5EF4-FFF2-40B4-BE49-F238E27FC236}">
                  <a16:creationId xmlns:a16="http://schemas.microsoft.com/office/drawing/2014/main" id="{6A79561B-5364-8CBA-5F08-98F067C586F9}"/>
                </a:ext>
              </a:extLst>
            </p:cNvPr>
            <p:cNvPicPr>
              <a:picLocks noChangeAspect="1"/>
            </p:cNvPicPr>
            <p:nvPr/>
          </p:nvPicPr>
          <p:blipFill>
            <a:blip r:embed="rId6">
              <a:extLst>
                <a:ext uri="{96DAC541-7B7A-43D3-8B79-37D633B846F1}">
                  <asvg:svgBlip xmlns:asvg="http://schemas.microsoft.com/office/drawing/2016/SVG/main" r:embed="rId7"/>
                </a:ext>
              </a:extLst>
            </a:blip>
            <a:srcRect b="118" l="-15822" r="1937"/>
            <a:stretch/>
          </p:blipFill>
          <p:spPr>
            <a:xfrm rot="5400000">
              <a:off x="4548381" y="1742269"/>
              <a:ext cx="567351" cy="9664119"/>
            </a:xfrm>
            <a:prstGeom prst="rect">
              <a:avLst/>
            </a:prstGeom>
          </p:spPr>
        </p:pic>
        <p:pic>
          <p:nvPicPr>
            <p:cNvPr id="15" name="Graphic 14">
              <a:extLst>
                <a:ext uri="{FF2B5EF4-FFF2-40B4-BE49-F238E27FC236}">
                  <a16:creationId xmlns:a16="http://schemas.microsoft.com/office/drawing/2014/main" id="{3100E83E-57EB-5022-7B61-AEA3178128CB}"/>
                </a:ext>
              </a:extLst>
            </p:cNvPr>
            <p:cNvPicPr>
              <a:picLocks noChangeAspect="1"/>
            </p:cNvPicPr>
            <p:nvPr/>
          </p:nvPicPr>
          <p:blipFill>
            <a:blip r:embed="rId8">
              <a:extLst>
                <a:ext uri="{96DAC541-7B7A-43D3-8B79-37D633B846F1}">
                  <asvg:svgBlip xmlns:asvg="http://schemas.microsoft.com/office/drawing/2016/SVG/main" r:embed="rId9"/>
                </a:ext>
              </a:extLst>
            </a:blip>
            <a:srcRect b="1" t="33498"/>
            <a:stretch/>
          </p:blipFill>
          <p:spPr>
            <a:xfrm rot="6827861">
              <a:off x="1819001" y="4305637"/>
              <a:ext cx="1490695" cy="4693268"/>
            </a:xfrm>
            <a:prstGeom prst="rect">
              <a:avLst/>
            </a:prstGeom>
          </p:spPr>
        </p:pic>
        <p:sp>
          <p:nvSpPr>
            <p:cNvPr id="16" name="TextBox 15">
              <a:extLst>
                <a:ext uri="{FF2B5EF4-FFF2-40B4-BE49-F238E27FC236}">
                  <a16:creationId xmlns:a16="http://schemas.microsoft.com/office/drawing/2014/main" id="{125161FB-4568-179C-2E0A-142E395246C1}"/>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 name="Rectangle: Rounded Corners 1">
            <a:extLst>
              <a:ext uri="{FF2B5EF4-FFF2-40B4-BE49-F238E27FC236}">
                <a16:creationId xmlns:a16="http://schemas.microsoft.com/office/drawing/2014/main" id="{2769F55C-317E-7424-78F3-3EFBEB3525A9}"/>
              </a:ext>
            </a:extLst>
          </p:cNvPr>
          <p:cNvSpPr/>
          <p:nvPr/>
        </p:nvSpPr>
        <p:spPr>
          <a:xfrm>
            <a:off x="11752782" y="1127618"/>
            <a:ext cx="481263" cy="4968382"/>
          </a:xfrm>
          <a:prstGeom prst="roundRect">
            <a:avLst/>
          </a:prstGeom>
          <a:solidFill>
            <a:srgbClr val="72210B"/>
          </a:solidFill>
          <a:ln>
            <a:noFill/>
          </a:ln>
          <a:effectLst>
            <a:outerShdw algn="tr" blurRad="50800" dir="81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3" name="TextBox 12">
            <a:extLst>
              <a:ext uri="{FF2B5EF4-FFF2-40B4-BE49-F238E27FC236}">
                <a16:creationId xmlns:a16="http://schemas.microsoft.com/office/drawing/2014/main" id="{9A02856A-D1FF-E8DE-1BCB-42DC71FDDAE4}"/>
              </a:ext>
            </a:extLst>
          </p:cNvPr>
          <p:cNvSpPr txBox="1"/>
          <p:nvPr/>
        </p:nvSpPr>
        <p:spPr>
          <a:xfrm rot="16200000">
            <a:off x="9873463" y="3379516"/>
            <a:ext cx="4259499" cy="400110"/>
          </a:xfrm>
          <a:prstGeom prst="rect">
            <a:avLst/>
          </a:prstGeom>
          <a:noFill/>
        </p:spPr>
        <p:txBody>
          <a:bodyPr rtlCol="0" wrap="none">
            <a:spAutoFit/>
          </a:bodyPr>
          <a:lstStyle/>
          <a:p>
            <a:r>
              <a:rPr b="0" dirty="0" lang="en-CA" spc="300" sz="2000">
                <a:solidFill>
                  <a:schemeClr val="bg1"/>
                </a:solidFill>
                <a:latin charset="0" panose="00000600000000000000" pitchFamily="50" typeface="Montserrat Medium"/>
              </a:rPr>
              <a:t>2022 FEASIBILITY STUDY</a:t>
            </a:r>
          </a:p>
        </p:txBody>
      </p:sp>
    </p:spTree>
    <p:extLst>
      <p:ext uri="{BB962C8B-B14F-4D97-AF65-F5344CB8AC3E}">
        <p14:creationId xmlns:p14="http://schemas.microsoft.com/office/powerpoint/2010/main" val="767062807"/>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FA3BAE8A-F431-D1B5-59D4-5076B68A0D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020646-C9AA-3474-7A25-47FDE24A8109}"/>
              </a:ext>
            </a:extLst>
          </p:cNvPr>
          <p:cNvSpPr txBox="1"/>
          <p:nvPr/>
        </p:nvSpPr>
        <p:spPr>
          <a:xfrm>
            <a:off x="11805522" y="6511347"/>
            <a:ext cx="308098" cy="246221"/>
          </a:xfrm>
          <a:prstGeom prst="rect">
            <a:avLst/>
          </a:prstGeom>
          <a:noFill/>
        </p:spPr>
        <p:txBody>
          <a:bodyPr rtlCol="0" wrap="none">
            <a:spAutoFit/>
          </a:bodyPr>
          <a:lstStyle/>
          <a:p>
            <a:pPr algn="r"/>
            <a:r>
              <a:rPr dirty="0" lang="en-CA" sz="1000">
                <a:latin charset="0" panose="00000700000000000000" pitchFamily="50" typeface="Montserrat SemiBold"/>
              </a:rPr>
              <a:t>12</a:t>
            </a:r>
          </a:p>
        </p:txBody>
      </p:sp>
      <p:sp>
        <p:nvSpPr>
          <p:cNvPr id="4" name="TextBox 3">
            <a:extLst>
              <a:ext uri="{FF2B5EF4-FFF2-40B4-BE49-F238E27FC236}">
                <a16:creationId xmlns:a16="http://schemas.microsoft.com/office/drawing/2014/main" id="{E369F472-54A2-D605-7658-7CF8A073AA55}"/>
              </a:ext>
            </a:extLst>
          </p:cNvPr>
          <p:cNvSpPr txBox="1"/>
          <p:nvPr/>
        </p:nvSpPr>
        <p:spPr>
          <a:xfrm>
            <a:off x="1140138" y="258161"/>
            <a:ext cx="8573629" cy="523220"/>
          </a:xfrm>
          <a:prstGeom prst="rect">
            <a:avLst/>
          </a:prstGeom>
          <a:noFill/>
        </p:spPr>
        <p:txBody>
          <a:bodyPr rtlCol="0" wrap="none">
            <a:spAutoFit/>
          </a:bodyPr>
          <a:lstStyle/>
          <a:p>
            <a:r>
              <a:rPr b="1" dirty="0" lang="en-CA" spc="300" sz="2800">
                <a:solidFill>
                  <a:schemeClr val="tx1"/>
                </a:solidFill>
                <a:latin charset="0" panose="020B0604020202020204" pitchFamily="34" typeface="Arial"/>
                <a:cs charset="0" panose="020B0604020202020204" pitchFamily="34" typeface="Arial"/>
              </a:rPr>
              <a:t>2025 FEASIBILITY STUDY OPTIMIZATION</a:t>
            </a:r>
          </a:p>
        </p:txBody>
      </p:sp>
      <p:pic>
        <p:nvPicPr>
          <p:cNvPr id="5" name="Picture 4">
            <a:extLst>
              <a:ext uri="{FF2B5EF4-FFF2-40B4-BE49-F238E27FC236}">
                <a16:creationId xmlns:a16="http://schemas.microsoft.com/office/drawing/2014/main" id="{B2533FA7-5371-6087-93C8-172987E0EF01}"/>
              </a:ext>
            </a:extLst>
          </p:cNvPr>
          <p:cNvPicPr>
            <a:picLocks noChangeAspect="1"/>
          </p:cNvPicPr>
          <p:nvPr/>
        </p:nvPicPr>
        <p:blipFill>
          <a:blip cstate="print" r:embed="rId3">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6" name="Graphic 5">
            <a:extLst>
              <a:ext uri="{FF2B5EF4-FFF2-40B4-BE49-F238E27FC236}">
                <a16:creationId xmlns:a16="http://schemas.microsoft.com/office/drawing/2014/main" id="{ABCE5EB6-1EEE-630C-312C-B4EB25F5C8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52783" y="6430930"/>
            <a:ext cx="167504" cy="465562"/>
          </a:xfrm>
          <a:prstGeom prst="rect">
            <a:avLst/>
          </a:prstGeom>
        </p:spPr>
      </p:pic>
      <p:grpSp>
        <p:nvGrpSpPr>
          <p:cNvPr id="7" name="Group 6">
            <a:extLst>
              <a:ext uri="{FF2B5EF4-FFF2-40B4-BE49-F238E27FC236}">
                <a16:creationId xmlns:a16="http://schemas.microsoft.com/office/drawing/2014/main" id="{56C9701A-6D6E-8066-49EF-87A3E44D5CB3}"/>
              </a:ext>
            </a:extLst>
          </p:cNvPr>
          <p:cNvGrpSpPr/>
          <p:nvPr/>
        </p:nvGrpSpPr>
        <p:grpSpPr>
          <a:xfrm>
            <a:off x="-3" y="5906923"/>
            <a:ext cx="9664119" cy="1490695"/>
            <a:chOff x="-3" y="5906923"/>
            <a:chExt cx="9664119" cy="1490695"/>
          </a:xfrm>
        </p:grpSpPr>
        <p:pic>
          <p:nvPicPr>
            <p:cNvPr id="8" name="Graphic 7">
              <a:extLst>
                <a:ext uri="{FF2B5EF4-FFF2-40B4-BE49-F238E27FC236}">
                  <a16:creationId xmlns:a16="http://schemas.microsoft.com/office/drawing/2014/main" id="{A05B8F58-417C-6356-3598-806B216A0F3A}"/>
                </a:ext>
              </a:extLst>
            </p:cNvPr>
            <p:cNvPicPr>
              <a:picLocks noChangeAspect="1"/>
            </p:cNvPicPr>
            <p:nvPr/>
          </p:nvPicPr>
          <p:blipFill>
            <a:blip r:embed="rId6">
              <a:extLst>
                <a:ext uri="{96DAC541-7B7A-43D3-8B79-37D633B846F1}">
                  <asvg:svgBlip xmlns:asvg="http://schemas.microsoft.com/office/drawing/2016/SVG/main" r:embed="rId7"/>
                </a:ext>
              </a:extLst>
            </a:blip>
            <a:srcRect b="118" l="-15822" r="1937"/>
            <a:stretch/>
          </p:blipFill>
          <p:spPr>
            <a:xfrm rot="5400000">
              <a:off x="4548381" y="1742269"/>
              <a:ext cx="567351" cy="9664119"/>
            </a:xfrm>
            <a:prstGeom prst="rect">
              <a:avLst/>
            </a:prstGeom>
          </p:spPr>
        </p:pic>
        <p:pic>
          <p:nvPicPr>
            <p:cNvPr id="9" name="Graphic 8">
              <a:extLst>
                <a:ext uri="{FF2B5EF4-FFF2-40B4-BE49-F238E27FC236}">
                  <a16:creationId xmlns:a16="http://schemas.microsoft.com/office/drawing/2014/main" id="{7F85E96C-985B-3300-F06D-76DE300DE4A3}"/>
                </a:ext>
              </a:extLst>
            </p:cNvPr>
            <p:cNvPicPr>
              <a:picLocks noChangeAspect="1"/>
            </p:cNvPicPr>
            <p:nvPr/>
          </p:nvPicPr>
          <p:blipFill>
            <a:blip r:embed="rId8">
              <a:extLst>
                <a:ext uri="{96DAC541-7B7A-43D3-8B79-37D633B846F1}">
                  <asvg:svgBlip xmlns:asvg="http://schemas.microsoft.com/office/drawing/2016/SVG/main" r:embed="rId9"/>
                </a:ext>
              </a:extLst>
            </a:blip>
            <a:srcRect b="1" t="33498"/>
            <a:stretch/>
          </p:blipFill>
          <p:spPr>
            <a:xfrm rot="6827861">
              <a:off x="1819001" y="4305637"/>
              <a:ext cx="1490695" cy="4693268"/>
            </a:xfrm>
            <a:prstGeom prst="rect">
              <a:avLst/>
            </a:prstGeom>
          </p:spPr>
        </p:pic>
        <p:sp>
          <p:nvSpPr>
            <p:cNvPr id="10" name="TextBox 9">
              <a:extLst>
                <a:ext uri="{FF2B5EF4-FFF2-40B4-BE49-F238E27FC236}">
                  <a16:creationId xmlns:a16="http://schemas.microsoft.com/office/drawing/2014/main" id="{70820D1A-73AF-8245-B977-142ADE47FE8E}"/>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11" name="Rectangle: Rounded Corners 10">
            <a:extLst>
              <a:ext uri="{FF2B5EF4-FFF2-40B4-BE49-F238E27FC236}">
                <a16:creationId xmlns:a16="http://schemas.microsoft.com/office/drawing/2014/main" id="{068BF0C2-36E8-1DFF-5DDE-17E6FCD9BB6B}"/>
              </a:ext>
            </a:extLst>
          </p:cNvPr>
          <p:cNvSpPr/>
          <p:nvPr/>
        </p:nvSpPr>
        <p:spPr>
          <a:xfrm>
            <a:off x="11752781" y="781381"/>
            <a:ext cx="552535" cy="5314619"/>
          </a:xfrm>
          <a:prstGeom prst="roundRect">
            <a:avLst/>
          </a:prstGeom>
          <a:solidFill>
            <a:srgbClr val="72210B"/>
          </a:solidFill>
          <a:ln>
            <a:noFill/>
          </a:ln>
          <a:effectLst>
            <a:outerShdw algn="tr" blurRad="50800" dir="81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2" name="TextBox 11">
            <a:extLst>
              <a:ext uri="{FF2B5EF4-FFF2-40B4-BE49-F238E27FC236}">
                <a16:creationId xmlns:a16="http://schemas.microsoft.com/office/drawing/2014/main" id="{A2D60C96-65BF-A01C-E17F-3E77775CB849}"/>
              </a:ext>
            </a:extLst>
          </p:cNvPr>
          <p:cNvSpPr txBox="1"/>
          <p:nvPr/>
        </p:nvSpPr>
        <p:spPr>
          <a:xfrm rot="16200000">
            <a:off x="10068355" y="3595646"/>
            <a:ext cx="3936142" cy="400110"/>
          </a:xfrm>
          <a:prstGeom prst="rect">
            <a:avLst/>
          </a:prstGeom>
          <a:noFill/>
        </p:spPr>
        <p:txBody>
          <a:bodyPr rtlCol="0" wrap="none">
            <a:spAutoFit/>
          </a:bodyPr>
          <a:lstStyle/>
          <a:p>
            <a:r>
              <a:rPr b="0" dirty="0" lang="en-CA" spc="300" sz="2000">
                <a:solidFill>
                  <a:schemeClr val="bg1"/>
                </a:solidFill>
                <a:latin charset="0" panose="00000600000000000000" pitchFamily="50" typeface="Montserrat Medium"/>
              </a:rPr>
              <a:t>FEASIBILITY STUDY</a:t>
            </a:r>
            <a:r>
              <a:rPr dirty="0" lang="en-CA" spc="300" sz="2000">
                <a:solidFill>
                  <a:schemeClr val="bg1"/>
                </a:solidFill>
                <a:latin charset="0" panose="00000600000000000000" pitchFamily="50" typeface="Montserrat Medium"/>
              </a:rPr>
              <a:t> UPDATE</a:t>
            </a:r>
            <a:endParaRPr b="0" dirty="0" lang="en-CA" spc="300" sz="2000">
              <a:solidFill>
                <a:schemeClr val="bg1"/>
              </a:solidFill>
              <a:latin charset="0" panose="00000600000000000000" pitchFamily="50" typeface="Montserrat Medium"/>
            </a:endParaRPr>
          </a:p>
        </p:txBody>
      </p:sp>
      <p:sp>
        <p:nvSpPr>
          <p:cNvPr id="24" name="TextBox 23">
            <a:extLst>
              <a:ext uri="{FF2B5EF4-FFF2-40B4-BE49-F238E27FC236}">
                <a16:creationId xmlns:a16="http://schemas.microsoft.com/office/drawing/2014/main" id="{F3C0D2D1-E2CF-6DA4-9373-2E2EA858655B}"/>
              </a:ext>
            </a:extLst>
          </p:cNvPr>
          <p:cNvSpPr txBox="1"/>
          <p:nvPr/>
        </p:nvSpPr>
        <p:spPr>
          <a:xfrm>
            <a:off x="999014" y="1437965"/>
            <a:ext cx="10038304" cy="2585323"/>
          </a:xfrm>
          <a:prstGeom prst="rect">
            <a:avLst/>
          </a:prstGeom>
          <a:noFill/>
        </p:spPr>
        <p:txBody>
          <a:bodyPr wrap="square">
            <a:spAutoFit/>
          </a:bodyPr>
          <a:lstStyle/>
          <a:p>
            <a:pPr indent="-285750" marL="285750">
              <a:buFont charset="0" panose="020B0604020202020204" pitchFamily="34" typeface="Arial"/>
              <a:buChar char="•"/>
            </a:pPr>
            <a:r>
              <a:rPr dirty="0" lang="en-US">
                <a:latin charset="0" panose="020B0604020202020204" pitchFamily="34" typeface="Arial"/>
                <a:cs charset="0" panose="020B0604020202020204" pitchFamily="34" typeface="Arial"/>
              </a:rPr>
              <a:t>Update resource model  - constrain pits with a higher gold price (2022 – US$1,600)</a:t>
            </a:r>
          </a:p>
          <a:p>
            <a:r>
              <a:rPr dirty="0" lang="en-US">
                <a:latin charset="0" panose="020B0604020202020204" pitchFamily="34" typeface="Arial"/>
                <a:cs charset="0" panose="020B0604020202020204" pitchFamily="34" typeface="Arial"/>
              </a:rPr>
              <a:t> </a:t>
            </a:r>
          </a:p>
          <a:p>
            <a:pPr indent="-285750" marL="285750">
              <a:buFont charset="0" panose="020B0604020202020204" pitchFamily="34" typeface="Arial"/>
              <a:buChar char="•"/>
            </a:pPr>
            <a:r>
              <a:rPr dirty="0" lang="en-US">
                <a:latin charset="0" panose="020B0604020202020204" pitchFamily="34" typeface="Arial"/>
                <a:cs charset="0" panose="020B0604020202020204" pitchFamily="34" typeface="Arial"/>
              </a:rPr>
              <a:t>Re-run Whittle shells in the mine plan with higher gold price (2022 – US$1,700)</a:t>
            </a:r>
          </a:p>
          <a:p>
            <a:endParaRPr dirty="0" lang="en-US">
              <a:latin charset="0" panose="020B0604020202020204" pitchFamily="34" typeface="Arial"/>
              <a:cs charset="0" panose="020B0604020202020204" pitchFamily="34" typeface="Arial"/>
            </a:endParaRPr>
          </a:p>
          <a:p>
            <a:pPr indent="-285750" marL="285750">
              <a:buFont charset="0" panose="020B0604020202020204" pitchFamily="34" typeface="Arial"/>
              <a:buChar char="•"/>
            </a:pPr>
            <a:r>
              <a:rPr dirty="0" lang="en-US">
                <a:latin charset="0" panose="020B0604020202020204" pitchFamily="34" typeface="Arial"/>
                <a:cs charset="0" panose="020B0604020202020204" pitchFamily="34" typeface="Arial"/>
              </a:rPr>
              <a:t>Conduct a trade off study on met test work to see if there is scope to increase recoveries from 83% to c.90%</a:t>
            </a:r>
          </a:p>
          <a:p>
            <a:pPr indent="-285750" marL="285750">
              <a:buFont charset="0" panose="020B0604020202020204" pitchFamily="34" typeface="Arial"/>
              <a:buChar char="•"/>
            </a:pPr>
            <a:endParaRPr dirty="0" lang="en-US">
              <a:latin charset="0" panose="020B0604020202020204" pitchFamily="34" typeface="Arial"/>
              <a:cs charset="0" panose="020B0604020202020204" pitchFamily="34" typeface="Arial"/>
            </a:endParaRPr>
          </a:p>
          <a:p>
            <a:pPr indent="-285750" marL="285750">
              <a:buFont charset="0" panose="020B0604020202020204" pitchFamily="34" typeface="Arial"/>
              <a:buChar char="•"/>
            </a:pPr>
            <a:r>
              <a:rPr dirty="0" lang="en-US">
                <a:latin charset="0" panose="020B0604020202020204" pitchFamily="34" typeface="Arial"/>
                <a:cs charset="0" panose="020B0604020202020204" pitchFamily="34" typeface="Arial"/>
              </a:rPr>
              <a:t>Conduct a power generation study that will support the revised Feasibility Study (2022 – used LNG power generation)</a:t>
            </a:r>
            <a:endParaRPr dirty="0" lang="en-CA"/>
          </a:p>
        </p:txBody>
      </p:sp>
      <p:pic>
        <p:nvPicPr>
          <p:cNvPr id="19" name="Picture 18">
            <a:extLst>
              <a:ext uri="{FF2B5EF4-FFF2-40B4-BE49-F238E27FC236}">
                <a16:creationId xmlns:a16="http://schemas.microsoft.com/office/drawing/2014/main" id="{37F00B2C-5706-189E-1D5C-B26DA735F2D5}"/>
              </a:ext>
            </a:extLst>
          </p:cNvPr>
          <p:cNvPicPr>
            <a:picLocks noChangeAspect="1"/>
          </p:cNvPicPr>
          <p:nvPr/>
        </p:nvPicPr>
        <p:blipFill>
          <a:blip r:embed="rId10"/>
          <a:srcRect l="8" r="15"/>
          <a:stretch/>
        </p:blipFill>
        <p:spPr>
          <a:xfrm>
            <a:off x="8703425" y="4927804"/>
            <a:ext cx="1609512" cy="1085053"/>
          </a:xfrm>
          <a:prstGeom prst="roundRect">
            <a:avLst>
              <a:gd fmla="val 6001" name="adj"/>
            </a:avLst>
          </a:prstGeom>
          <a:ln w="19050">
            <a:solidFill>
              <a:srgbClr val="72210B"/>
            </a:solidFill>
          </a:ln>
          <a:effectLst>
            <a:outerShdw algn="t" blurRad="50800" dir="5400000" dist="38100" rotWithShape="0">
              <a:prstClr val="black">
                <a:alpha val="40000"/>
              </a:prstClr>
            </a:outerShdw>
          </a:effectLst>
        </p:spPr>
      </p:pic>
      <p:pic>
        <p:nvPicPr>
          <p:cNvPr id="28" name="Picture 27">
            <a:extLst>
              <a:ext uri="{FF2B5EF4-FFF2-40B4-BE49-F238E27FC236}">
                <a16:creationId xmlns:a16="http://schemas.microsoft.com/office/drawing/2014/main" id="{ABB0B450-FE32-3E82-2C0F-B792A0FE802B}"/>
              </a:ext>
            </a:extLst>
          </p:cNvPr>
          <p:cNvPicPr>
            <a:picLocks noChangeAspect="1"/>
          </p:cNvPicPr>
          <p:nvPr/>
        </p:nvPicPr>
        <p:blipFill>
          <a:blip r:embed="rId11"/>
          <a:stretch>
            <a:fillRect/>
          </a:stretch>
        </p:blipFill>
        <p:spPr>
          <a:xfrm>
            <a:off x="1505184" y="4920808"/>
            <a:ext cx="1541082" cy="1155811"/>
          </a:xfrm>
          <a:prstGeom prst="roundRect">
            <a:avLst>
              <a:gd fmla="val 7671" name="adj"/>
            </a:avLst>
          </a:prstGeom>
          <a:ln w="19050">
            <a:solidFill>
              <a:srgbClr val="72210B"/>
            </a:solidFill>
          </a:ln>
          <a:effectLst>
            <a:outerShdw algn="t" blurRad="50800" dir="5400000" dist="38100" rotWithShape="0">
              <a:prstClr val="black">
                <a:alpha val="40000"/>
              </a:prstClr>
            </a:outerShdw>
          </a:effectLst>
        </p:spPr>
      </p:pic>
      <p:pic>
        <p:nvPicPr>
          <p:cNvPr id="30" name="Picture 29">
            <a:extLst>
              <a:ext uri="{FF2B5EF4-FFF2-40B4-BE49-F238E27FC236}">
                <a16:creationId xmlns:a16="http://schemas.microsoft.com/office/drawing/2014/main" id="{133F650B-F2AE-79A4-87B5-4FBB105BC543}"/>
              </a:ext>
            </a:extLst>
          </p:cNvPr>
          <p:cNvPicPr>
            <a:picLocks noChangeAspect="1"/>
          </p:cNvPicPr>
          <p:nvPr/>
        </p:nvPicPr>
        <p:blipFill>
          <a:blip r:embed="rId12"/>
          <a:stretch>
            <a:fillRect/>
          </a:stretch>
        </p:blipFill>
        <p:spPr>
          <a:xfrm>
            <a:off x="5128700" y="4919351"/>
            <a:ext cx="1609512" cy="1092028"/>
          </a:xfrm>
          <a:prstGeom prst="roundRect">
            <a:avLst>
              <a:gd fmla="val 4030" name="adj"/>
            </a:avLst>
          </a:prstGeom>
          <a:ln w="19050">
            <a:solidFill>
              <a:srgbClr val="72210B"/>
            </a:solidFill>
          </a:ln>
          <a:effectLst>
            <a:outerShdw algn="t" blurRad="50800" dir="5400000" dist="38100" rotWithShape="0">
              <a:prstClr val="black">
                <a:alpha val="40000"/>
              </a:prstClr>
            </a:outerShdw>
          </a:effectLst>
        </p:spPr>
      </p:pic>
      <p:sp>
        <p:nvSpPr>
          <p:cNvPr id="31" name="Rectangle: Rounded Corners 30">
            <a:extLst>
              <a:ext uri="{FF2B5EF4-FFF2-40B4-BE49-F238E27FC236}">
                <a16:creationId xmlns:a16="http://schemas.microsoft.com/office/drawing/2014/main" id="{1807997C-AEDC-2A95-25C2-4E542F61FF32}"/>
              </a:ext>
            </a:extLst>
          </p:cNvPr>
          <p:cNvSpPr/>
          <p:nvPr/>
        </p:nvSpPr>
        <p:spPr>
          <a:xfrm>
            <a:off x="814437" y="4359712"/>
            <a:ext cx="2964675" cy="385025"/>
          </a:xfrm>
          <a:prstGeom prst="roundRect">
            <a:avLst/>
          </a:prstGeom>
          <a:solidFill>
            <a:srgbClr val="72210B"/>
          </a:solidFill>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32" name="TextBox 31">
            <a:extLst>
              <a:ext uri="{FF2B5EF4-FFF2-40B4-BE49-F238E27FC236}">
                <a16:creationId xmlns:a16="http://schemas.microsoft.com/office/drawing/2014/main" id="{9646D956-CE49-6205-3BD1-C0D50A33BC6A}"/>
              </a:ext>
            </a:extLst>
          </p:cNvPr>
          <p:cNvSpPr txBox="1"/>
          <p:nvPr/>
        </p:nvSpPr>
        <p:spPr>
          <a:xfrm>
            <a:off x="565559" y="4385789"/>
            <a:ext cx="3213553" cy="285335"/>
          </a:xfrm>
          <a:prstGeom prst="rect">
            <a:avLst/>
          </a:prstGeom>
          <a:noFill/>
        </p:spPr>
        <p:txBody>
          <a:bodyPr wrap="square">
            <a:spAutoFit/>
          </a:bodyPr>
          <a:lstStyle/>
          <a:p>
            <a:pPr algn="ctr" lvl="2" marL="228600">
              <a:lnSpc>
                <a:spcPct val="114000"/>
              </a:lnSpc>
              <a:spcBef>
                <a:spcPts val="600"/>
              </a:spcBef>
              <a:spcAft>
                <a:spcPts val="600"/>
              </a:spcAft>
              <a:defRPr/>
            </a:pPr>
            <a:r>
              <a:rPr b="1" dirty="0" lang="en-US" sz="1200">
                <a:solidFill>
                  <a:schemeClr val="bg1"/>
                </a:solidFill>
                <a:latin charset="0" panose="020B0604020202020204" pitchFamily="34" typeface="Arial"/>
                <a:cs charset="0" panose="020B0604020202020204" pitchFamily="34" typeface="Arial"/>
              </a:rPr>
              <a:t>DIESEL (IN-HOUSE &amp; OUTSOURCED</a:t>
            </a:r>
          </a:p>
        </p:txBody>
      </p:sp>
      <p:sp>
        <p:nvSpPr>
          <p:cNvPr id="33" name="Rectangle: Rounded Corners 32">
            <a:extLst>
              <a:ext uri="{FF2B5EF4-FFF2-40B4-BE49-F238E27FC236}">
                <a16:creationId xmlns:a16="http://schemas.microsoft.com/office/drawing/2014/main" id="{5AB3964D-C191-84B2-643A-735F88AC661F}"/>
              </a:ext>
            </a:extLst>
          </p:cNvPr>
          <p:cNvSpPr/>
          <p:nvPr/>
        </p:nvSpPr>
        <p:spPr>
          <a:xfrm>
            <a:off x="4172965" y="4338855"/>
            <a:ext cx="3371896" cy="385025"/>
          </a:xfrm>
          <a:prstGeom prst="roundRect">
            <a:avLst/>
          </a:prstGeom>
          <a:solidFill>
            <a:srgbClr val="72210B"/>
          </a:solidFill>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34" name="TextBox 33">
            <a:extLst>
              <a:ext uri="{FF2B5EF4-FFF2-40B4-BE49-F238E27FC236}">
                <a16:creationId xmlns:a16="http://schemas.microsoft.com/office/drawing/2014/main" id="{55FE9F3A-3817-6515-C75F-8069A4BAD73B}"/>
              </a:ext>
            </a:extLst>
          </p:cNvPr>
          <p:cNvSpPr txBox="1"/>
          <p:nvPr/>
        </p:nvSpPr>
        <p:spPr>
          <a:xfrm>
            <a:off x="3959020" y="4382728"/>
            <a:ext cx="3620774" cy="285335"/>
          </a:xfrm>
          <a:prstGeom prst="rect">
            <a:avLst/>
          </a:prstGeom>
          <a:noFill/>
        </p:spPr>
        <p:txBody>
          <a:bodyPr wrap="square">
            <a:spAutoFit/>
          </a:bodyPr>
          <a:lstStyle/>
          <a:p>
            <a:pPr algn="ctr" lvl="2" marL="228600">
              <a:lnSpc>
                <a:spcPct val="114000"/>
              </a:lnSpc>
              <a:spcBef>
                <a:spcPts val="600"/>
              </a:spcBef>
              <a:spcAft>
                <a:spcPts val="600"/>
              </a:spcAft>
              <a:defRPr/>
            </a:pPr>
            <a:r>
              <a:rPr b="1" dirty="0" lang="en-US" sz="1200">
                <a:solidFill>
                  <a:schemeClr val="bg1"/>
                </a:solidFill>
                <a:latin charset="0" panose="020B0604020202020204" pitchFamily="34" typeface="Arial"/>
                <a:cs charset="0" panose="020B0604020202020204" pitchFamily="34" typeface="Arial"/>
              </a:rPr>
              <a:t>SOLAR IN COMBINATION WITH DIESEL</a:t>
            </a:r>
          </a:p>
        </p:txBody>
      </p:sp>
      <p:sp>
        <p:nvSpPr>
          <p:cNvPr id="35" name="Rectangle: Rounded Corners 34">
            <a:extLst>
              <a:ext uri="{FF2B5EF4-FFF2-40B4-BE49-F238E27FC236}">
                <a16:creationId xmlns:a16="http://schemas.microsoft.com/office/drawing/2014/main" id="{79E02F57-6FA0-3789-3AA3-8C7389C296B4}"/>
              </a:ext>
            </a:extLst>
          </p:cNvPr>
          <p:cNvSpPr/>
          <p:nvPr/>
        </p:nvSpPr>
        <p:spPr>
          <a:xfrm>
            <a:off x="7864745" y="4332882"/>
            <a:ext cx="3286872" cy="385025"/>
          </a:xfrm>
          <a:prstGeom prst="roundRect">
            <a:avLst/>
          </a:prstGeom>
          <a:solidFill>
            <a:srgbClr val="72210B"/>
          </a:solidFill>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36" name="TextBox 35">
            <a:extLst>
              <a:ext uri="{FF2B5EF4-FFF2-40B4-BE49-F238E27FC236}">
                <a16:creationId xmlns:a16="http://schemas.microsoft.com/office/drawing/2014/main" id="{B24803B1-3EC0-13B1-50AB-7EDF5285C138}"/>
              </a:ext>
            </a:extLst>
          </p:cNvPr>
          <p:cNvSpPr txBox="1"/>
          <p:nvPr/>
        </p:nvSpPr>
        <p:spPr>
          <a:xfrm>
            <a:off x="7758806" y="4373000"/>
            <a:ext cx="3180750" cy="285335"/>
          </a:xfrm>
          <a:prstGeom prst="rect">
            <a:avLst/>
          </a:prstGeom>
          <a:noFill/>
        </p:spPr>
        <p:txBody>
          <a:bodyPr wrap="square">
            <a:spAutoFit/>
          </a:bodyPr>
          <a:lstStyle/>
          <a:p>
            <a:pPr algn="ctr" lvl="2" marL="228600">
              <a:lnSpc>
                <a:spcPct val="114000"/>
              </a:lnSpc>
              <a:spcBef>
                <a:spcPts val="600"/>
              </a:spcBef>
              <a:spcAft>
                <a:spcPts val="600"/>
              </a:spcAft>
              <a:defRPr/>
            </a:pPr>
            <a:r>
              <a:rPr b="1" dirty="0" lang="en-US" sz="1200">
                <a:solidFill>
                  <a:schemeClr val="bg1"/>
                </a:solidFill>
                <a:latin charset="0" panose="020B0604020202020204" pitchFamily="34" typeface="Arial"/>
                <a:cs charset="0" panose="020B0604020202020204" pitchFamily="34" typeface="Arial"/>
              </a:rPr>
              <a:t>HEAVY FUEL OIL</a:t>
            </a:r>
          </a:p>
        </p:txBody>
      </p:sp>
    </p:spTree>
    <p:extLst>
      <p:ext uri="{BB962C8B-B14F-4D97-AF65-F5344CB8AC3E}">
        <p14:creationId xmlns:p14="http://schemas.microsoft.com/office/powerpoint/2010/main" val="1040131968"/>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30F8547B-2D40-5724-E696-E9AB980ADC8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48FFF72-7030-2048-668C-A4AB935D6264}"/>
              </a:ext>
            </a:extLst>
          </p:cNvPr>
          <p:cNvSpPr/>
          <p:nvPr/>
        </p:nvSpPr>
        <p:spPr>
          <a:xfrm>
            <a:off x="-2" y="1337555"/>
            <a:ext cx="12192002" cy="5513369"/>
          </a:xfrm>
          <a:prstGeom prst="rect">
            <a:avLst/>
          </a:prstGeom>
          <a:gradFill flip="none" rotWithShape="1">
            <a:gsLst>
              <a:gs pos="0">
                <a:schemeClr val="bg1">
                  <a:lumMod val="65000"/>
                  <a:tint val="66000"/>
                  <a:satMod val="160000"/>
                </a:schemeClr>
              </a:gs>
              <a:gs pos="38000">
                <a:schemeClr val="bg1">
                  <a:lumMod val="65000"/>
                  <a:tint val="44500"/>
                  <a:satMod val="160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pic>
        <p:nvPicPr>
          <p:cNvPr id="17" name="Graphic 16">
            <a:extLst>
              <a:ext uri="{FF2B5EF4-FFF2-40B4-BE49-F238E27FC236}">
                <a16:creationId xmlns:a16="http://schemas.microsoft.com/office/drawing/2014/main" id="{3007F49B-B0DB-3F2A-45F2-E3147482B7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313497">
            <a:off x="145948" y="971191"/>
            <a:ext cx="4294053" cy="6628808"/>
          </a:xfrm>
          <a:prstGeom prst="rect">
            <a:avLst/>
          </a:prstGeom>
        </p:spPr>
      </p:pic>
      <p:pic>
        <p:nvPicPr>
          <p:cNvPr id="18" name="Graphic 17">
            <a:extLst>
              <a:ext uri="{FF2B5EF4-FFF2-40B4-BE49-F238E27FC236}">
                <a16:creationId xmlns:a16="http://schemas.microsoft.com/office/drawing/2014/main" id="{32B11F3D-1AA6-29E7-856F-9AA75383BAF1}"/>
              </a:ext>
            </a:extLst>
          </p:cNvPr>
          <p:cNvPicPr>
            <a:picLocks noChangeAspect="1"/>
          </p:cNvPicPr>
          <p:nvPr/>
        </p:nvPicPr>
        <p:blipFill>
          <a:blip r:embed="rId2">
            <a:extLst>
              <a:ext uri="{96DAC541-7B7A-43D3-8B79-37D633B846F1}">
                <asvg:svgBlip xmlns:asvg="http://schemas.microsoft.com/office/drawing/2016/SVG/main" r:embed="rId3"/>
              </a:ext>
            </a:extLst>
          </a:blip>
          <a:srcRect t="22493"/>
          <a:stretch/>
        </p:blipFill>
        <p:spPr>
          <a:xfrm rot="19692697">
            <a:off x="151246" y="2132310"/>
            <a:ext cx="4294053" cy="6167724"/>
          </a:xfrm>
          <a:prstGeom prst="rect">
            <a:avLst/>
          </a:prstGeom>
        </p:spPr>
      </p:pic>
      <p:pic>
        <p:nvPicPr>
          <p:cNvPr id="19" name="Graphic 18">
            <a:extLst>
              <a:ext uri="{FF2B5EF4-FFF2-40B4-BE49-F238E27FC236}">
                <a16:creationId xmlns:a16="http://schemas.microsoft.com/office/drawing/2014/main" id="{0DB2A4B6-E9E6-8E10-C0A9-91E72B42AF9C}"/>
              </a:ext>
            </a:extLst>
          </p:cNvPr>
          <p:cNvPicPr>
            <a:picLocks noChangeAspect="1"/>
          </p:cNvPicPr>
          <p:nvPr/>
        </p:nvPicPr>
        <p:blipFill>
          <a:blip r:embed="rId4">
            <a:extLst>
              <a:ext uri="{96DAC541-7B7A-43D3-8B79-37D633B846F1}">
                <asvg:svgBlip xmlns:asvg="http://schemas.microsoft.com/office/drawing/2016/SVG/main" r:embed="rId5"/>
              </a:ext>
            </a:extLst>
          </a:blip>
          <a:srcRect l="10325" t="46"/>
          <a:stretch/>
        </p:blipFill>
        <p:spPr>
          <a:xfrm rot="4861967">
            <a:off x="8956163" y="2440583"/>
            <a:ext cx="3270726" cy="3781868"/>
          </a:xfrm>
          <a:prstGeom prst="rect">
            <a:avLst/>
          </a:prstGeom>
        </p:spPr>
      </p:pic>
      <p:pic>
        <p:nvPicPr>
          <p:cNvPr id="20" name="Graphic 19">
            <a:extLst>
              <a:ext uri="{FF2B5EF4-FFF2-40B4-BE49-F238E27FC236}">
                <a16:creationId xmlns:a16="http://schemas.microsoft.com/office/drawing/2014/main" id="{56F12F46-72E1-2C55-637E-A86C773FA406}"/>
              </a:ext>
            </a:extLst>
          </p:cNvPr>
          <p:cNvPicPr>
            <a:picLocks noChangeAspect="1"/>
          </p:cNvPicPr>
          <p:nvPr/>
        </p:nvPicPr>
        <p:blipFill>
          <a:blip r:embed="rId4">
            <a:extLst>
              <a:ext uri="{96DAC541-7B7A-43D3-8B79-37D633B846F1}">
                <asvg:svgBlip xmlns:asvg="http://schemas.microsoft.com/office/drawing/2016/SVG/main" r:embed="rId5"/>
              </a:ext>
            </a:extLst>
          </a:blip>
          <a:srcRect t="17102"/>
          <a:stretch/>
        </p:blipFill>
        <p:spPr>
          <a:xfrm rot="5400000">
            <a:off x="8820631" y="2712533"/>
            <a:ext cx="3647285" cy="3136496"/>
          </a:xfrm>
          <a:prstGeom prst="rect">
            <a:avLst/>
          </a:prstGeom>
        </p:spPr>
      </p:pic>
      <p:pic>
        <p:nvPicPr>
          <p:cNvPr id="21" name="Graphic 20">
            <a:extLst>
              <a:ext uri="{FF2B5EF4-FFF2-40B4-BE49-F238E27FC236}">
                <a16:creationId xmlns:a16="http://schemas.microsoft.com/office/drawing/2014/main" id="{D67B597A-AC7B-17F3-23A7-9285173DBE9C}"/>
              </a:ext>
            </a:extLst>
          </p:cNvPr>
          <p:cNvPicPr>
            <a:picLocks noChangeAspect="1"/>
          </p:cNvPicPr>
          <p:nvPr/>
        </p:nvPicPr>
        <p:blipFill>
          <a:blip r:embed="rId4">
            <a:extLst>
              <a:ext uri="{96DAC541-7B7A-43D3-8B79-37D633B846F1}">
                <asvg:svgBlip xmlns:asvg="http://schemas.microsoft.com/office/drawing/2016/SVG/main" r:embed="rId5"/>
              </a:ext>
            </a:extLst>
          </a:blip>
          <a:srcRect l="-863" r="1" t="24074"/>
          <a:stretch/>
        </p:blipFill>
        <p:spPr>
          <a:xfrm rot="5849881">
            <a:off x="8841736" y="3053042"/>
            <a:ext cx="3678741" cy="2872754"/>
          </a:xfrm>
          <a:prstGeom prst="rect">
            <a:avLst/>
          </a:prstGeom>
        </p:spPr>
      </p:pic>
      <p:sp>
        <p:nvSpPr>
          <p:cNvPr id="3" name="TextBox 2">
            <a:extLst>
              <a:ext uri="{FF2B5EF4-FFF2-40B4-BE49-F238E27FC236}">
                <a16:creationId xmlns:a16="http://schemas.microsoft.com/office/drawing/2014/main" id="{7BA126BB-5798-7F13-BF6A-5127284902A1}"/>
              </a:ext>
            </a:extLst>
          </p:cNvPr>
          <p:cNvSpPr txBox="1"/>
          <p:nvPr/>
        </p:nvSpPr>
        <p:spPr>
          <a:xfrm>
            <a:off x="11805523" y="6511347"/>
            <a:ext cx="308097" cy="246221"/>
          </a:xfrm>
          <a:prstGeom prst="rect">
            <a:avLst/>
          </a:prstGeom>
          <a:noFill/>
        </p:spPr>
        <p:txBody>
          <a:bodyPr rtlCol="0" wrap="none">
            <a:spAutoFit/>
          </a:bodyPr>
          <a:lstStyle/>
          <a:p>
            <a:pPr algn="r"/>
            <a:r>
              <a:rPr dirty="0" lang="en-CA" sz="1000">
                <a:latin charset="0" panose="00000700000000000000" pitchFamily="50" typeface="Montserrat SemiBold"/>
              </a:rPr>
              <a:t>13</a:t>
            </a:r>
          </a:p>
        </p:txBody>
      </p:sp>
      <p:sp>
        <p:nvSpPr>
          <p:cNvPr id="5" name="TextBox 4">
            <a:extLst>
              <a:ext uri="{FF2B5EF4-FFF2-40B4-BE49-F238E27FC236}">
                <a16:creationId xmlns:a16="http://schemas.microsoft.com/office/drawing/2014/main" id="{7C81C25E-A8E3-ECD8-80D4-29C821217A53}"/>
              </a:ext>
            </a:extLst>
          </p:cNvPr>
          <p:cNvSpPr txBox="1"/>
          <p:nvPr/>
        </p:nvSpPr>
        <p:spPr>
          <a:xfrm>
            <a:off x="902516" y="264171"/>
            <a:ext cx="8939178" cy="584775"/>
          </a:xfrm>
          <a:prstGeom prst="rect">
            <a:avLst/>
          </a:prstGeom>
          <a:noFill/>
        </p:spPr>
        <p:txBody>
          <a:bodyPr rtlCol="0" wrap="none">
            <a:spAutoFit/>
          </a:bodyPr>
          <a:lstStyle/>
          <a:p>
            <a:r>
              <a:rPr b="1" dirty="0" lang="en-US" spc="300" sz="3200">
                <a:solidFill>
                  <a:schemeClr val="tx1"/>
                </a:solidFill>
                <a:latin charset="0" panose="020B0604020202020204" pitchFamily="34" typeface="Arial"/>
                <a:cs charset="0" panose="020B0604020202020204" pitchFamily="34" typeface="Arial"/>
              </a:rPr>
              <a:t>POTENTIAL UPSIDE GOING FORWARD</a:t>
            </a:r>
          </a:p>
        </p:txBody>
      </p:sp>
      <p:pic>
        <p:nvPicPr>
          <p:cNvPr id="6" name="Picture 5">
            <a:extLst>
              <a:ext uri="{FF2B5EF4-FFF2-40B4-BE49-F238E27FC236}">
                <a16:creationId xmlns:a16="http://schemas.microsoft.com/office/drawing/2014/main" id="{43525C2A-2081-4190-DCF1-79E20C8A338D}"/>
              </a:ext>
            </a:extLst>
          </p:cNvPr>
          <p:cNvPicPr>
            <a:picLocks noChangeAspect="1"/>
          </p:cNvPicPr>
          <p:nvPr/>
        </p:nvPicPr>
        <p:blipFill>
          <a:blip cstate="print" r:embed="rId6">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4" name="Graphic 3">
            <a:extLst>
              <a:ext uri="{FF2B5EF4-FFF2-40B4-BE49-F238E27FC236}">
                <a16:creationId xmlns:a16="http://schemas.microsoft.com/office/drawing/2014/main" id="{1C8A728B-B7F4-C874-C565-74BB61D6F7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52783" y="6430930"/>
            <a:ext cx="167504" cy="465562"/>
          </a:xfrm>
          <a:prstGeom prst="rect">
            <a:avLst/>
          </a:prstGeom>
        </p:spPr>
      </p:pic>
      <p:grpSp>
        <p:nvGrpSpPr>
          <p:cNvPr id="7" name="Group 6">
            <a:extLst>
              <a:ext uri="{FF2B5EF4-FFF2-40B4-BE49-F238E27FC236}">
                <a16:creationId xmlns:a16="http://schemas.microsoft.com/office/drawing/2014/main" id="{7C72EFA3-26E2-E583-8269-3C36AB5A3A26}"/>
              </a:ext>
            </a:extLst>
          </p:cNvPr>
          <p:cNvGrpSpPr/>
          <p:nvPr/>
        </p:nvGrpSpPr>
        <p:grpSpPr>
          <a:xfrm>
            <a:off x="-3" y="5906923"/>
            <a:ext cx="9664119" cy="1490695"/>
            <a:chOff x="-3" y="5906923"/>
            <a:chExt cx="9664119" cy="1490695"/>
          </a:xfrm>
        </p:grpSpPr>
        <p:pic>
          <p:nvPicPr>
            <p:cNvPr id="11" name="Graphic 10">
              <a:extLst>
                <a:ext uri="{FF2B5EF4-FFF2-40B4-BE49-F238E27FC236}">
                  <a16:creationId xmlns:a16="http://schemas.microsoft.com/office/drawing/2014/main" id="{7997A6CF-6DBF-0225-539C-BD3421855AF2}"/>
                </a:ext>
              </a:extLst>
            </p:cNvPr>
            <p:cNvPicPr>
              <a:picLocks noChangeAspect="1"/>
            </p:cNvPicPr>
            <p:nvPr/>
          </p:nvPicPr>
          <p:blipFill>
            <a:blip r:embed="rId9">
              <a:extLst>
                <a:ext uri="{96DAC541-7B7A-43D3-8B79-37D633B846F1}">
                  <asvg:svgBlip xmlns:asvg="http://schemas.microsoft.com/office/drawing/2016/SVG/main" r:embed="rId10"/>
                </a:ext>
              </a:extLst>
            </a:blip>
            <a:srcRect b="118" l="-15822" r="1937"/>
            <a:stretch/>
          </p:blipFill>
          <p:spPr>
            <a:xfrm rot="5400000">
              <a:off x="4548381" y="1742269"/>
              <a:ext cx="567351" cy="9664119"/>
            </a:xfrm>
            <a:prstGeom prst="rect">
              <a:avLst/>
            </a:prstGeom>
          </p:spPr>
        </p:pic>
        <p:pic>
          <p:nvPicPr>
            <p:cNvPr id="12" name="Graphic 11">
              <a:extLst>
                <a:ext uri="{FF2B5EF4-FFF2-40B4-BE49-F238E27FC236}">
                  <a16:creationId xmlns:a16="http://schemas.microsoft.com/office/drawing/2014/main" id="{CDC45DF0-9883-042D-0F11-2297039E51E8}"/>
                </a:ext>
              </a:extLst>
            </p:cNvPr>
            <p:cNvPicPr>
              <a:picLocks noChangeAspect="1"/>
            </p:cNvPicPr>
            <p:nvPr/>
          </p:nvPicPr>
          <p:blipFill>
            <a:blip r:embed="rId11">
              <a:extLst>
                <a:ext uri="{96DAC541-7B7A-43D3-8B79-37D633B846F1}">
                  <asvg:svgBlip xmlns:asvg="http://schemas.microsoft.com/office/drawing/2016/SVG/main" r:embed="rId12"/>
                </a:ext>
              </a:extLst>
            </a:blip>
            <a:srcRect b="1" t="33498"/>
            <a:stretch/>
          </p:blipFill>
          <p:spPr>
            <a:xfrm rot="6827861">
              <a:off x="1819001" y="4305637"/>
              <a:ext cx="1490695" cy="4693268"/>
            </a:xfrm>
            <a:prstGeom prst="rect">
              <a:avLst/>
            </a:prstGeom>
          </p:spPr>
        </p:pic>
        <p:sp>
          <p:nvSpPr>
            <p:cNvPr id="14" name="TextBox 13">
              <a:extLst>
                <a:ext uri="{FF2B5EF4-FFF2-40B4-BE49-F238E27FC236}">
                  <a16:creationId xmlns:a16="http://schemas.microsoft.com/office/drawing/2014/main" id="{57C4AEED-578E-A1E1-340D-7600F3A3B3C4}"/>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 name="Text Placeholder 43">
            <a:extLst>
              <a:ext uri="{FF2B5EF4-FFF2-40B4-BE49-F238E27FC236}">
                <a16:creationId xmlns:a16="http://schemas.microsoft.com/office/drawing/2014/main" id="{58389027-DB62-E0DB-A9C0-EFC999380A80}"/>
              </a:ext>
            </a:extLst>
          </p:cNvPr>
          <p:cNvSpPr txBox="1">
            <a:spLocks/>
          </p:cNvSpPr>
          <p:nvPr/>
        </p:nvSpPr>
        <p:spPr>
          <a:xfrm>
            <a:off x="939597" y="1276149"/>
            <a:ext cx="4797579"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INCREASE TO THE MINERAL RESERVE</a:t>
            </a:r>
          </a:p>
        </p:txBody>
      </p:sp>
      <p:sp>
        <p:nvSpPr>
          <p:cNvPr id="10" name="Text Placeholder 44">
            <a:extLst>
              <a:ext uri="{FF2B5EF4-FFF2-40B4-BE49-F238E27FC236}">
                <a16:creationId xmlns:a16="http://schemas.microsoft.com/office/drawing/2014/main" id="{D589C5EE-4B3E-71E9-C845-E922C42DD119}"/>
              </a:ext>
            </a:extLst>
          </p:cNvPr>
          <p:cNvSpPr txBox="1">
            <a:spLocks/>
          </p:cNvSpPr>
          <p:nvPr/>
        </p:nvSpPr>
        <p:spPr>
          <a:xfrm>
            <a:off x="902516" y="1891605"/>
            <a:ext cx="3939601" cy="826737"/>
          </a:xfrm>
          <a:prstGeom prst="rect">
            <a:avLst/>
          </a:prstGeom>
        </p:spPr>
        <p:txBody>
          <a:bodyPr anchor="t"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171450">
              <a:lnSpc>
                <a:spcPct val="114000"/>
              </a:lnSpc>
              <a:spcBef>
                <a:spcPts val="600"/>
              </a:spcBef>
              <a:spcAft>
                <a:spcPts val="600"/>
              </a:spcAft>
              <a:tabLst>
                <a:tab algn="l" pos="228600"/>
                <a:tab algn="l" pos="457200"/>
              </a:tabLst>
            </a:pPr>
            <a:r>
              <a:rPr b="1" dirty="0" lang="en-US" sz="1400">
                <a:latin charset="0" panose="020B0604020202020204" pitchFamily="34" typeface="Arial"/>
                <a:cs charset="0" panose="020B0604020202020204" pitchFamily="34" typeface="Arial"/>
              </a:rPr>
              <a:t>67koz of Inferred Mineral Resources </a:t>
            </a:r>
            <a:br>
              <a:rPr b="1" dirty="0" lang="en-US" sz="1400">
                <a:latin charset="0" panose="020B0604020202020204" pitchFamily="34" typeface="Arial"/>
                <a:cs charset="0" panose="020B0604020202020204" pitchFamily="34" typeface="Arial"/>
              </a:rPr>
            </a:br>
            <a:r>
              <a:rPr dirty="0" lang="en-US" sz="1400">
                <a:latin charset="0" panose="020B0604020202020204" pitchFamily="34" typeface="Arial"/>
                <a:cs charset="0" panose="020B0604020202020204" pitchFamily="34" typeface="Arial"/>
              </a:rPr>
              <a:t>(average grade 1.25 g/t Au) within and immediately adjacent to the FS pit not included for FS: Opportunity to be included with further drilling</a:t>
            </a:r>
          </a:p>
          <a:p>
            <a:pPr indent="-171450">
              <a:lnSpc>
                <a:spcPct val="114000"/>
              </a:lnSpc>
              <a:spcBef>
                <a:spcPts val="600"/>
              </a:spcBef>
              <a:spcAft>
                <a:spcPts val="600"/>
              </a:spcAft>
              <a:tabLst>
                <a:tab algn="l" pos="228600"/>
                <a:tab algn="l" pos="457200"/>
              </a:tabLst>
            </a:pPr>
            <a:r>
              <a:rPr b="1" dirty="0" lang="en-US" sz="1400">
                <a:latin charset="0" panose="020B0604020202020204" pitchFamily="34" typeface="Arial"/>
                <a:cs charset="0" panose="020B0604020202020204" pitchFamily="34" typeface="Arial"/>
              </a:rPr>
              <a:t>Surface oxide material </a:t>
            </a:r>
            <a:r>
              <a:rPr dirty="0" lang="en-US" sz="1400">
                <a:latin charset="0" panose="020B0604020202020204" pitchFamily="34" typeface="Arial"/>
                <a:cs charset="0" panose="020B0604020202020204" pitchFamily="34" typeface="Arial"/>
              </a:rPr>
              <a:t>is currently 2.9% of the M+I MRE. Further drilling may increase this to 4-5% - would benefit the economics given higher recovery &amp; that its at surface</a:t>
            </a:r>
          </a:p>
          <a:p>
            <a:pPr indent="-171450">
              <a:lnSpc>
                <a:spcPct val="114000"/>
              </a:lnSpc>
              <a:spcBef>
                <a:spcPts val="600"/>
              </a:spcBef>
              <a:spcAft>
                <a:spcPts val="600"/>
              </a:spcAft>
              <a:tabLst>
                <a:tab algn="l" pos="228600"/>
                <a:tab algn="l" pos="457200"/>
              </a:tabLst>
            </a:pPr>
            <a:r>
              <a:rPr dirty="0" lang="en-US" sz="1400">
                <a:latin charset="0" panose="020B0604020202020204" pitchFamily="34" typeface="Arial"/>
                <a:cs charset="0" panose="020B0604020202020204" pitchFamily="34" typeface="Arial"/>
              </a:rPr>
              <a:t>Test potential for </a:t>
            </a:r>
            <a:r>
              <a:rPr b="1" dirty="0" lang="en-US" sz="1400">
                <a:latin charset="0" panose="020B0604020202020204" pitchFamily="34" typeface="Arial"/>
                <a:cs charset="0" panose="020B0604020202020204" pitchFamily="34" typeface="Arial"/>
              </a:rPr>
              <a:t>moderate expansion of the Mineral Resource &amp; Reserves </a:t>
            </a:r>
            <a:r>
              <a:rPr dirty="0" lang="en-US" sz="1400">
                <a:latin charset="0" panose="020B0604020202020204" pitchFamily="34" typeface="Arial"/>
                <a:cs charset="0" panose="020B0604020202020204" pitchFamily="34" typeface="Arial"/>
              </a:rPr>
              <a:t>on the Tuzon SE limb further SW (beyond TDC186 which intersected 17.3m @ 2.7 g/t Au)</a:t>
            </a:r>
          </a:p>
        </p:txBody>
      </p:sp>
      <p:sp>
        <p:nvSpPr>
          <p:cNvPr id="13" name="Text Placeholder 43">
            <a:extLst>
              <a:ext uri="{FF2B5EF4-FFF2-40B4-BE49-F238E27FC236}">
                <a16:creationId xmlns:a16="http://schemas.microsoft.com/office/drawing/2014/main" id="{7CED4E2F-64CA-C2BA-268E-90C90D4CFA94}"/>
              </a:ext>
            </a:extLst>
          </p:cNvPr>
          <p:cNvSpPr txBox="1">
            <a:spLocks/>
          </p:cNvSpPr>
          <p:nvPr/>
        </p:nvSpPr>
        <p:spPr>
          <a:xfrm>
            <a:off x="5832202" y="1279280"/>
            <a:ext cx="6169195" cy="337793"/>
          </a:xfrm>
          <a:prstGeom prst="rect">
            <a:avLst/>
          </a:prstGeom>
        </p:spPr>
        <p:txBody>
          <a:bodyPr anchor="ct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b="0" baseline="0" cap="none" i="0" kern="1200" sz="1800">
                <a:solidFill>
                  <a:schemeClr val="bg1"/>
                </a:solidFill>
                <a:latin typeface="+mj-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r>
              <a:rPr b="1" dirty="0" lang="en-US" sz="1600">
                <a:solidFill>
                  <a:schemeClr val="tx1"/>
                </a:solidFill>
                <a:latin charset="0" panose="020B0604020202020204" pitchFamily="34" typeface="Arial"/>
                <a:ea charset="0" panose="020B0503020203020204" pitchFamily="34" typeface="PT Sans"/>
                <a:cs charset="0" panose="020B0604020202020204" pitchFamily="34" typeface="Arial"/>
              </a:rPr>
              <a:t>PROJECT DESIGN OPTIMIZATION POTENTIAL &amp; GAINS</a:t>
            </a:r>
          </a:p>
        </p:txBody>
      </p:sp>
      <p:sp>
        <p:nvSpPr>
          <p:cNvPr id="15" name="Text Placeholder 44">
            <a:extLst>
              <a:ext uri="{FF2B5EF4-FFF2-40B4-BE49-F238E27FC236}">
                <a16:creationId xmlns:a16="http://schemas.microsoft.com/office/drawing/2014/main" id="{E484A9A9-B25D-BA6A-38EA-5FF7BF2D616E}"/>
              </a:ext>
            </a:extLst>
          </p:cNvPr>
          <p:cNvSpPr txBox="1">
            <a:spLocks/>
          </p:cNvSpPr>
          <p:nvPr/>
        </p:nvSpPr>
        <p:spPr>
          <a:xfrm>
            <a:off x="5863917" y="1891605"/>
            <a:ext cx="6096262" cy="4324218"/>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171450">
              <a:lnSpc>
                <a:spcPct val="114000"/>
              </a:lnSpc>
              <a:spcBef>
                <a:spcPts val="0"/>
              </a:spcBef>
              <a:spcAft>
                <a:spcPts val="600"/>
              </a:spcAft>
              <a:buFont charset="0" panose="020B0604020202020204" pitchFamily="34" typeface="Arial"/>
              <a:buChar char="•"/>
              <a:tabLst>
                <a:tab algn="l" pos="228600"/>
                <a:tab algn="l" pos="457200"/>
              </a:tabLst>
            </a:pPr>
            <a:r>
              <a:rPr b="1" dirty="0" lang="en-US">
                <a:solidFill>
                  <a:schemeClr val="tx1"/>
                </a:solidFill>
                <a:latin charset="0" panose="020B0604020202020204" pitchFamily="34" typeface="Arial"/>
                <a:cs charset="0" panose="020B0604020202020204" pitchFamily="34" typeface="Arial"/>
              </a:rPr>
              <a:t>Further optimization of the metallurgical recovery</a:t>
            </a:r>
            <a:r>
              <a:rPr dirty="0" lang="en-US">
                <a:solidFill>
                  <a:schemeClr val="tx1"/>
                </a:solidFill>
                <a:latin charset="0" panose="020B0604020202020204" pitchFamily="34" typeface="Arial"/>
                <a:cs charset="0" panose="020B0604020202020204" pitchFamily="34" typeface="Arial"/>
              </a:rPr>
              <a:t>: </a:t>
            </a:r>
            <a:br>
              <a:rPr dirty="0" lang="en-US">
                <a:solidFill>
                  <a:schemeClr val="tx1"/>
                </a:solidFill>
                <a:latin charset="0" panose="020B0604020202020204" pitchFamily="34" typeface="Arial"/>
                <a:cs charset="0" panose="020B0604020202020204" pitchFamily="34" typeface="Arial"/>
              </a:rPr>
            </a:br>
            <a:r>
              <a:rPr dirty="0" lang="en-US">
                <a:solidFill>
                  <a:schemeClr val="tx1"/>
                </a:solidFill>
                <a:latin charset="0" panose="020B0604020202020204" pitchFamily="34" typeface="Arial"/>
                <a:cs charset="0" panose="020B0604020202020204" pitchFamily="34" typeface="Arial"/>
              </a:rPr>
              <a:t>    A 2% increase could enhance NPV by up to USD52M</a:t>
            </a:r>
          </a:p>
          <a:p>
            <a:pPr algn="l" indent="-171450">
              <a:lnSpc>
                <a:spcPct val="114000"/>
              </a:lnSpc>
              <a:spcBef>
                <a:spcPts val="0"/>
              </a:spcBef>
              <a:spcAft>
                <a:spcPts val="600"/>
              </a:spcAft>
              <a:buFont charset="0" panose="020B0604020202020204" pitchFamily="34" typeface="Arial"/>
              <a:buChar char="•"/>
              <a:tabLst>
                <a:tab algn="l" pos="228600"/>
                <a:tab algn="l" pos="457200"/>
              </a:tabLst>
            </a:pPr>
            <a:r>
              <a:rPr b="1" dirty="0" lang="en-US">
                <a:solidFill>
                  <a:schemeClr val="tx1"/>
                </a:solidFill>
                <a:latin charset="0" panose="020B0604020202020204" pitchFamily="34" typeface="Arial"/>
                <a:cs charset="0" panose="020B0604020202020204" pitchFamily="34" typeface="Arial"/>
              </a:rPr>
              <a:t>Reduce capital cost </a:t>
            </a:r>
            <a:br>
              <a:rPr b="1" dirty="0" lang="en-US">
                <a:solidFill>
                  <a:schemeClr val="tx1"/>
                </a:solidFill>
                <a:latin charset="0" panose="020B0604020202020204" pitchFamily="34" typeface="Arial"/>
                <a:cs charset="0" panose="020B0604020202020204" pitchFamily="34" typeface="Arial"/>
              </a:rPr>
            </a:br>
            <a:r>
              <a:rPr b="1" dirty="0" lang="en-US">
                <a:solidFill>
                  <a:schemeClr val="tx1"/>
                </a:solidFill>
                <a:latin charset="0" panose="020B0604020202020204" pitchFamily="34" typeface="Arial"/>
                <a:cs charset="0" panose="020B0604020202020204" pitchFamily="34" typeface="Arial"/>
              </a:rPr>
              <a:t>    </a:t>
            </a:r>
            <a:r>
              <a:rPr dirty="0" lang="en-US">
                <a:solidFill>
                  <a:schemeClr val="tx1"/>
                </a:solidFill>
                <a:latin charset="0" panose="020B0604020202020204" pitchFamily="34" typeface="Arial"/>
                <a:cs charset="0" panose="020B0604020202020204" pitchFamily="34" typeface="Arial"/>
              </a:rPr>
              <a:t>through review of Tailings Storage Facility design</a:t>
            </a:r>
          </a:p>
          <a:p>
            <a:pPr algn="l" indent="-171450">
              <a:lnSpc>
                <a:spcPct val="114000"/>
              </a:lnSpc>
              <a:spcBef>
                <a:spcPts val="0"/>
              </a:spcBef>
              <a:spcAft>
                <a:spcPts val="600"/>
              </a:spcAft>
              <a:buFont charset="0" panose="020B0604020202020204" pitchFamily="34" typeface="Arial"/>
              <a:buChar char="•"/>
              <a:tabLst>
                <a:tab algn="l" pos="228600"/>
                <a:tab algn="l" pos="457200"/>
              </a:tabLst>
            </a:pPr>
            <a:r>
              <a:rPr b="1" dirty="0" lang="en-US">
                <a:solidFill>
                  <a:schemeClr val="tx1"/>
                </a:solidFill>
                <a:latin charset="0" panose="020B0604020202020204" pitchFamily="34" typeface="Arial"/>
                <a:cs charset="0" panose="020B0604020202020204" pitchFamily="34" typeface="Arial"/>
              </a:rPr>
              <a:t>Reduce energy supply cost &amp; greenhouse gas emissions </a:t>
            </a:r>
            <a:br>
              <a:rPr b="1" dirty="0" lang="en-US">
                <a:solidFill>
                  <a:schemeClr val="tx1"/>
                </a:solidFill>
                <a:latin charset="0" panose="020B0604020202020204" pitchFamily="34" typeface="Arial"/>
                <a:cs charset="0" panose="020B0604020202020204" pitchFamily="34" typeface="Arial"/>
              </a:rPr>
            </a:br>
            <a:r>
              <a:rPr b="1" dirty="0" lang="en-US">
                <a:solidFill>
                  <a:schemeClr val="tx1"/>
                </a:solidFill>
                <a:latin charset="0" panose="020B0604020202020204" pitchFamily="34" typeface="Arial"/>
                <a:cs charset="0" panose="020B0604020202020204" pitchFamily="34" typeface="Arial"/>
              </a:rPr>
              <a:t>    </a:t>
            </a:r>
            <a:r>
              <a:rPr dirty="0" lang="en-US">
                <a:solidFill>
                  <a:schemeClr val="tx1"/>
                </a:solidFill>
                <a:latin charset="0" panose="020B0604020202020204" pitchFamily="34" typeface="Arial"/>
                <a:cs charset="0" panose="020B0604020202020204" pitchFamily="34" typeface="Arial"/>
              </a:rPr>
              <a:t>through assessment of hydropower - option to use 3rd party to </a:t>
            </a:r>
            <a:br>
              <a:rPr dirty="0" lang="en-US">
                <a:solidFill>
                  <a:schemeClr val="tx1"/>
                </a:solidFill>
                <a:latin charset="0" panose="020B0604020202020204" pitchFamily="34" typeface="Arial"/>
                <a:cs charset="0" panose="020B0604020202020204" pitchFamily="34" typeface="Arial"/>
              </a:rPr>
            </a:br>
            <a:r>
              <a:rPr dirty="0" lang="en-US">
                <a:solidFill>
                  <a:schemeClr val="tx1"/>
                </a:solidFill>
                <a:latin charset="0" panose="020B0604020202020204" pitchFamily="34" typeface="Arial"/>
                <a:cs charset="0" panose="020B0604020202020204" pitchFamily="34" typeface="Arial"/>
              </a:rPr>
              <a:t>    reduce capital</a:t>
            </a:r>
          </a:p>
          <a:p>
            <a:pPr algn="l" indent="-171450">
              <a:lnSpc>
                <a:spcPct val="114000"/>
              </a:lnSpc>
              <a:spcBef>
                <a:spcPts val="0"/>
              </a:spcBef>
              <a:spcAft>
                <a:spcPts val="600"/>
              </a:spcAft>
              <a:buFont charset="0" panose="020B0604020202020204" pitchFamily="34" typeface="Arial"/>
              <a:buChar char="•"/>
              <a:tabLst>
                <a:tab algn="l" pos="228600"/>
                <a:tab algn="l" pos="457200"/>
              </a:tabLst>
            </a:pPr>
            <a:r>
              <a:rPr b="1" dirty="0" lang="en-US">
                <a:solidFill>
                  <a:schemeClr val="tx1"/>
                </a:solidFill>
                <a:latin charset="0" panose="020B0604020202020204" pitchFamily="34" typeface="Arial"/>
                <a:cs charset="0" panose="020B0604020202020204" pitchFamily="34" typeface="Arial"/>
              </a:rPr>
              <a:t>Increase Mineral Reserve Grade</a:t>
            </a:r>
            <a:r>
              <a:rPr dirty="0" lang="en-US">
                <a:solidFill>
                  <a:schemeClr val="tx1"/>
                </a:solidFill>
                <a:latin charset="0" panose="020B0604020202020204" pitchFamily="34" typeface="Arial"/>
                <a:cs charset="0" panose="020B0604020202020204" pitchFamily="34" typeface="Arial"/>
              </a:rPr>
              <a:t>: </a:t>
            </a:r>
            <a:br>
              <a:rPr dirty="0" lang="en-US">
                <a:solidFill>
                  <a:schemeClr val="tx1"/>
                </a:solidFill>
                <a:latin charset="0" panose="020B0604020202020204" pitchFamily="34" typeface="Arial"/>
                <a:cs charset="0" panose="020B0604020202020204" pitchFamily="34" typeface="Arial"/>
              </a:rPr>
            </a:br>
            <a:r>
              <a:rPr dirty="0" lang="en-US">
                <a:solidFill>
                  <a:schemeClr val="tx1"/>
                </a:solidFill>
                <a:latin charset="0" panose="020B0604020202020204" pitchFamily="34" typeface="Arial"/>
                <a:cs charset="0" panose="020B0604020202020204" pitchFamily="34" typeface="Arial"/>
              </a:rPr>
              <a:t>   Examine potential for ore-sorting to remove pegmatite and barren </a:t>
            </a:r>
            <a:br>
              <a:rPr dirty="0" lang="en-US">
                <a:solidFill>
                  <a:schemeClr val="tx1"/>
                </a:solidFill>
                <a:latin charset="0" panose="020B0604020202020204" pitchFamily="34" typeface="Arial"/>
                <a:cs charset="0" panose="020B0604020202020204" pitchFamily="34" typeface="Arial"/>
              </a:rPr>
            </a:br>
            <a:r>
              <a:rPr dirty="0" lang="en-US">
                <a:solidFill>
                  <a:schemeClr val="tx1"/>
                </a:solidFill>
                <a:latin charset="0" panose="020B0604020202020204" pitchFamily="34" typeface="Arial"/>
                <a:cs charset="0" panose="020B0604020202020204" pitchFamily="34" typeface="Arial"/>
              </a:rPr>
              <a:t>   gneiss</a:t>
            </a:r>
          </a:p>
          <a:p>
            <a:pPr algn="l" indent="-171450">
              <a:lnSpc>
                <a:spcPct val="114000"/>
              </a:lnSpc>
              <a:spcBef>
                <a:spcPts val="0"/>
              </a:spcBef>
              <a:spcAft>
                <a:spcPts val="600"/>
              </a:spcAft>
              <a:buFont charset="0" panose="020B0604020202020204" pitchFamily="34" typeface="Arial"/>
              <a:buChar char="•"/>
              <a:tabLst>
                <a:tab algn="l" pos="228600"/>
                <a:tab algn="l" pos="457200"/>
              </a:tabLst>
            </a:pPr>
            <a:r>
              <a:rPr b="1" dirty="0" lang="en-US">
                <a:solidFill>
                  <a:schemeClr val="tx1"/>
                </a:solidFill>
                <a:latin charset="0" panose="020B0604020202020204" pitchFamily="34" typeface="Arial"/>
                <a:cs charset="0" panose="020B0604020202020204" pitchFamily="34" typeface="Arial"/>
              </a:rPr>
              <a:t>Reduce extent of mine-managed land</a:t>
            </a:r>
            <a:r>
              <a:rPr dirty="0" lang="en-US">
                <a:solidFill>
                  <a:schemeClr val="tx1"/>
                </a:solidFill>
                <a:latin charset="0" panose="020B0604020202020204" pitchFamily="34" typeface="Arial"/>
                <a:cs charset="0" panose="020B0604020202020204" pitchFamily="34" typeface="Arial"/>
              </a:rPr>
              <a:t>: </a:t>
            </a:r>
            <a:br>
              <a:rPr dirty="0" lang="en-US">
                <a:solidFill>
                  <a:schemeClr val="tx1"/>
                </a:solidFill>
                <a:latin charset="0" panose="020B0604020202020204" pitchFamily="34" typeface="Arial"/>
                <a:cs charset="0" panose="020B0604020202020204" pitchFamily="34" typeface="Arial"/>
              </a:rPr>
            </a:br>
            <a:r>
              <a:rPr dirty="0" lang="en-US">
                <a:solidFill>
                  <a:schemeClr val="tx1"/>
                </a:solidFill>
                <a:latin charset="0" panose="020B0604020202020204" pitchFamily="34" typeface="Arial"/>
                <a:cs charset="0" panose="020B0604020202020204" pitchFamily="34" typeface="Arial"/>
              </a:rPr>
              <a:t>    Review blast zones</a:t>
            </a:r>
          </a:p>
          <a:p>
            <a:pPr algn="l" indent="-171450">
              <a:lnSpc>
                <a:spcPct val="114000"/>
              </a:lnSpc>
              <a:spcBef>
                <a:spcPts val="0"/>
              </a:spcBef>
              <a:spcAft>
                <a:spcPts val="600"/>
              </a:spcAft>
              <a:buFont charset="0" panose="020B0604020202020204" pitchFamily="34" typeface="Arial"/>
              <a:buChar char="•"/>
              <a:tabLst>
                <a:tab algn="l" pos="228600"/>
                <a:tab algn="l" pos="457200"/>
              </a:tabLst>
            </a:pPr>
            <a:r>
              <a:rPr b="1" dirty="0" lang="en-US">
                <a:solidFill>
                  <a:schemeClr val="tx1"/>
                </a:solidFill>
                <a:latin charset="0" panose="020B0604020202020204" pitchFamily="34" typeface="Arial"/>
                <a:cs charset="0" panose="020B0604020202020204" pitchFamily="34" typeface="Arial"/>
              </a:rPr>
              <a:t>Reduce the floating LNG storage cost</a:t>
            </a:r>
          </a:p>
          <a:p>
            <a:pPr algn="l" indent="-171450">
              <a:lnSpc>
                <a:spcPct val="114000"/>
              </a:lnSpc>
              <a:spcBef>
                <a:spcPts val="0"/>
              </a:spcBef>
              <a:spcAft>
                <a:spcPts val="600"/>
              </a:spcAft>
              <a:buFont charset="0" panose="020B0604020202020204" pitchFamily="34" typeface="Arial"/>
              <a:buChar char="•"/>
              <a:tabLst>
                <a:tab algn="l" pos="228600"/>
                <a:tab algn="l" pos="457200"/>
              </a:tabLst>
            </a:pPr>
            <a:r>
              <a:rPr b="1" dirty="0" lang="en-US">
                <a:solidFill>
                  <a:schemeClr val="tx1"/>
                </a:solidFill>
                <a:latin charset="0" panose="020B0604020202020204" pitchFamily="34" typeface="Arial"/>
                <a:cs charset="0" panose="020B0604020202020204" pitchFamily="34" typeface="Arial"/>
              </a:rPr>
              <a:t>Reduce haul truck capital</a:t>
            </a:r>
            <a:r>
              <a:rPr dirty="0" lang="en-US">
                <a:solidFill>
                  <a:schemeClr val="tx1"/>
                </a:solidFill>
                <a:latin charset="0" panose="020B0604020202020204" pitchFamily="34" typeface="Arial"/>
                <a:cs charset="0" panose="020B0604020202020204" pitchFamily="34" typeface="Arial"/>
              </a:rPr>
              <a:t>: </a:t>
            </a:r>
            <a:br>
              <a:rPr dirty="0" lang="en-US">
                <a:solidFill>
                  <a:schemeClr val="tx1"/>
                </a:solidFill>
                <a:latin charset="0" panose="020B0604020202020204" pitchFamily="34" typeface="Arial"/>
                <a:cs charset="0" panose="020B0604020202020204" pitchFamily="34" typeface="Arial"/>
              </a:rPr>
            </a:br>
            <a:r>
              <a:rPr dirty="0" lang="en-US">
                <a:solidFill>
                  <a:schemeClr val="tx1"/>
                </a:solidFill>
                <a:latin charset="0" panose="020B0604020202020204" pitchFamily="34" typeface="Arial"/>
                <a:cs charset="0" panose="020B0604020202020204" pitchFamily="34" typeface="Arial"/>
              </a:rPr>
              <a:t>    Use smaller ‘on-highway’ trucks - support more selective mining to </a:t>
            </a:r>
            <a:br>
              <a:rPr dirty="0" lang="en-US">
                <a:solidFill>
                  <a:schemeClr val="tx1"/>
                </a:solidFill>
                <a:latin charset="0" panose="020B0604020202020204" pitchFamily="34" typeface="Arial"/>
                <a:cs charset="0" panose="020B0604020202020204" pitchFamily="34" typeface="Arial"/>
              </a:rPr>
            </a:br>
            <a:r>
              <a:rPr dirty="0" lang="en-US">
                <a:solidFill>
                  <a:schemeClr val="tx1"/>
                </a:solidFill>
                <a:latin charset="0" panose="020B0604020202020204" pitchFamily="34" typeface="Arial"/>
                <a:cs charset="0" panose="020B0604020202020204" pitchFamily="34" typeface="Arial"/>
              </a:rPr>
              <a:t>    lower dilution</a:t>
            </a:r>
          </a:p>
        </p:txBody>
      </p:sp>
    </p:spTree>
    <p:extLst>
      <p:ext uri="{BB962C8B-B14F-4D97-AF65-F5344CB8AC3E}">
        <p14:creationId xmlns:p14="http://schemas.microsoft.com/office/powerpoint/2010/main" val="1549433664"/>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25E0BF-0B8D-AD36-CF5F-159D40949447}"/>
              </a:ext>
            </a:extLst>
          </p:cNvPr>
          <p:cNvSpPr txBox="1"/>
          <p:nvPr/>
        </p:nvSpPr>
        <p:spPr>
          <a:xfrm>
            <a:off x="11794302" y="6511347"/>
            <a:ext cx="319318" cy="246221"/>
          </a:xfrm>
          <a:prstGeom prst="rect">
            <a:avLst/>
          </a:prstGeom>
          <a:noFill/>
        </p:spPr>
        <p:txBody>
          <a:bodyPr rtlCol="0" wrap="none">
            <a:spAutoFit/>
          </a:bodyPr>
          <a:lstStyle/>
          <a:p>
            <a:pPr algn="r"/>
            <a:r>
              <a:rPr dirty="0" lang="en-CA" sz="1000">
                <a:latin charset="0" panose="00000700000000000000" pitchFamily="50" typeface="Montserrat SemiBold"/>
              </a:rPr>
              <a:t>14</a:t>
            </a:r>
          </a:p>
        </p:txBody>
      </p:sp>
      <p:sp>
        <p:nvSpPr>
          <p:cNvPr id="4" name="TextBox 3">
            <a:extLst>
              <a:ext uri="{FF2B5EF4-FFF2-40B4-BE49-F238E27FC236}">
                <a16:creationId xmlns:a16="http://schemas.microsoft.com/office/drawing/2014/main" id="{E720892C-9FB1-3846-5913-9CBD677F1DB9}"/>
              </a:ext>
            </a:extLst>
          </p:cNvPr>
          <p:cNvSpPr txBox="1"/>
          <p:nvPr/>
        </p:nvSpPr>
        <p:spPr>
          <a:xfrm>
            <a:off x="1090487" y="265776"/>
            <a:ext cx="9574609" cy="584775"/>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2025 FEASIBILITY STUDY OPTIMIZATION</a:t>
            </a:r>
            <a:endParaRPr b="1" dirty="0" lang="en-CA" spc="300" sz="3600">
              <a:solidFill>
                <a:schemeClr val="tx1"/>
              </a:solidFill>
              <a:latin charset="0" panose="020B0604020202020204" pitchFamily="34" typeface="Arial"/>
              <a:cs charset="0" panose="020B0604020202020204" pitchFamily="34" typeface="Arial"/>
            </a:endParaRPr>
          </a:p>
        </p:txBody>
      </p:sp>
      <p:pic>
        <p:nvPicPr>
          <p:cNvPr id="5" name="Picture 4">
            <a:extLst>
              <a:ext uri="{FF2B5EF4-FFF2-40B4-BE49-F238E27FC236}">
                <a16:creationId xmlns:a16="http://schemas.microsoft.com/office/drawing/2014/main" id="{32881526-E27D-2620-91C7-6DF015A557E6}"/>
              </a:ext>
            </a:extLst>
          </p:cNvPr>
          <p:cNvPicPr>
            <a:picLocks noChangeAspect="1"/>
          </p:cNvPicPr>
          <p:nvPr/>
        </p:nvPicPr>
        <p:blipFill>
          <a:blip cstate="print" r:embed="rId3">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6" name="Graphic 5">
            <a:extLst>
              <a:ext uri="{FF2B5EF4-FFF2-40B4-BE49-F238E27FC236}">
                <a16:creationId xmlns:a16="http://schemas.microsoft.com/office/drawing/2014/main" id="{1F7349BB-86A2-2BC7-B992-DC116408B7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52783" y="6430930"/>
            <a:ext cx="167504" cy="465562"/>
          </a:xfrm>
          <a:prstGeom prst="rect">
            <a:avLst/>
          </a:prstGeom>
        </p:spPr>
      </p:pic>
      <p:grpSp>
        <p:nvGrpSpPr>
          <p:cNvPr id="7" name="Group 6">
            <a:extLst>
              <a:ext uri="{FF2B5EF4-FFF2-40B4-BE49-F238E27FC236}">
                <a16:creationId xmlns:a16="http://schemas.microsoft.com/office/drawing/2014/main" id="{3221B2DB-5671-BCA6-207D-C460CF1A5323}"/>
              </a:ext>
            </a:extLst>
          </p:cNvPr>
          <p:cNvGrpSpPr/>
          <p:nvPr/>
        </p:nvGrpSpPr>
        <p:grpSpPr>
          <a:xfrm>
            <a:off x="-3" y="5906923"/>
            <a:ext cx="9664119" cy="1490695"/>
            <a:chOff x="-3" y="5906923"/>
            <a:chExt cx="9664119" cy="1490695"/>
          </a:xfrm>
        </p:grpSpPr>
        <p:pic>
          <p:nvPicPr>
            <p:cNvPr id="8" name="Graphic 7">
              <a:extLst>
                <a:ext uri="{FF2B5EF4-FFF2-40B4-BE49-F238E27FC236}">
                  <a16:creationId xmlns:a16="http://schemas.microsoft.com/office/drawing/2014/main" id="{A59FA19B-EE04-6DC7-0AAA-C8B430BE7C31}"/>
                </a:ext>
              </a:extLst>
            </p:cNvPr>
            <p:cNvPicPr>
              <a:picLocks noChangeAspect="1"/>
            </p:cNvPicPr>
            <p:nvPr/>
          </p:nvPicPr>
          <p:blipFill>
            <a:blip r:embed="rId6">
              <a:extLst>
                <a:ext uri="{96DAC541-7B7A-43D3-8B79-37D633B846F1}">
                  <asvg:svgBlip xmlns:asvg="http://schemas.microsoft.com/office/drawing/2016/SVG/main" r:embed="rId7"/>
                </a:ext>
              </a:extLst>
            </a:blip>
            <a:srcRect b="118" l="-15822" r="1937"/>
            <a:stretch/>
          </p:blipFill>
          <p:spPr>
            <a:xfrm rot="5400000">
              <a:off x="4548381" y="1742269"/>
              <a:ext cx="567351" cy="9664119"/>
            </a:xfrm>
            <a:prstGeom prst="rect">
              <a:avLst/>
            </a:prstGeom>
          </p:spPr>
        </p:pic>
        <p:pic>
          <p:nvPicPr>
            <p:cNvPr id="9" name="Graphic 8">
              <a:extLst>
                <a:ext uri="{FF2B5EF4-FFF2-40B4-BE49-F238E27FC236}">
                  <a16:creationId xmlns:a16="http://schemas.microsoft.com/office/drawing/2014/main" id="{376287FD-E804-3D5A-EF74-BE53EAA4155B}"/>
                </a:ext>
              </a:extLst>
            </p:cNvPr>
            <p:cNvPicPr>
              <a:picLocks noChangeAspect="1"/>
            </p:cNvPicPr>
            <p:nvPr/>
          </p:nvPicPr>
          <p:blipFill>
            <a:blip r:embed="rId8">
              <a:extLst>
                <a:ext uri="{96DAC541-7B7A-43D3-8B79-37D633B846F1}">
                  <asvg:svgBlip xmlns:asvg="http://schemas.microsoft.com/office/drawing/2016/SVG/main" r:embed="rId9"/>
                </a:ext>
              </a:extLst>
            </a:blip>
            <a:srcRect b="1" t="33498"/>
            <a:stretch/>
          </p:blipFill>
          <p:spPr>
            <a:xfrm rot="6827861">
              <a:off x="1819001" y="4305637"/>
              <a:ext cx="1490695" cy="4693268"/>
            </a:xfrm>
            <a:prstGeom prst="rect">
              <a:avLst/>
            </a:prstGeom>
          </p:spPr>
        </p:pic>
        <p:sp>
          <p:nvSpPr>
            <p:cNvPr id="10" name="TextBox 9">
              <a:extLst>
                <a:ext uri="{FF2B5EF4-FFF2-40B4-BE49-F238E27FC236}">
                  <a16:creationId xmlns:a16="http://schemas.microsoft.com/office/drawing/2014/main" id="{680974A3-8CDC-2B1E-BFB9-8BD5E75E9BA1}"/>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11" name="Rectangle: Rounded Corners 10">
            <a:extLst>
              <a:ext uri="{FF2B5EF4-FFF2-40B4-BE49-F238E27FC236}">
                <a16:creationId xmlns:a16="http://schemas.microsoft.com/office/drawing/2014/main" id="{00B4F2CF-84CD-9CBA-ED64-D8D1F38F2C0E}"/>
              </a:ext>
            </a:extLst>
          </p:cNvPr>
          <p:cNvSpPr/>
          <p:nvPr/>
        </p:nvSpPr>
        <p:spPr>
          <a:xfrm>
            <a:off x="11752782" y="850551"/>
            <a:ext cx="481263" cy="5245449"/>
          </a:xfrm>
          <a:prstGeom prst="roundRect">
            <a:avLst/>
          </a:prstGeom>
          <a:solidFill>
            <a:srgbClr val="72210B"/>
          </a:solidFill>
          <a:ln>
            <a:noFill/>
          </a:ln>
          <a:effectLst>
            <a:outerShdw algn="tr" blurRad="50800" dir="81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2" name="TextBox 11">
            <a:extLst>
              <a:ext uri="{FF2B5EF4-FFF2-40B4-BE49-F238E27FC236}">
                <a16:creationId xmlns:a16="http://schemas.microsoft.com/office/drawing/2014/main" id="{3FA85677-60C9-6B64-4532-61E486410C5A}"/>
              </a:ext>
            </a:extLst>
          </p:cNvPr>
          <p:cNvSpPr txBox="1"/>
          <p:nvPr/>
        </p:nvSpPr>
        <p:spPr>
          <a:xfrm rot="16200000">
            <a:off x="10018479" y="3628898"/>
            <a:ext cx="3936142" cy="400110"/>
          </a:xfrm>
          <a:prstGeom prst="rect">
            <a:avLst/>
          </a:prstGeom>
          <a:noFill/>
        </p:spPr>
        <p:txBody>
          <a:bodyPr rtlCol="0" wrap="none">
            <a:spAutoFit/>
          </a:bodyPr>
          <a:lstStyle/>
          <a:p>
            <a:r>
              <a:rPr b="0" dirty="0" lang="en-CA" spc="300" sz="2000">
                <a:solidFill>
                  <a:schemeClr val="bg1"/>
                </a:solidFill>
                <a:latin charset="0" panose="00000600000000000000" pitchFamily="50" typeface="Montserrat Medium"/>
              </a:rPr>
              <a:t>F</a:t>
            </a:r>
            <a:r>
              <a:rPr dirty="0" lang="en-CA" spc="300" sz="2000">
                <a:solidFill>
                  <a:schemeClr val="bg1"/>
                </a:solidFill>
                <a:latin charset="0" panose="00000600000000000000" pitchFamily="50" typeface="Montserrat Medium"/>
              </a:rPr>
              <a:t>E</a:t>
            </a:r>
            <a:r>
              <a:rPr b="0" dirty="0" lang="en-CA" spc="300" sz="2000">
                <a:solidFill>
                  <a:schemeClr val="bg1"/>
                </a:solidFill>
                <a:latin charset="0" panose="00000600000000000000" pitchFamily="50" typeface="Montserrat Medium"/>
              </a:rPr>
              <a:t>ASIBILITY STUDY</a:t>
            </a:r>
            <a:r>
              <a:rPr dirty="0" lang="en-CA" spc="300" sz="2000">
                <a:solidFill>
                  <a:schemeClr val="bg1"/>
                </a:solidFill>
                <a:latin charset="0" panose="00000600000000000000" pitchFamily="50" typeface="Montserrat Medium"/>
              </a:rPr>
              <a:t> UPDATE</a:t>
            </a:r>
            <a:endParaRPr b="0" dirty="0" lang="en-CA" spc="300" sz="2000">
              <a:solidFill>
                <a:schemeClr val="bg1"/>
              </a:solidFill>
              <a:latin charset="0" panose="00000600000000000000" pitchFamily="50" typeface="Montserrat Medium"/>
            </a:endParaRPr>
          </a:p>
        </p:txBody>
      </p:sp>
      <p:sp>
        <p:nvSpPr>
          <p:cNvPr id="13" name="Text Placeholder 44">
            <a:extLst>
              <a:ext uri="{FF2B5EF4-FFF2-40B4-BE49-F238E27FC236}">
                <a16:creationId xmlns:a16="http://schemas.microsoft.com/office/drawing/2014/main" id="{1D0AA20B-4C56-30FA-425C-851AAF4E03EE}"/>
              </a:ext>
            </a:extLst>
          </p:cNvPr>
          <p:cNvSpPr txBox="1">
            <a:spLocks/>
          </p:cNvSpPr>
          <p:nvPr/>
        </p:nvSpPr>
        <p:spPr>
          <a:xfrm>
            <a:off x="1005375" y="2612607"/>
            <a:ext cx="4590207" cy="102668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dirty="0" lang="en-US" sz="1400">
                <a:latin charset="0" panose="020B0604020202020204" pitchFamily="34" typeface="Arial"/>
                <a:ea charset="0" panose="020B0503020203020204" pitchFamily="34" typeface="PT Sans"/>
                <a:cs charset="0" panose="020B0604020202020204" pitchFamily="34" typeface="Arial"/>
              </a:rPr>
              <a:t>2022 Feasibility Study (FS) used US$1,600 and US$1,700 Au price for the MRE and mine plan, respectively</a:t>
            </a:r>
          </a:p>
          <a:p>
            <a:r>
              <a:rPr dirty="0" lang="en-US" sz="1400">
                <a:latin charset="0" panose="020B0604020202020204" pitchFamily="34" typeface="Arial"/>
                <a:ea charset="0" panose="020B0503020203020204" pitchFamily="34" typeface="PT Sans"/>
                <a:cs charset="0" panose="020B0604020202020204" pitchFamily="34" typeface="Arial"/>
              </a:rPr>
              <a:t>Gold price assumption is expected to materially change the economic outputs of the feasibility</a:t>
            </a:r>
          </a:p>
        </p:txBody>
      </p:sp>
      <p:sp>
        <p:nvSpPr>
          <p:cNvPr id="14" name="Rectangle: Rounded Corners 13">
            <a:extLst>
              <a:ext uri="{FF2B5EF4-FFF2-40B4-BE49-F238E27FC236}">
                <a16:creationId xmlns:a16="http://schemas.microsoft.com/office/drawing/2014/main" id="{DF562EBE-C458-DB28-E8E7-2D9BEC611935}"/>
              </a:ext>
            </a:extLst>
          </p:cNvPr>
          <p:cNvSpPr/>
          <p:nvPr/>
        </p:nvSpPr>
        <p:spPr>
          <a:xfrm>
            <a:off x="923813" y="2234338"/>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5" name="Text Placeholder 43">
            <a:extLst>
              <a:ext uri="{FF2B5EF4-FFF2-40B4-BE49-F238E27FC236}">
                <a16:creationId xmlns:a16="http://schemas.microsoft.com/office/drawing/2014/main" id="{39C229EC-60DC-1CCD-1A35-1F9A0F29FACF}"/>
              </a:ext>
            </a:extLst>
          </p:cNvPr>
          <p:cNvSpPr txBox="1">
            <a:spLocks/>
          </p:cNvSpPr>
          <p:nvPr/>
        </p:nvSpPr>
        <p:spPr>
          <a:xfrm>
            <a:off x="923813" y="2243277"/>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400">
                <a:latin charset="0" panose="020B0604020202020204" pitchFamily="34" typeface="Arial"/>
                <a:ea charset="0" panose="020B0503020203020204" pitchFamily="34" typeface="PT Sans"/>
                <a:cs charset="0" panose="020B0604020202020204" pitchFamily="34" typeface="Arial"/>
              </a:rPr>
              <a:t>SIGNIFICANT INCREASE IN GOLD PRICE</a:t>
            </a:r>
          </a:p>
        </p:txBody>
      </p:sp>
      <p:grpSp>
        <p:nvGrpSpPr>
          <p:cNvPr id="47" name="Group 46">
            <a:extLst>
              <a:ext uri="{FF2B5EF4-FFF2-40B4-BE49-F238E27FC236}">
                <a16:creationId xmlns:a16="http://schemas.microsoft.com/office/drawing/2014/main" id="{FE87CC85-63CA-CB77-7643-C6346DA115A0}"/>
              </a:ext>
            </a:extLst>
          </p:cNvPr>
          <p:cNvGrpSpPr/>
          <p:nvPr/>
        </p:nvGrpSpPr>
        <p:grpSpPr>
          <a:xfrm>
            <a:off x="6875532" y="2242931"/>
            <a:ext cx="5577168" cy="867398"/>
            <a:chOff x="923813" y="4353439"/>
            <a:chExt cx="5577168" cy="867398"/>
          </a:xfrm>
        </p:grpSpPr>
        <p:sp>
          <p:nvSpPr>
            <p:cNvPr id="20" name="Text Placeholder 44">
              <a:extLst>
                <a:ext uri="{FF2B5EF4-FFF2-40B4-BE49-F238E27FC236}">
                  <a16:creationId xmlns:a16="http://schemas.microsoft.com/office/drawing/2014/main" id="{4155A5C2-9486-CBC2-5724-5083901B6DBD}"/>
                </a:ext>
              </a:extLst>
            </p:cNvPr>
            <p:cNvSpPr txBox="1">
              <a:spLocks/>
            </p:cNvSpPr>
            <p:nvPr/>
          </p:nvSpPr>
          <p:spPr>
            <a:xfrm>
              <a:off x="1005375" y="4731708"/>
              <a:ext cx="4336547" cy="48912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dirty="0" lang="en-US" sz="1400">
                  <a:latin charset="0" panose="020B0604020202020204" pitchFamily="34" typeface="Arial"/>
                  <a:ea charset="0" panose="020B0503020203020204" pitchFamily="34" typeface="PT Sans"/>
                  <a:cs charset="0" panose="020B0604020202020204" pitchFamily="34" typeface="Arial"/>
                </a:rPr>
                <a:t>Changing period of costs in CapEx and OpEx from 2022 to 2025</a:t>
              </a:r>
            </a:p>
            <a:p>
              <a:r>
                <a:rPr dirty="0" lang="en-US" sz="1400">
                  <a:latin charset="0" panose="020B0604020202020204" pitchFamily="34" typeface="Arial"/>
                  <a:ea charset="0" panose="020B0503020203020204" pitchFamily="34" typeface="PT Sans"/>
                  <a:cs charset="0" panose="020B0604020202020204" pitchFamily="34" typeface="Arial"/>
                </a:rPr>
                <a:t>Should be able to maintain CapEx under US$450M and OpEx (AISC) under US$1,200/oz </a:t>
              </a:r>
            </a:p>
          </p:txBody>
        </p:sp>
        <p:sp>
          <p:nvSpPr>
            <p:cNvPr id="21" name="Rectangle: Rounded Corners 20">
              <a:extLst>
                <a:ext uri="{FF2B5EF4-FFF2-40B4-BE49-F238E27FC236}">
                  <a16:creationId xmlns:a16="http://schemas.microsoft.com/office/drawing/2014/main" id="{4637AE1E-7B86-E218-E78C-27CBCB2BFA64}"/>
                </a:ext>
              </a:extLst>
            </p:cNvPr>
            <p:cNvSpPr/>
            <p:nvPr/>
          </p:nvSpPr>
          <p:spPr>
            <a:xfrm>
              <a:off x="923813" y="4353439"/>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2" name="Text Placeholder 43">
              <a:extLst>
                <a:ext uri="{FF2B5EF4-FFF2-40B4-BE49-F238E27FC236}">
                  <a16:creationId xmlns:a16="http://schemas.microsoft.com/office/drawing/2014/main" id="{4806EC58-9DD1-E67D-056C-87556E3CF5D8}"/>
                </a:ext>
              </a:extLst>
            </p:cNvPr>
            <p:cNvSpPr txBox="1">
              <a:spLocks/>
            </p:cNvSpPr>
            <p:nvPr/>
          </p:nvSpPr>
          <p:spPr>
            <a:xfrm>
              <a:off x="923813" y="4362378"/>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400">
                  <a:latin charset="0" panose="020B0604020202020204" pitchFamily="34" typeface="Arial"/>
                  <a:ea charset="0" panose="020B0503020203020204" pitchFamily="34" typeface="PT Sans"/>
                  <a:cs charset="0" panose="020B0604020202020204" pitchFamily="34" typeface="Arial"/>
                </a:rPr>
                <a:t>CAPEX &amp; OPEX PERIOD CHANGE</a:t>
              </a:r>
            </a:p>
          </p:txBody>
        </p:sp>
      </p:grpSp>
      <p:sp>
        <p:nvSpPr>
          <p:cNvPr id="24" name="TextBox 23">
            <a:extLst>
              <a:ext uri="{FF2B5EF4-FFF2-40B4-BE49-F238E27FC236}">
                <a16:creationId xmlns:a16="http://schemas.microsoft.com/office/drawing/2014/main" id="{F03AD326-19B1-FAE0-0C27-41FB813021B4}"/>
              </a:ext>
            </a:extLst>
          </p:cNvPr>
          <p:cNvSpPr txBox="1"/>
          <p:nvPr/>
        </p:nvSpPr>
        <p:spPr>
          <a:xfrm>
            <a:off x="842494" y="1280991"/>
            <a:ext cx="10507012" cy="369332"/>
          </a:xfrm>
          <a:prstGeom prst="rect">
            <a:avLst/>
          </a:prstGeom>
          <a:noFill/>
        </p:spPr>
        <p:txBody>
          <a:bodyPr wrap="square">
            <a:spAutoFit/>
          </a:bodyPr>
          <a:lstStyle/>
          <a:p>
            <a:r>
              <a:rPr b="0" dirty="0" i="0" lang="en-US" sz="1800">
                <a:effectLst/>
                <a:latin charset="0" panose="020B0604020202020204" pitchFamily="34" typeface="Arial"/>
                <a:cs charset="0" panose="020B0604020202020204" pitchFamily="34" typeface="Arial"/>
              </a:rPr>
              <a:t>The optimization will focus </a:t>
            </a:r>
            <a:r>
              <a:rPr dirty="0" lang="en-US">
                <a:latin charset="0" panose="020B0604020202020204" pitchFamily="34" typeface="Arial"/>
                <a:cs charset="0" panose="020B0604020202020204" pitchFamily="34" typeface="Arial"/>
              </a:rPr>
              <a:t>on the resource model and mine plan laid out in the 2022 feasibility study.</a:t>
            </a:r>
            <a:endParaRPr dirty="0" lang="en-CA"/>
          </a:p>
        </p:txBody>
      </p:sp>
      <p:grpSp>
        <p:nvGrpSpPr>
          <p:cNvPr id="46" name="Group 45">
            <a:extLst>
              <a:ext uri="{FF2B5EF4-FFF2-40B4-BE49-F238E27FC236}">
                <a16:creationId xmlns:a16="http://schemas.microsoft.com/office/drawing/2014/main" id="{1195E985-122B-61D3-2431-378D84DE1F36}"/>
              </a:ext>
            </a:extLst>
          </p:cNvPr>
          <p:cNvGrpSpPr/>
          <p:nvPr/>
        </p:nvGrpSpPr>
        <p:grpSpPr>
          <a:xfrm>
            <a:off x="902516" y="4187975"/>
            <a:ext cx="6468251" cy="1178856"/>
            <a:chOff x="5538191" y="2234338"/>
            <a:chExt cx="6468251" cy="1178856"/>
          </a:xfrm>
        </p:grpSpPr>
        <p:sp>
          <p:nvSpPr>
            <p:cNvPr id="25" name="Text Placeholder 44">
              <a:extLst>
                <a:ext uri="{FF2B5EF4-FFF2-40B4-BE49-F238E27FC236}">
                  <a16:creationId xmlns:a16="http://schemas.microsoft.com/office/drawing/2014/main" id="{90C7436A-EBC2-680B-DBD2-C945426F118E}"/>
                </a:ext>
              </a:extLst>
            </p:cNvPr>
            <p:cNvSpPr txBox="1">
              <a:spLocks/>
            </p:cNvSpPr>
            <p:nvPr/>
          </p:nvSpPr>
          <p:spPr>
            <a:xfrm>
              <a:off x="5619754" y="2612607"/>
              <a:ext cx="5809735" cy="800587"/>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dirty="0" lang="en-US" sz="1400">
                  <a:latin charset="0" panose="020B0604020202020204" pitchFamily="34" typeface="Arial"/>
                  <a:ea charset="0" panose="020B0503020203020204" pitchFamily="34" typeface="PT Sans"/>
                  <a:cs charset="0" panose="020B0604020202020204" pitchFamily="34" typeface="Arial"/>
                </a:rPr>
                <a:t>Convert existing inferred material to indicated </a:t>
              </a:r>
            </a:p>
            <a:p>
              <a:r>
                <a:rPr dirty="0" lang="en-US" sz="1400">
                  <a:latin charset="0" panose="020B0604020202020204" pitchFamily="34" typeface="Arial"/>
                  <a:ea charset="0" panose="020B0503020203020204" pitchFamily="34" typeface="PT Sans"/>
                  <a:cs charset="0" panose="020B0604020202020204" pitchFamily="34" typeface="Arial"/>
                </a:rPr>
                <a:t>Convert existing indicated material to measured</a:t>
              </a:r>
            </a:p>
            <a:p>
              <a:r>
                <a:rPr dirty="0" lang="en-US" sz="1400">
                  <a:latin charset="0" panose="020B0604020202020204" pitchFamily="34" typeface="Arial"/>
                  <a:ea charset="0" panose="020B0503020203020204" pitchFamily="34" typeface="PT Sans"/>
                  <a:cs charset="0" panose="020B0604020202020204" pitchFamily="34" typeface="Arial"/>
                </a:rPr>
                <a:t>3,000m shallow drilling program in July 2025 to expand the existing oxide resource at Tuzon and </a:t>
              </a:r>
              <a:r>
                <a:rPr dirty="0" err="1" lang="en-US" sz="1400">
                  <a:latin charset="0" panose="020B0604020202020204" pitchFamily="34" typeface="Arial"/>
                  <a:ea charset="0" panose="020B0503020203020204" pitchFamily="34" typeface="PT Sans"/>
                  <a:cs charset="0" panose="020B0604020202020204" pitchFamily="34" typeface="Arial"/>
                </a:rPr>
                <a:t>Dugbe</a:t>
              </a:r>
              <a:r>
                <a:rPr dirty="0" lang="en-US" sz="1400">
                  <a:latin charset="0" panose="020B0604020202020204" pitchFamily="34" typeface="Arial"/>
                  <a:ea charset="0" panose="020B0503020203020204" pitchFamily="34" typeface="PT Sans"/>
                  <a:cs charset="0" panose="020B0604020202020204" pitchFamily="34" typeface="Arial"/>
                </a:rPr>
                <a:t> F &amp; some deeper holes for the conversion</a:t>
              </a:r>
            </a:p>
            <a:p>
              <a:endParaRPr dirty="0" lang="en-US" sz="1400">
                <a:latin charset="0" panose="020B0604020202020204" pitchFamily="34" typeface="Arial"/>
                <a:ea charset="0" panose="020B0503020203020204" pitchFamily="34" typeface="PT Sans"/>
                <a:cs charset="0" panose="020B0604020202020204" pitchFamily="34" typeface="Arial"/>
              </a:endParaRPr>
            </a:p>
            <a:p>
              <a:endParaRPr dirty="0" lang="en-US" sz="1400">
                <a:latin charset="0" panose="020B0604020202020204" pitchFamily="34" typeface="Arial"/>
                <a:ea charset="0" panose="020B0503020203020204" pitchFamily="34" typeface="PT Sans"/>
                <a:cs charset="0" panose="020B0604020202020204" pitchFamily="34" typeface="Arial"/>
              </a:endParaRPr>
            </a:p>
            <a:p>
              <a:endParaRPr dirty="0" lang="en-US" sz="1400">
                <a:latin charset="0" panose="020B0604020202020204" pitchFamily="34" typeface="Arial"/>
                <a:ea charset="0" panose="020B0503020203020204" pitchFamily="34" typeface="PT Sans"/>
                <a:cs charset="0" panose="020B0604020202020204" pitchFamily="34" typeface="Arial"/>
              </a:endParaRPr>
            </a:p>
            <a:p>
              <a:endParaRPr dirty="0" lang="en-US" sz="1400">
                <a:latin charset="0" panose="020B0604020202020204" pitchFamily="34" typeface="Arial"/>
                <a:ea charset="0" panose="020B0503020203020204" pitchFamily="34" typeface="PT Sans"/>
                <a:cs charset="0" panose="020B0604020202020204" pitchFamily="34" typeface="Arial"/>
              </a:endParaRPr>
            </a:p>
          </p:txBody>
        </p:sp>
        <p:sp>
          <p:nvSpPr>
            <p:cNvPr id="26" name="Rectangle: Rounded Corners 25">
              <a:extLst>
                <a:ext uri="{FF2B5EF4-FFF2-40B4-BE49-F238E27FC236}">
                  <a16:creationId xmlns:a16="http://schemas.microsoft.com/office/drawing/2014/main" id="{B1505A88-9884-9E2F-5F2D-1087391A2DC3}"/>
                </a:ext>
              </a:extLst>
            </p:cNvPr>
            <p:cNvSpPr/>
            <p:nvPr/>
          </p:nvSpPr>
          <p:spPr>
            <a:xfrm>
              <a:off x="5538192" y="2234338"/>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7" name="Text Placeholder 43">
              <a:extLst>
                <a:ext uri="{FF2B5EF4-FFF2-40B4-BE49-F238E27FC236}">
                  <a16:creationId xmlns:a16="http://schemas.microsoft.com/office/drawing/2014/main" id="{0D9E2F4A-E013-E4E3-52FA-CA81BAC8C491}"/>
                </a:ext>
              </a:extLst>
            </p:cNvPr>
            <p:cNvSpPr txBox="1">
              <a:spLocks/>
            </p:cNvSpPr>
            <p:nvPr/>
          </p:nvSpPr>
          <p:spPr>
            <a:xfrm>
              <a:off x="5538191" y="2243277"/>
              <a:ext cx="6468251"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400">
                  <a:latin charset="0" panose="020B0604020202020204" pitchFamily="34" typeface="Arial"/>
                  <a:ea charset="0" panose="020B0503020203020204" pitchFamily="34" typeface="PT Sans"/>
                  <a:cs charset="0" panose="020B0604020202020204" pitchFamily="34" typeface="Arial"/>
                </a:rPr>
                <a:t>UPGRADING OUNCES TO INDICATED &amp; MEASURED CATEGORIES</a:t>
              </a:r>
            </a:p>
          </p:txBody>
        </p:sp>
      </p:grpSp>
      <p:grpSp>
        <p:nvGrpSpPr>
          <p:cNvPr id="3" name="Group 2">
            <a:extLst>
              <a:ext uri="{FF2B5EF4-FFF2-40B4-BE49-F238E27FC236}">
                <a16:creationId xmlns:a16="http://schemas.microsoft.com/office/drawing/2014/main" id="{2CA15640-FF9E-A8D4-859C-93ABB796096E}"/>
              </a:ext>
            </a:extLst>
          </p:cNvPr>
          <p:cNvGrpSpPr/>
          <p:nvPr/>
        </p:nvGrpSpPr>
        <p:grpSpPr>
          <a:xfrm>
            <a:off x="6875532" y="4156011"/>
            <a:ext cx="5577168" cy="867398"/>
            <a:chOff x="923813" y="4353439"/>
            <a:chExt cx="5577168" cy="867398"/>
          </a:xfrm>
        </p:grpSpPr>
        <p:sp>
          <p:nvSpPr>
            <p:cNvPr id="16" name="Text Placeholder 44">
              <a:extLst>
                <a:ext uri="{FF2B5EF4-FFF2-40B4-BE49-F238E27FC236}">
                  <a16:creationId xmlns:a16="http://schemas.microsoft.com/office/drawing/2014/main" id="{98FBEB7A-B52C-C9D4-4FCB-0B2858E14BFA}"/>
                </a:ext>
              </a:extLst>
            </p:cNvPr>
            <p:cNvSpPr txBox="1">
              <a:spLocks/>
            </p:cNvSpPr>
            <p:nvPr/>
          </p:nvSpPr>
          <p:spPr>
            <a:xfrm>
              <a:off x="1005375" y="4731708"/>
              <a:ext cx="4336547" cy="48912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dirty="0" lang="en-US" sz="1400">
                  <a:latin charset="0" panose="020B0604020202020204" pitchFamily="34" typeface="Arial"/>
                  <a:ea charset="0" panose="020B0503020203020204" pitchFamily="34" typeface="PT Sans"/>
                  <a:cs charset="0" panose="020B0604020202020204" pitchFamily="34" typeface="Arial"/>
                </a:rPr>
                <a:t>NPV5 &gt;5x CapEx = Industry Best</a:t>
              </a:r>
            </a:p>
            <a:p>
              <a:r>
                <a:rPr dirty="0" lang="en-US" sz="1400">
                  <a:latin charset="0" panose="020B0604020202020204" pitchFamily="34" typeface="Arial"/>
                  <a:ea charset="0" panose="020B0503020203020204" pitchFamily="34" typeface="PT Sans"/>
                  <a:cs charset="0" panose="020B0604020202020204" pitchFamily="34" typeface="Arial"/>
                </a:rPr>
                <a:t>Assuming 75% debt / 35% equity = Payback Period 1 to 2 years for a 14 year mine life and exploration upside to keep mine in production for 25+ years </a:t>
              </a:r>
            </a:p>
          </p:txBody>
        </p:sp>
        <p:sp>
          <p:nvSpPr>
            <p:cNvPr id="17" name="Rectangle: Rounded Corners 16">
              <a:extLst>
                <a:ext uri="{FF2B5EF4-FFF2-40B4-BE49-F238E27FC236}">
                  <a16:creationId xmlns:a16="http://schemas.microsoft.com/office/drawing/2014/main" id="{D5052E1F-A6E3-FBF4-DD52-19A2474814A4}"/>
                </a:ext>
              </a:extLst>
            </p:cNvPr>
            <p:cNvSpPr/>
            <p:nvPr/>
          </p:nvSpPr>
          <p:spPr>
            <a:xfrm>
              <a:off x="923813" y="4353439"/>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8" name="Text Placeholder 43">
              <a:extLst>
                <a:ext uri="{FF2B5EF4-FFF2-40B4-BE49-F238E27FC236}">
                  <a16:creationId xmlns:a16="http://schemas.microsoft.com/office/drawing/2014/main" id="{B45A27FC-71F5-0367-456F-83B9BE95B601}"/>
                </a:ext>
              </a:extLst>
            </p:cNvPr>
            <p:cNvSpPr txBox="1">
              <a:spLocks/>
            </p:cNvSpPr>
            <p:nvPr/>
          </p:nvSpPr>
          <p:spPr>
            <a:xfrm>
              <a:off x="923813" y="4362378"/>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400">
                  <a:latin charset="0" panose="020B0604020202020204" pitchFamily="34" typeface="Arial"/>
                  <a:ea charset="0" panose="020B0503020203020204" pitchFamily="34" typeface="PT Sans"/>
                  <a:cs charset="0" panose="020B0604020202020204" pitchFamily="34" typeface="Arial"/>
                </a:rPr>
                <a:t>ECONOMIC OUTPUTS</a:t>
              </a:r>
            </a:p>
          </p:txBody>
        </p:sp>
      </p:grpSp>
    </p:spTree>
    <p:extLst>
      <p:ext uri="{BB962C8B-B14F-4D97-AF65-F5344CB8AC3E}">
        <p14:creationId xmlns:p14="http://schemas.microsoft.com/office/powerpoint/2010/main" val="202347217"/>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EDD72F93-ABD6-2620-3DCC-F700645C4856}"/>
            </a:ext>
          </a:extLst>
        </p:cNvPr>
        <p:cNvGrpSpPr/>
        <p:nvPr/>
      </p:nvGrpSpPr>
      <p:grpSpPr>
        <a:xfrm>
          <a:off x="0" y="0"/>
          <a:ext cx="0" cy="0"/>
          <a:chOff x="0" y="0"/>
          <a:chExt cx="0" cy="0"/>
        </a:xfrm>
      </p:grpSpPr>
      <p:pic>
        <p:nvPicPr>
          <p:cNvPr id="37" name="Graphic 36">
            <a:extLst>
              <a:ext uri="{FF2B5EF4-FFF2-40B4-BE49-F238E27FC236}">
                <a16:creationId xmlns:a16="http://schemas.microsoft.com/office/drawing/2014/main" id="{3BA60C3D-A7E7-3308-02E9-C7B0ADDA9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8747" y="4334351"/>
            <a:ext cx="5848618" cy="1580102"/>
          </a:xfrm>
          <a:prstGeom prst="rect">
            <a:avLst/>
          </a:prstGeom>
          <a:effectLst>
            <a:outerShdw algn="ctr" blurRad="63500" rotWithShape="0" sx="102000" sy="102000">
              <a:prstClr val="black">
                <a:alpha val="40000"/>
              </a:prstClr>
            </a:outerShdw>
          </a:effectLst>
        </p:spPr>
      </p:pic>
      <p:pic>
        <p:nvPicPr>
          <p:cNvPr id="4" name="Picture 3">
            <a:extLst>
              <a:ext uri="{FF2B5EF4-FFF2-40B4-BE49-F238E27FC236}">
                <a16:creationId xmlns:a16="http://schemas.microsoft.com/office/drawing/2014/main" id="{747F71BA-7CBB-8780-8715-0D80DACFAF4E}"/>
              </a:ext>
            </a:extLst>
          </p:cNvPr>
          <p:cNvPicPr>
            <a:picLocks noChangeAspect="1"/>
          </p:cNvPicPr>
          <p:nvPr/>
        </p:nvPicPr>
        <p:blipFill>
          <a:blip r:embed="rId5"/>
          <a:stretch>
            <a:fillRect/>
          </a:stretch>
        </p:blipFill>
        <p:spPr>
          <a:xfrm rot="21395538">
            <a:off x="6050545" y="4744830"/>
            <a:ext cx="901742" cy="230803"/>
          </a:xfrm>
          <a:prstGeom prst="rect">
            <a:avLst/>
          </a:prstGeom>
        </p:spPr>
      </p:pic>
      <p:pic>
        <p:nvPicPr>
          <p:cNvPr id="14" name="Picture 13">
            <a:extLst>
              <a:ext uri="{FF2B5EF4-FFF2-40B4-BE49-F238E27FC236}">
                <a16:creationId xmlns:a16="http://schemas.microsoft.com/office/drawing/2014/main" id="{C5981B74-CF05-1308-3F3F-3666AF0661AE}"/>
              </a:ext>
            </a:extLst>
          </p:cNvPr>
          <p:cNvPicPr>
            <a:picLocks noChangeAspect="1"/>
          </p:cNvPicPr>
          <p:nvPr/>
        </p:nvPicPr>
        <p:blipFill>
          <a:blip r:embed="rId6"/>
          <a:stretch>
            <a:fillRect/>
          </a:stretch>
        </p:blipFill>
        <p:spPr>
          <a:xfrm rot="21400595">
            <a:off x="6078961" y="4874104"/>
            <a:ext cx="3700911" cy="446580"/>
          </a:xfrm>
          <a:prstGeom prst="rect">
            <a:avLst/>
          </a:prstGeom>
        </p:spPr>
      </p:pic>
      <p:pic>
        <p:nvPicPr>
          <p:cNvPr id="20" name="Picture 19">
            <a:extLst>
              <a:ext uri="{FF2B5EF4-FFF2-40B4-BE49-F238E27FC236}">
                <a16:creationId xmlns:a16="http://schemas.microsoft.com/office/drawing/2014/main" id="{8BBB1ACA-4FF3-21B0-E1CC-7F2DD3EAC3DC}"/>
              </a:ext>
            </a:extLst>
          </p:cNvPr>
          <p:cNvPicPr>
            <a:picLocks noChangeAspect="1"/>
          </p:cNvPicPr>
          <p:nvPr/>
        </p:nvPicPr>
        <p:blipFill>
          <a:blip r:embed="rId7"/>
          <a:srcRect t="102"/>
          <a:stretch/>
        </p:blipFill>
        <p:spPr>
          <a:xfrm rot="21399854">
            <a:off x="6096078" y="5354944"/>
            <a:ext cx="2289077" cy="228003"/>
          </a:xfrm>
          <a:prstGeom prst="rect">
            <a:avLst/>
          </a:prstGeom>
        </p:spPr>
      </p:pic>
      <p:grpSp>
        <p:nvGrpSpPr>
          <p:cNvPr id="21" name="Group 20">
            <a:extLst>
              <a:ext uri="{FF2B5EF4-FFF2-40B4-BE49-F238E27FC236}">
                <a16:creationId xmlns:a16="http://schemas.microsoft.com/office/drawing/2014/main" id="{82BB29DE-0E43-2D82-633C-8F567715328C}"/>
              </a:ext>
            </a:extLst>
          </p:cNvPr>
          <p:cNvGrpSpPr/>
          <p:nvPr/>
        </p:nvGrpSpPr>
        <p:grpSpPr>
          <a:xfrm>
            <a:off x="5050965" y="5749922"/>
            <a:ext cx="7143026" cy="843449"/>
            <a:chOff x="1478479" y="5098601"/>
            <a:chExt cx="10327469" cy="1219468"/>
          </a:xfrm>
        </p:grpSpPr>
        <p:pic>
          <p:nvPicPr>
            <p:cNvPr id="13" name="Graphic 12">
              <a:extLst>
                <a:ext uri="{FF2B5EF4-FFF2-40B4-BE49-F238E27FC236}">
                  <a16:creationId xmlns:a16="http://schemas.microsoft.com/office/drawing/2014/main" id="{6478A700-B4E2-5FF2-7A72-48100EA49A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8479" y="5098601"/>
              <a:ext cx="10327469" cy="1219468"/>
            </a:xfrm>
            <a:prstGeom prst="rect">
              <a:avLst/>
            </a:prstGeom>
            <a:effectLst>
              <a:outerShdw algn="ctr" blurRad="63500" rotWithShape="0" sx="102000" sy="102000">
                <a:prstClr val="black">
                  <a:alpha val="40000"/>
                </a:prstClr>
              </a:outerShdw>
            </a:effectLst>
          </p:spPr>
        </p:pic>
        <p:pic>
          <p:nvPicPr>
            <p:cNvPr id="16" name="Picture 15">
              <a:extLst>
                <a:ext uri="{FF2B5EF4-FFF2-40B4-BE49-F238E27FC236}">
                  <a16:creationId xmlns:a16="http://schemas.microsoft.com/office/drawing/2014/main" id="{CA21EA69-002F-426C-9B17-F10CA34B125C}"/>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797173" y="5445584"/>
              <a:ext cx="2577999" cy="499157"/>
            </a:xfrm>
            <a:prstGeom prst="rect">
              <a:avLst/>
            </a:prstGeom>
          </p:spPr>
        </p:pic>
        <p:pic>
          <p:nvPicPr>
            <p:cNvPr id="18" name="Picture 17">
              <a:extLst>
                <a:ext uri="{FF2B5EF4-FFF2-40B4-BE49-F238E27FC236}">
                  <a16:creationId xmlns:a16="http://schemas.microsoft.com/office/drawing/2014/main" id="{805544DB-64A6-40F1-EAC8-EE37C2946BFA}"/>
                </a:ext>
              </a:extLst>
            </p:cNvPr>
            <p:cNvPicPr>
              <a:picLocks noChangeAspect="1"/>
            </p:cNvPicPr>
            <p:nvPr/>
          </p:nvPicPr>
          <p:blipFill>
            <a:blip r:embed="rId10"/>
            <a:stretch>
              <a:fillRect/>
            </a:stretch>
          </p:blipFill>
          <p:spPr>
            <a:xfrm>
              <a:off x="4392670" y="5392639"/>
              <a:ext cx="7157694" cy="735423"/>
            </a:xfrm>
            <a:prstGeom prst="rect">
              <a:avLst/>
            </a:prstGeom>
          </p:spPr>
        </p:pic>
      </p:grpSp>
      <p:sp>
        <p:nvSpPr>
          <p:cNvPr id="2" name="TextBox 1">
            <a:extLst>
              <a:ext uri="{FF2B5EF4-FFF2-40B4-BE49-F238E27FC236}">
                <a16:creationId xmlns:a16="http://schemas.microsoft.com/office/drawing/2014/main" id="{1D62BF97-F579-5293-0A48-419A1D87D7AD}"/>
              </a:ext>
            </a:extLst>
          </p:cNvPr>
          <p:cNvSpPr txBox="1"/>
          <p:nvPr/>
        </p:nvSpPr>
        <p:spPr>
          <a:xfrm>
            <a:off x="11805522" y="6511347"/>
            <a:ext cx="308098" cy="246221"/>
          </a:xfrm>
          <a:prstGeom prst="rect">
            <a:avLst/>
          </a:prstGeom>
          <a:noFill/>
        </p:spPr>
        <p:txBody>
          <a:bodyPr rtlCol="0" wrap="none">
            <a:spAutoFit/>
          </a:bodyPr>
          <a:lstStyle/>
          <a:p>
            <a:pPr algn="r"/>
            <a:r>
              <a:rPr dirty="0" lang="en-CA" sz="1000">
                <a:latin charset="0" panose="00000700000000000000" pitchFamily="50" typeface="Montserrat SemiBold"/>
              </a:rPr>
              <a:t>15</a:t>
            </a:r>
          </a:p>
        </p:txBody>
      </p:sp>
      <p:pic>
        <p:nvPicPr>
          <p:cNvPr id="5" name="Picture 4">
            <a:extLst>
              <a:ext uri="{FF2B5EF4-FFF2-40B4-BE49-F238E27FC236}">
                <a16:creationId xmlns:a16="http://schemas.microsoft.com/office/drawing/2014/main" id="{1528008D-60C1-31FF-274B-283131002275}"/>
              </a:ext>
            </a:extLst>
          </p:cNvPr>
          <p:cNvPicPr>
            <a:picLocks noChangeAspect="1"/>
          </p:cNvPicPr>
          <p:nvPr/>
        </p:nvPicPr>
        <p:blipFill>
          <a:blip cstate="print" r:embed="rId11">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6" name="Graphic 5">
            <a:extLst>
              <a:ext uri="{FF2B5EF4-FFF2-40B4-BE49-F238E27FC236}">
                <a16:creationId xmlns:a16="http://schemas.microsoft.com/office/drawing/2014/main" id="{F5F1D19C-C8B3-94D9-946E-D72314F33D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752783" y="6430930"/>
            <a:ext cx="167504" cy="465562"/>
          </a:xfrm>
          <a:prstGeom prst="rect">
            <a:avLst/>
          </a:prstGeom>
        </p:spPr>
      </p:pic>
      <p:grpSp>
        <p:nvGrpSpPr>
          <p:cNvPr id="7" name="Group 6">
            <a:extLst>
              <a:ext uri="{FF2B5EF4-FFF2-40B4-BE49-F238E27FC236}">
                <a16:creationId xmlns:a16="http://schemas.microsoft.com/office/drawing/2014/main" id="{4D499C47-7351-E08C-1B77-ADD66E83D960}"/>
              </a:ext>
            </a:extLst>
          </p:cNvPr>
          <p:cNvGrpSpPr/>
          <p:nvPr/>
        </p:nvGrpSpPr>
        <p:grpSpPr>
          <a:xfrm>
            <a:off x="-3" y="5906923"/>
            <a:ext cx="9664119" cy="1490695"/>
            <a:chOff x="-3" y="5906923"/>
            <a:chExt cx="9664119" cy="1490695"/>
          </a:xfrm>
        </p:grpSpPr>
        <p:pic>
          <p:nvPicPr>
            <p:cNvPr id="8" name="Graphic 7">
              <a:extLst>
                <a:ext uri="{FF2B5EF4-FFF2-40B4-BE49-F238E27FC236}">
                  <a16:creationId xmlns:a16="http://schemas.microsoft.com/office/drawing/2014/main" id="{2092BD53-96D0-3BED-C947-1FEB0E82AD38}"/>
                </a:ext>
              </a:extLst>
            </p:cNvPr>
            <p:cNvPicPr>
              <a:picLocks noChangeAspect="1"/>
            </p:cNvPicPr>
            <p:nvPr/>
          </p:nvPicPr>
          <p:blipFill>
            <a:blip r:embed="rId14">
              <a:extLst>
                <a:ext uri="{96DAC541-7B7A-43D3-8B79-37D633B846F1}">
                  <asvg:svgBlip xmlns:asvg="http://schemas.microsoft.com/office/drawing/2016/SVG/main" r:embed="rId15"/>
                </a:ext>
              </a:extLst>
            </a:blip>
            <a:srcRect b="118" l="-15822" r="1937"/>
            <a:stretch/>
          </p:blipFill>
          <p:spPr>
            <a:xfrm rot="5400000">
              <a:off x="4548381" y="1742269"/>
              <a:ext cx="567351" cy="9664119"/>
            </a:xfrm>
            <a:prstGeom prst="rect">
              <a:avLst/>
            </a:prstGeom>
          </p:spPr>
        </p:pic>
        <p:pic>
          <p:nvPicPr>
            <p:cNvPr id="9" name="Graphic 8">
              <a:extLst>
                <a:ext uri="{FF2B5EF4-FFF2-40B4-BE49-F238E27FC236}">
                  <a16:creationId xmlns:a16="http://schemas.microsoft.com/office/drawing/2014/main" id="{67C29046-5982-1E87-494A-E7E02F7FFEE5}"/>
                </a:ext>
              </a:extLst>
            </p:cNvPr>
            <p:cNvPicPr>
              <a:picLocks noChangeAspect="1"/>
            </p:cNvPicPr>
            <p:nvPr/>
          </p:nvPicPr>
          <p:blipFill>
            <a:blip r:embed="rId16">
              <a:extLst>
                <a:ext uri="{96DAC541-7B7A-43D3-8B79-37D633B846F1}">
                  <asvg:svgBlip xmlns:asvg="http://schemas.microsoft.com/office/drawing/2016/SVG/main" r:embed="rId17"/>
                </a:ext>
              </a:extLst>
            </a:blip>
            <a:srcRect b="1" t="33498"/>
            <a:stretch/>
          </p:blipFill>
          <p:spPr>
            <a:xfrm rot="6827861">
              <a:off x="1819001" y="4305637"/>
              <a:ext cx="1490695" cy="4693268"/>
            </a:xfrm>
            <a:prstGeom prst="rect">
              <a:avLst/>
            </a:prstGeom>
          </p:spPr>
        </p:pic>
        <p:sp>
          <p:nvSpPr>
            <p:cNvPr id="10" name="TextBox 9">
              <a:extLst>
                <a:ext uri="{FF2B5EF4-FFF2-40B4-BE49-F238E27FC236}">
                  <a16:creationId xmlns:a16="http://schemas.microsoft.com/office/drawing/2014/main" id="{CE36A77D-9572-28F5-39F4-F504E31A178A}"/>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19" name="TextBox 18">
            <a:extLst>
              <a:ext uri="{FF2B5EF4-FFF2-40B4-BE49-F238E27FC236}">
                <a16:creationId xmlns:a16="http://schemas.microsoft.com/office/drawing/2014/main" id="{DD025472-1231-9585-17E7-EB9388C873D6}"/>
              </a:ext>
            </a:extLst>
          </p:cNvPr>
          <p:cNvSpPr txBox="1"/>
          <p:nvPr/>
        </p:nvSpPr>
        <p:spPr>
          <a:xfrm>
            <a:off x="1525923" y="264629"/>
            <a:ext cx="7386959" cy="523220"/>
          </a:xfrm>
          <a:prstGeom prst="rect">
            <a:avLst/>
          </a:prstGeom>
          <a:noFill/>
        </p:spPr>
        <p:txBody>
          <a:bodyPr rtlCol="0" wrap="none">
            <a:spAutoFit/>
          </a:bodyPr>
          <a:lstStyle/>
          <a:p>
            <a:r>
              <a:rPr b="1" dirty="0" lang="en-CA" spc="300" sz="2800">
                <a:solidFill>
                  <a:schemeClr val="tx1"/>
                </a:solidFill>
                <a:latin charset="0" panose="020B0604020202020204" pitchFamily="34" typeface="Arial"/>
                <a:cs charset="0" panose="020B0604020202020204" pitchFamily="34" typeface="Arial"/>
              </a:rPr>
              <a:t>RECORD-BREAKING GOLD PRICES</a:t>
            </a:r>
          </a:p>
        </p:txBody>
      </p:sp>
      <p:grpSp>
        <p:nvGrpSpPr>
          <p:cNvPr id="35" name="Group 34">
            <a:extLst>
              <a:ext uri="{FF2B5EF4-FFF2-40B4-BE49-F238E27FC236}">
                <a16:creationId xmlns:a16="http://schemas.microsoft.com/office/drawing/2014/main" id="{2F4FE557-985C-4FF8-6CBD-9FA10756A268}"/>
              </a:ext>
            </a:extLst>
          </p:cNvPr>
          <p:cNvGrpSpPr/>
          <p:nvPr/>
        </p:nvGrpSpPr>
        <p:grpSpPr>
          <a:xfrm>
            <a:off x="6334125" y="2285284"/>
            <a:ext cx="5679173" cy="1315001"/>
            <a:chOff x="680369" y="1169949"/>
            <a:chExt cx="6377593" cy="1476719"/>
          </a:xfrm>
        </p:grpSpPr>
        <p:pic>
          <p:nvPicPr>
            <p:cNvPr id="28" name="Graphic 27">
              <a:extLst>
                <a:ext uri="{FF2B5EF4-FFF2-40B4-BE49-F238E27FC236}">
                  <a16:creationId xmlns:a16="http://schemas.microsoft.com/office/drawing/2014/main" id="{7E886ADC-77B0-52D7-57B8-0B1E000837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369" y="1169949"/>
              <a:ext cx="6377593" cy="1476719"/>
            </a:xfrm>
            <a:prstGeom prst="rect">
              <a:avLst/>
            </a:prstGeom>
            <a:effectLst>
              <a:outerShdw algn="ctr" blurRad="63500" rotWithShape="0" sx="102000" sy="102000">
                <a:prstClr val="black">
                  <a:alpha val="40000"/>
                </a:prstClr>
              </a:outerShdw>
            </a:effectLst>
          </p:spPr>
        </p:pic>
        <p:pic>
          <p:nvPicPr>
            <p:cNvPr id="33" name="Picture 32">
              <a:extLst>
                <a:ext uri="{FF2B5EF4-FFF2-40B4-BE49-F238E27FC236}">
                  <a16:creationId xmlns:a16="http://schemas.microsoft.com/office/drawing/2014/main" id="{41723BEF-E275-E910-F466-8BF25AFE2E9C}"/>
                </a:ext>
              </a:extLst>
            </p:cNvPr>
            <p:cNvPicPr>
              <a:picLocks noChangeAspect="1"/>
            </p:cNvPicPr>
            <p:nvPr/>
          </p:nvPicPr>
          <p:blipFill>
            <a:blip r:embed="rId18"/>
            <a:srcRect b="35998" t="3"/>
            <a:stretch/>
          </p:blipFill>
          <p:spPr>
            <a:xfrm>
              <a:off x="2228386" y="1524157"/>
              <a:ext cx="4521838" cy="721166"/>
            </a:xfrm>
            <a:prstGeom prst="rect">
              <a:avLst/>
            </a:prstGeom>
          </p:spPr>
        </p:pic>
        <p:pic>
          <p:nvPicPr>
            <p:cNvPr id="31" name="Picture 30">
              <a:extLst>
                <a:ext uri="{FF2B5EF4-FFF2-40B4-BE49-F238E27FC236}">
                  <a16:creationId xmlns:a16="http://schemas.microsoft.com/office/drawing/2014/main" id="{4A79B8E5-B1DE-870B-26D8-347EC5155ABB}"/>
                </a:ext>
              </a:extLst>
            </p:cNvPr>
            <p:cNvPicPr>
              <a:picLocks noChangeAspect="1"/>
            </p:cNvPicPr>
            <p:nvPr/>
          </p:nvPicPr>
          <p:blipFill>
            <a:blip r:embed="rId19">
              <a:extLst>
                <a:ext uri="{BEBA8EAE-BF5A-486C-A8C5-ECC9F3942E4B}">
                  <a14:imgProps xmlns:a14="http://schemas.microsoft.com/office/drawing/2010/main">
                    <a14:imgLayer r:embed="rId20">
                      <a14:imgEffect>
                        <a14:saturation sat="0"/>
                      </a14:imgEffect>
                    </a14:imgLayer>
                  </a14:imgProps>
                </a:ext>
              </a:extLst>
            </a:blip>
            <a:srcRect l="197" r="159"/>
            <a:stretch/>
          </p:blipFill>
          <p:spPr>
            <a:xfrm>
              <a:off x="855338" y="1691238"/>
              <a:ext cx="1358733" cy="490882"/>
            </a:xfrm>
            <a:prstGeom prst="rect">
              <a:avLst/>
            </a:prstGeom>
          </p:spPr>
        </p:pic>
      </p:grpSp>
      <p:pic>
        <p:nvPicPr>
          <p:cNvPr id="36" name="Graphic 35">
            <a:extLst>
              <a:ext uri="{FF2B5EF4-FFF2-40B4-BE49-F238E27FC236}">
                <a16:creationId xmlns:a16="http://schemas.microsoft.com/office/drawing/2014/main" id="{AC2C1B7E-1E9D-E8A3-59D7-18C9FFC24CF2}"/>
              </a:ext>
            </a:extLst>
          </p:cNvPr>
          <p:cNvPicPr>
            <a:picLocks noChangeAspect="1"/>
          </p:cNvPicPr>
          <p:nvPr/>
        </p:nvPicPr>
        <p:blipFill>
          <a:blip r:embed="rId21">
            <a:extLst>
              <a:ext uri="{96DAC541-7B7A-43D3-8B79-37D633B846F1}">
                <asvg:svgBlip xmlns:asvg="http://schemas.microsoft.com/office/drawing/2016/SVG/main" r:embed="rId22"/>
              </a:ext>
            </a:extLst>
          </a:blip>
          <a:srcRect r="11212"/>
          <a:stretch/>
        </p:blipFill>
        <p:spPr>
          <a:xfrm rot="21430318">
            <a:off x="5546469" y="1074113"/>
            <a:ext cx="6379047" cy="1559018"/>
          </a:xfrm>
          <a:prstGeom prst="rect">
            <a:avLst/>
          </a:prstGeom>
          <a:effectLst>
            <a:outerShdw algn="ctr" blurRad="63500" rotWithShape="0" sx="102000" sy="102000">
              <a:prstClr val="black">
                <a:alpha val="40000"/>
              </a:prstClr>
            </a:outerShdw>
          </a:effectLst>
        </p:spPr>
      </p:pic>
      <p:sp>
        <p:nvSpPr>
          <p:cNvPr id="45" name="Rectangle 44">
            <a:extLst>
              <a:ext uri="{FF2B5EF4-FFF2-40B4-BE49-F238E27FC236}">
                <a16:creationId xmlns:a16="http://schemas.microsoft.com/office/drawing/2014/main" id="{DE43EB9D-3D34-0BC1-14DE-8AC8F8284F40}"/>
              </a:ext>
            </a:extLst>
          </p:cNvPr>
          <p:cNvSpPr/>
          <p:nvPr/>
        </p:nvSpPr>
        <p:spPr>
          <a:xfrm>
            <a:off x="990577" y="3601501"/>
            <a:ext cx="4060388" cy="2455097"/>
          </a:xfrm>
          <a:prstGeom prst="rect">
            <a:avLst/>
          </a:prstGeom>
          <a:solidFill>
            <a:schemeClr val="bg1"/>
          </a:solidFill>
          <a:ln>
            <a:solidFill>
              <a:schemeClr val="bg1">
                <a:lumMod val="7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44" name="Rectangle 43">
            <a:extLst>
              <a:ext uri="{FF2B5EF4-FFF2-40B4-BE49-F238E27FC236}">
                <a16:creationId xmlns:a16="http://schemas.microsoft.com/office/drawing/2014/main" id="{5D7FE731-80D6-CF94-2362-728776C5C393}"/>
              </a:ext>
            </a:extLst>
          </p:cNvPr>
          <p:cNvSpPr/>
          <p:nvPr/>
        </p:nvSpPr>
        <p:spPr>
          <a:xfrm>
            <a:off x="990578" y="1039392"/>
            <a:ext cx="4060388" cy="2387738"/>
          </a:xfrm>
          <a:prstGeom prst="rect">
            <a:avLst/>
          </a:prstGeom>
          <a:solidFill>
            <a:schemeClr val="bg1"/>
          </a:solidFill>
          <a:ln>
            <a:solidFill>
              <a:schemeClr val="bg1">
                <a:lumMod val="7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pic>
        <p:nvPicPr>
          <p:cNvPr id="41" name="Picture 40">
            <a:extLst>
              <a:ext uri="{FF2B5EF4-FFF2-40B4-BE49-F238E27FC236}">
                <a16:creationId xmlns:a16="http://schemas.microsoft.com/office/drawing/2014/main" id="{07A87F25-54FA-6B79-D7E9-50D59B1EAD97}"/>
              </a:ext>
            </a:extLst>
          </p:cNvPr>
          <p:cNvPicPr>
            <a:picLocks noChangeAspect="1"/>
          </p:cNvPicPr>
          <p:nvPr/>
        </p:nvPicPr>
        <p:blipFill>
          <a:blip r:embed="rId23"/>
          <a:srcRect l="-1" r="199"/>
          <a:stretch/>
        </p:blipFill>
        <p:spPr>
          <a:xfrm>
            <a:off x="990578" y="3621837"/>
            <a:ext cx="4001246" cy="2455097"/>
          </a:xfrm>
          <a:prstGeom prst="rect">
            <a:avLst/>
          </a:prstGeom>
        </p:spPr>
      </p:pic>
      <p:pic>
        <p:nvPicPr>
          <p:cNvPr id="42" name="Picture 41">
            <a:extLst>
              <a:ext uri="{FF2B5EF4-FFF2-40B4-BE49-F238E27FC236}">
                <a16:creationId xmlns:a16="http://schemas.microsoft.com/office/drawing/2014/main" id="{65E7F8BE-6CB6-18EC-8A8F-B65E042C1CCE}"/>
              </a:ext>
            </a:extLst>
          </p:cNvPr>
          <p:cNvPicPr>
            <a:picLocks noChangeAspect="1"/>
          </p:cNvPicPr>
          <p:nvPr/>
        </p:nvPicPr>
        <p:blipFill>
          <a:blip r:embed="rId24"/>
          <a:srcRect b="1511" l="120" r="268"/>
          <a:stretch/>
        </p:blipFill>
        <p:spPr>
          <a:xfrm>
            <a:off x="3021978" y="3620187"/>
            <a:ext cx="1972678" cy="538396"/>
          </a:xfrm>
          <a:prstGeom prst="rect">
            <a:avLst/>
          </a:prstGeom>
          <a:effectLst/>
        </p:spPr>
      </p:pic>
      <p:grpSp>
        <p:nvGrpSpPr>
          <p:cNvPr id="43" name="Group 42">
            <a:extLst>
              <a:ext uri="{FF2B5EF4-FFF2-40B4-BE49-F238E27FC236}">
                <a16:creationId xmlns:a16="http://schemas.microsoft.com/office/drawing/2014/main" id="{7194689F-5096-DFA0-BE42-66D8D640E2D4}"/>
              </a:ext>
            </a:extLst>
          </p:cNvPr>
          <p:cNvGrpSpPr/>
          <p:nvPr/>
        </p:nvGrpSpPr>
        <p:grpSpPr>
          <a:xfrm>
            <a:off x="1017784" y="1296487"/>
            <a:ext cx="4005975" cy="2062614"/>
            <a:chOff x="597309" y="1475280"/>
            <a:chExt cx="4005975" cy="2062614"/>
          </a:xfrm>
        </p:grpSpPr>
        <p:pic>
          <p:nvPicPr>
            <p:cNvPr id="46" name="Picture 45">
              <a:extLst>
                <a:ext uri="{FF2B5EF4-FFF2-40B4-BE49-F238E27FC236}">
                  <a16:creationId xmlns:a16="http://schemas.microsoft.com/office/drawing/2014/main" id="{9D29FA35-F696-9071-1982-6B6529E4C94A}"/>
                </a:ext>
              </a:extLst>
            </p:cNvPr>
            <p:cNvPicPr>
              <a:picLocks noChangeAspect="1"/>
            </p:cNvPicPr>
            <p:nvPr/>
          </p:nvPicPr>
          <p:blipFill>
            <a:blip r:embed="rId25"/>
            <a:srcRect l="315" r="260" t="376"/>
            <a:stretch/>
          </p:blipFill>
          <p:spPr>
            <a:xfrm>
              <a:off x="597309" y="1694352"/>
              <a:ext cx="4005975" cy="1843542"/>
            </a:xfrm>
            <a:prstGeom prst="rect">
              <a:avLst/>
            </a:prstGeom>
          </p:spPr>
        </p:pic>
        <p:pic>
          <p:nvPicPr>
            <p:cNvPr id="47" name="Picture 46">
              <a:extLst>
                <a:ext uri="{FF2B5EF4-FFF2-40B4-BE49-F238E27FC236}">
                  <a16:creationId xmlns:a16="http://schemas.microsoft.com/office/drawing/2014/main" id="{DD66C890-3A4C-DDF1-AFE4-B0C20762E36C}"/>
                </a:ext>
              </a:extLst>
            </p:cNvPr>
            <p:cNvPicPr>
              <a:picLocks noChangeAspect="1"/>
            </p:cNvPicPr>
            <p:nvPr/>
          </p:nvPicPr>
          <p:blipFill>
            <a:blip r:embed="rId26"/>
            <a:srcRect b="437" r="458"/>
            <a:stretch/>
          </p:blipFill>
          <p:spPr>
            <a:xfrm>
              <a:off x="670187" y="1475280"/>
              <a:ext cx="2264591" cy="542790"/>
            </a:xfrm>
            <a:prstGeom prst="rect">
              <a:avLst/>
            </a:prstGeom>
            <a:effectLst/>
          </p:spPr>
        </p:pic>
      </p:grpSp>
      <p:grpSp>
        <p:nvGrpSpPr>
          <p:cNvPr id="49" name="Group 48">
            <a:extLst>
              <a:ext uri="{FF2B5EF4-FFF2-40B4-BE49-F238E27FC236}">
                <a16:creationId xmlns:a16="http://schemas.microsoft.com/office/drawing/2014/main" id="{87CBDFC4-B4AD-6AA4-E8B3-33C117F50ABE}"/>
              </a:ext>
            </a:extLst>
          </p:cNvPr>
          <p:cNvGrpSpPr/>
          <p:nvPr/>
        </p:nvGrpSpPr>
        <p:grpSpPr>
          <a:xfrm>
            <a:off x="5879075" y="3465531"/>
            <a:ext cx="6049826" cy="1518588"/>
            <a:chOff x="6452575" y="3731114"/>
            <a:chExt cx="6049826" cy="1518588"/>
          </a:xfrm>
        </p:grpSpPr>
        <p:grpSp>
          <p:nvGrpSpPr>
            <p:cNvPr id="26" name="Group 25">
              <a:extLst>
                <a:ext uri="{FF2B5EF4-FFF2-40B4-BE49-F238E27FC236}">
                  <a16:creationId xmlns:a16="http://schemas.microsoft.com/office/drawing/2014/main" id="{E8BB7790-1B7C-76ED-79D4-D4AF78064647}"/>
                </a:ext>
              </a:extLst>
            </p:cNvPr>
            <p:cNvGrpSpPr/>
            <p:nvPr/>
          </p:nvGrpSpPr>
          <p:grpSpPr>
            <a:xfrm rot="202191">
              <a:off x="6452575" y="3731114"/>
              <a:ext cx="6049826" cy="1518588"/>
              <a:chOff x="116480" y="5183416"/>
              <a:chExt cx="4556736" cy="1143802"/>
            </a:xfrm>
          </p:grpSpPr>
          <p:pic>
            <p:nvPicPr>
              <p:cNvPr id="17" name="Graphic 16">
                <a:extLst>
                  <a:ext uri="{FF2B5EF4-FFF2-40B4-BE49-F238E27FC236}">
                    <a16:creationId xmlns:a16="http://schemas.microsoft.com/office/drawing/2014/main" id="{AB8179F1-4364-D7DB-7C77-D9EE0D9E03E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6480" y="5183416"/>
                <a:ext cx="4556736" cy="915878"/>
              </a:xfrm>
              <a:prstGeom prst="rect">
                <a:avLst/>
              </a:prstGeom>
              <a:effectLst>
                <a:outerShdw algn="ctr" blurRad="63500" rotWithShape="0" sx="102000" sy="102000">
                  <a:prstClr val="black">
                    <a:alpha val="40000"/>
                  </a:prstClr>
                </a:outerShdw>
              </a:effectLst>
            </p:spPr>
          </p:pic>
          <p:pic>
            <p:nvPicPr>
              <p:cNvPr id="27" name="Picture 26">
                <a:extLst>
                  <a:ext uri="{FF2B5EF4-FFF2-40B4-BE49-F238E27FC236}">
                    <a16:creationId xmlns:a16="http://schemas.microsoft.com/office/drawing/2014/main" id="{3BF17E67-777F-0D67-4B0F-326B903B6402}"/>
                  </a:ext>
                </a:extLst>
              </p:cNvPr>
              <p:cNvPicPr>
                <a:picLocks noChangeAspect="1"/>
              </p:cNvPicPr>
              <p:nvPr/>
            </p:nvPicPr>
            <p:blipFill>
              <a:blip r:embed="rId27">
                <a:extLst>
                  <a:ext uri="{BEBA8EAE-BF5A-486C-A8C5-ECC9F3942E4B}">
                    <a14:imgProps xmlns:a14="http://schemas.microsoft.com/office/drawing/2010/main">
                      <a14:imgLayer r:embed="rId28">
                        <a14:imgEffect>
                          <a14:saturation sat="0"/>
                        </a14:imgEffect>
                      </a14:imgLayer>
                    </a14:imgProps>
                  </a:ext>
                </a:extLst>
              </a:blip>
              <a:stretch>
                <a:fillRect/>
              </a:stretch>
            </p:blipFill>
            <p:spPr>
              <a:xfrm>
                <a:off x="320304" y="5285885"/>
                <a:ext cx="2396078" cy="344823"/>
              </a:xfrm>
              <a:prstGeom prst="rect">
                <a:avLst/>
              </a:prstGeom>
            </p:spPr>
          </p:pic>
          <p:pic>
            <p:nvPicPr>
              <p:cNvPr id="29" name="Picture 28">
                <a:extLst>
                  <a:ext uri="{FF2B5EF4-FFF2-40B4-BE49-F238E27FC236}">
                    <a16:creationId xmlns:a16="http://schemas.microsoft.com/office/drawing/2014/main" id="{3EB69CBF-B64D-59C5-BC8D-1641BD5252AB}"/>
                  </a:ext>
                </a:extLst>
              </p:cNvPr>
              <p:cNvPicPr>
                <a:picLocks noChangeAspect="1"/>
              </p:cNvPicPr>
              <p:nvPr/>
            </p:nvPicPr>
            <p:blipFill>
              <a:blip r:embed="rId29"/>
              <a:srcRect b="41344"/>
              <a:stretch/>
            </p:blipFill>
            <p:spPr>
              <a:xfrm>
                <a:off x="320305" y="5606855"/>
                <a:ext cx="3736269" cy="371316"/>
              </a:xfrm>
              <a:prstGeom prst="rect">
                <a:avLst/>
              </a:prstGeom>
            </p:spPr>
          </p:pic>
          <p:sp>
            <p:nvSpPr>
              <p:cNvPr id="23" name="Rectangle 22">
                <a:extLst>
                  <a:ext uri="{FF2B5EF4-FFF2-40B4-BE49-F238E27FC236}">
                    <a16:creationId xmlns:a16="http://schemas.microsoft.com/office/drawing/2014/main" id="{E1C7DC58-73A8-6DB6-A2FE-6AB1FD77DAB1}"/>
                  </a:ext>
                </a:extLst>
              </p:cNvPr>
              <p:cNvSpPr/>
              <p:nvPr/>
            </p:nvSpPr>
            <p:spPr>
              <a:xfrm>
                <a:off x="3705308" y="6050943"/>
                <a:ext cx="413468" cy="276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grpSp>
        <p:pic>
          <p:nvPicPr>
            <p:cNvPr id="48" name="Picture 47">
              <a:extLst>
                <a:ext uri="{FF2B5EF4-FFF2-40B4-BE49-F238E27FC236}">
                  <a16:creationId xmlns:a16="http://schemas.microsoft.com/office/drawing/2014/main" id="{B03F4EC1-F5A3-AF49-0BA4-CD465DE5DD74}"/>
                </a:ext>
              </a:extLst>
            </p:cNvPr>
            <p:cNvPicPr>
              <a:picLocks noChangeAspect="1"/>
            </p:cNvPicPr>
            <p:nvPr/>
          </p:nvPicPr>
          <p:blipFill>
            <a:blip r:embed="rId29"/>
            <a:srcRect b="255" l="19962" r="51904" t="66517"/>
            <a:stretch/>
          </p:blipFill>
          <p:spPr>
            <a:xfrm rot="202191">
              <a:off x="7256367" y="4415418"/>
              <a:ext cx="1395578" cy="279264"/>
            </a:xfrm>
            <a:prstGeom prst="rect">
              <a:avLst/>
            </a:prstGeom>
          </p:spPr>
        </p:pic>
      </p:grpSp>
      <p:pic>
        <p:nvPicPr>
          <p:cNvPr id="50" name="Picture 49">
            <a:extLst>
              <a:ext uri="{FF2B5EF4-FFF2-40B4-BE49-F238E27FC236}">
                <a16:creationId xmlns:a16="http://schemas.microsoft.com/office/drawing/2014/main" id="{685F2C42-3702-308D-FFD4-158E02EA2A42}"/>
              </a:ext>
            </a:extLst>
          </p:cNvPr>
          <p:cNvPicPr>
            <a:picLocks noChangeAspect="1"/>
          </p:cNvPicPr>
          <p:nvPr/>
        </p:nvPicPr>
        <p:blipFill>
          <a:blip r:embed="rId18"/>
          <a:srcRect b="-18" r="43961" t="80555"/>
          <a:stretch/>
        </p:blipFill>
        <p:spPr>
          <a:xfrm>
            <a:off x="7712616" y="3212890"/>
            <a:ext cx="2256469" cy="195287"/>
          </a:xfrm>
          <a:prstGeom prst="rect">
            <a:avLst/>
          </a:prstGeom>
        </p:spPr>
      </p:pic>
      <p:pic>
        <p:nvPicPr>
          <p:cNvPr id="11" name="Picture 10">
            <a:extLst>
              <a:ext uri="{FF2B5EF4-FFF2-40B4-BE49-F238E27FC236}">
                <a16:creationId xmlns:a16="http://schemas.microsoft.com/office/drawing/2014/main" id="{808D2B68-93AC-10EC-6CF7-613D1234B827}"/>
              </a:ext>
            </a:extLst>
          </p:cNvPr>
          <p:cNvPicPr>
            <a:picLocks noChangeAspect="1"/>
          </p:cNvPicPr>
          <p:nvPr/>
        </p:nvPicPr>
        <p:blipFill>
          <a:blip r:embed="rId30">
            <a:extLst>
              <a:ext uri="{BEBA8EAE-BF5A-486C-A8C5-ECC9F3942E4B}">
                <a14:imgProps xmlns:a14="http://schemas.microsoft.com/office/drawing/2010/main">
                  <a14:imgLayer r:embed="rId31">
                    <a14:imgEffect>
                      <a14:saturation sat="0"/>
                    </a14:imgEffect>
                  </a14:imgLayer>
                </a14:imgProps>
              </a:ext>
            </a:extLst>
          </a:blip>
          <a:stretch>
            <a:fillRect/>
          </a:stretch>
        </p:blipFill>
        <p:spPr>
          <a:xfrm rot="21427607">
            <a:off x="5774804" y="1714499"/>
            <a:ext cx="1195359" cy="508992"/>
          </a:xfrm>
          <a:prstGeom prst="rect">
            <a:avLst/>
          </a:prstGeom>
        </p:spPr>
      </p:pic>
      <p:pic>
        <p:nvPicPr>
          <p:cNvPr id="15" name="Picture 14">
            <a:extLst>
              <a:ext uri="{FF2B5EF4-FFF2-40B4-BE49-F238E27FC236}">
                <a16:creationId xmlns:a16="http://schemas.microsoft.com/office/drawing/2014/main" id="{7115341B-F559-0B3E-20DD-6FEAAA6EC74D}"/>
              </a:ext>
            </a:extLst>
          </p:cNvPr>
          <p:cNvPicPr>
            <a:picLocks noChangeAspect="1"/>
          </p:cNvPicPr>
          <p:nvPr/>
        </p:nvPicPr>
        <p:blipFill>
          <a:blip r:embed="rId32"/>
          <a:srcRect t="226"/>
          <a:stretch/>
        </p:blipFill>
        <p:spPr>
          <a:xfrm rot="21407168">
            <a:off x="7001187" y="1436588"/>
            <a:ext cx="4579573" cy="806915"/>
          </a:xfrm>
          <a:prstGeom prst="rect">
            <a:avLst/>
          </a:prstGeom>
        </p:spPr>
      </p:pic>
    </p:spTree>
    <p:extLst>
      <p:ext uri="{BB962C8B-B14F-4D97-AF65-F5344CB8AC3E}">
        <p14:creationId xmlns:p14="http://schemas.microsoft.com/office/powerpoint/2010/main" val="1518139352"/>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3CBE1FAC-913D-8642-3560-A512DEF7DA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531497-15BC-62C5-BBA4-0D66F97CF58C}"/>
              </a:ext>
            </a:extLst>
          </p:cNvPr>
          <p:cNvPicPr>
            <a:picLocks noChangeAspect="1"/>
          </p:cNvPicPr>
          <p:nvPr/>
        </p:nvPicPr>
        <p:blipFill>
          <a:blip cstate="print" r:embed="rId2">
            <a:duotone>
              <a:prstClr val="black"/>
              <a:srgbClr val="D9C3A5">
                <a:tint val="50000"/>
                <a:satMod val="180000"/>
              </a:srgbClr>
            </a:duotone>
            <a:extLst>
              <a:ext uri="{BEBA8EAE-BF5A-486C-A8C5-ECC9F3942E4B}">
                <a14:imgProps xmlns:a14="http://schemas.microsoft.com/office/drawing/2010/main">
                  <a14:imgLayer r:embed="rId3">
                    <a14:imgEffect>
                      <a14:saturation sat="33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9542632" y="0"/>
            <a:ext cx="2649368" cy="6865076"/>
          </a:xfrm>
          <a:prstGeom prst="rect">
            <a:avLst/>
          </a:prstGeom>
        </p:spPr>
      </p:pic>
      <p:sp>
        <p:nvSpPr>
          <p:cNvPr id="22" name="TextBox 21">
            <a:extLst>
              <a:ext uri="{FF2B5EF4-FFF2-40B4-BE49-F238E27FC236}">
                <a16:creationId xmlns:a16="http://schemas.microsoft.com/office/drawing/2014/main" id="{0797FEE2-CE57-E6D5-3D04-D38120D18412}"/>
              </a:ext>
            </a:extLst>
          </p:cNvPr>
          <p:cNvSpPr txBox="1"/>
          <p:nvPr/>
        </p:nvSpPr>
        <p:spPr>
          <a:xfrm>
            <a:off x="1140138" y="305737"/>
            <a:ext cx="7098995" cy="523220"/>
          </a:xfrm>
          <a:prstGeom prst="rect">
            <a:avLst/>
          </a:prstGeom>
          <a:noFill/>
        </p:spPr>
        <p:txBody>
          <a:bodyPr rtlCol="0" wrap="none">
            <a:spAutoFit/>
          </a:bodyPr>
          <a:lstStyle/>
          <a:p>
            <a:r>
              <a:rPr b="1" dirty="0" lang="en-CA" spc="300" sz="2800">
                <a:solidFill>
                  <a:schemeClr val="tx1"/>
                </a:solidFill>
                <a:latin charset="0" panose="020B0604020202020204" pitchFamily="34" typeface="Arial"/>
                <a:cs charset="0" panose="020B0604020202020204" pitchFamily="34" typeface="Arial"/>
              </a:rPr>
              <a:t>LIBERIA – AN INVESTMENT CASE</a:t>
            </a:r>
          </a:p>
        </p:txBody>
      </p:sp>
      <p:pic>
        <p:nvPicPr>
          <p:cNvPr id="23" name="Picture 22">
            <a:extLst>
              <a:ext uri="{FF2B5EF4-FFF2-40B4-BE49-F238E27FC236}">
                <a16:creationId xmlns:a16="http://schemas.microsoft.com/office/drawing/2014/main" id="{C040370D-222C-28FD-1C86-52FB298A85BE}"/>
              </a:ext>
            </a:extLst>
          </p:cNvPr>
          <p:cNvPicPr>
            <a:picLocks noChangeAspect="1"/>
          </p:cNvPicPr>
          <p:nvPr/>
        </p:nvPicPr>
        <p:blipFill>
          <a:blip cstate="print" r:embed="rId4">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grpSp>
        <p:nvGrpSpPr>
          <p:cNvPr id="9" name="Group 8">
            <a:extLst>
              <a:ext uri="{FF2B5EF4-FFF2-40B4-BE49-F238E27FC236}">
                <a16:creationId xmlns:a16="http://schemas.microsoft.com/office/drawing/2014/main" id="{3478AC51-7BD6-3EAE-EE67-ED6EDCECD212}"/>
              </a:ext>
            </a:extLst>
          </p:cNvPr>
          <p:cNvGrpSpPr/>
          <p:nvPr/>
        </p:nvGrpSpPr>
        <p:grpSpPr>
          <a:xfrm>
            <a:off x="-3" y="5906923"/>
            <a:ext cx="9664119" cy="1490695"/>
            <a:chOff x="-3" y="5906923"/>
            <a:chExt cx="9664119" cy="1490695"/>
          </a:xfrm>
        </p:grpSpPr>
        <p:pic>
          <p:nvPicPr>
            <p:cNvPr id="10" name="Graphic 9">
              <a:extLst>
                <a:ext uri="{FF2B5EF4-FFF2-40B4-BE49-F238E27FC236}">
                  <a16:creationId xmlns:a16="http://schemas.microsoft.com/office/drawing/2014/main" id="{D6D0F831-14B9-7F8A-FD0A-437764A22C27}"/>
                </a:ext>
              </a:extLst>
            </p:cNvPr>
            <p:cNvPicPr>
              <a:picLocks noChangeAspect="1"/>
            </p:cNvPicPr>
            <p:nvPr/>
          </p:nvPicPr>
          <p:blipFill>
            <a:blip r:embed="rId5">
              <a:extLst>
                <a:ext uri="{96DAC541-7B7A-43D3-8B79-37D633B846F1}">
                  <asvg:svgBlip xmlns:asvg="http://schemas.microsoft.com/office/drawing/2016/SVG/main" r:embed="rId6"/>
                </a:ext>
              </a:extLst>
            </a:blip>
            <a:srcRect b="118" l="-15822" r="1937"/>
            <a:stretch/>
          </p:blipFill>
          <p:spPr>
            <a:xfrm rot="5400000">
              <a:off x="4548381" y="1742269"/>
              <a:ext cx="567351" cy="9664119"/>
            </a:xfrm>
            <a:prstGeom prst="rect">
              <a:avLst/>
            </a:prstGeom>
          </p:spPr>
        </p:pic>
        <p:pic>
          <p:nvPicPr>
            <p:cNvPr id="11" name="Graphic 10">
              <a:extLst>
                <a:ext uri="{FF2B5EF4-FFF2-40B4-BE49-F238E27FC236}">
                  <a16:creationId xmlns:a16="http://schemas.microsoft.com/office/drawing/2014/main" id="{1D38A2D8-FE4C-8360-AE35-05145485E4DA}"/>
                </a:ext>
              </a:extLst>
            </p:cNvPr>
            <p:cNvPicPr>
              <a:picLocks noChangeAspect="1"/>
            </p:cNvPicPr>
            <p:nvPr/>
          </p:nvPicPr>
          <p:blipFill>
            <a:blip r:embed="rId7">
              <a:extLst>
                <a:ext uri="{96DAC541-7B7A-43D3-8B79-37D633B846F1}">
                  <asvg:svgBlip xmlns:asvg="http://schemas.microsoft.com/office/drawing/2016/SVG/main" r:embed="rId8"/>
                </a:ext>
              </a:extLst>
            </a:blip>
            <a:srcRect b="1" t="33498"/>
            <a:stretch/>
          </p:blipFill>
          <p:spPr>
            <a:xfrm rot="6827861">
              <a:off x="1819001" y="4305637"/>
              <a:ext cx="1490695" cy="4693268"/>
            </a:xfrm>
            <a:prstGeom prst="rect">
              <a:avLst/>
            </a:prstGeom>
          </p:spPr>
        </p:pic>
        <p:sp>
          <p:nvSpPr>
            <p:cNvPr id="13" name="TextBox 12">
              <a:extLst>
                <a:ext uri="{FF2B5EF4-FFF2-40B4-BE49-F238E27FC236}">
                  <a16:creationId xmlns:a16="http://schemas.microsoft.com/office/drawing/2014/main" id="{AEB011A9-64AC-326F-3B50-52DB3B64221A}"/>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 name="Text Placeholder 44">
            <a:extLst>
              <a:ext uri="{FF2B5EF4-FFF2-40B4-BE49-F238E27FC236}">
                <a16:creationId xmlns:a16="http://schemas.microsoft.com/office/drawing/2014/main" id="{CB406F0A-4F86-D4AA-E6CF-74076B85A305}"/>
              </a:ext>
            </a:extLst>
          </p:cNvPr>
          <p:cNvSpPr txBox="1">
            <a:spLocks/>
          </p:cNvSpPr>
          <p:nvPr/>
        </p:nvSpPr>
        <p:spPr>
          <a:xfrm>
            <a:off x="748664" y="1834591"/>
            <a:ext cx="3884943"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285750" marL="285750">
              <a:spcBef>
                <a:spcPts val="0"/>
              </a:spcBef>
              <a:spcAft>
                <a:spcPts val="600"/>
              </a:spcAft>
              <a:buFont charset="2" panose="05000000000000000000" pitchFamily="2" typeface="Wingdings"/>
              <a:buChar char="ü"/>
              <a:tabLst>
                <a:tab algn="l" pos="228600"/>
                <a:tab algn="l" pos="457200"/>
              </a:tabLst>
            </a:pPr>
            <a:r>
              <a:rPr dirty="0" lang="en-ZA" sz="1800">
                <a:solidFill>
                  <a:schemeClr val="tx1"/>
                </a:solidFill>
                <a:latin charset="0" panose="020B0604020202020204" pitchFamily="34" typeface="Arial"/>
                <a:cs charset="0" panose="020B0604020202020204" pitchFamily="34" typeface="Arial"/>
              </a:rPr>
              <a:t>Stable democracy since 2013 – US presence and history</a:t>
            </a:r>
          </a:p>
          <a:p>
            <a:pPr algn="l">
              <a:spcBef>
                <a:spcPts val="0"/>
              </a:spcBef>
              <a:spcAft>
                <a:spcPts val="600"/>
              </a:spcAft>
              <a:tabLst>
                <a:tab algn="l" pos="228600"/>
                <a:tab algn="l" pos="457200"/>
              </a:tabLst>
            </a:pPr>
            <a:endParaRPr dirty="0" lang="en-ZA"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ZA" sz="1800">
                <a:solidFill>
                  <a:schemeClr val="tx1"/>
                </a:solidFill>
                <a:latin charset="0" panose="020B0604020202020204" pitchFamily="34" typeface="Arial"/>
                <a:cs charset="0" panose="020B0604020202020204" pitchFamily="34" typeface="Arial"/>
              </a:rPr>
              <a:t>Established gold and iron ore mining industry</a:t>
            </a:r>
          </a:p>
          <a:p>
            <a:pPr algn="l" indent="-285750" marL="285750">
              <a:spcBef>
                <a:spcPts val="0"/>
              </a:spcBef>
              <a:spcAft>
                <a:spcPts val="600"/>
              </a:spcAft>
              <a:buFont charset="2" panose="05000000000000000000" pitchFamily="2" typeface="Wingdings"/>
              <a:buChar char="ü"/>
              <a:tabLst>
                <a:tab algn="l" pos="228600"/>
                <a:tab algn="l" pos="457200"/>
              </a:tabLst>
            </a:pPr>
            <a:endParaRPr dirty="0" lang="en-ZA"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ZA" sz="1800">
                <a:solidFill>
                  <a:schemeClr val="tx1"/>
                </a:solidFill>
                <a:latin charset="0" panose="020B0604020202020204" pitchFamily="34" typeface="Arial"/>
                <a:cs charset="0" panose="020B0604020202020204" pitchFamily="34" typeface="Arial"/>
              </a:rPr>
              <a:t>Major companies include Arcelor Mittal, Vale and </a:t>
            </a:r>
            <a:r>
              <a:rPr dirty="0" err="1" lang="en-ZA" sz="1800">
                <a:solidFill>
                  <a:schemeClr val="tx1"/>
                </a:solidFill>
                <a:latin charset="0" panose="020B0604020202020204" pitchFamily="34" typeface="Arial"/>
                <a:cs charset="0" panose="020B0604020202020204" pitchFamily="34" typeface="Arial"/>
              </a:rPr>
              <a:t>Avesoro</a:t>
            </a:r>
            <a:r>
              <a:rPr dirty="0" lang="en-ZA" sz="1800">
                <a:solidFill>
                  <a:schemeClr val="tx1"/>
                </a:solidFill>
                <a:latin charset="0" panose="020B0604020202020204" pitchFamily="34" typeface="Arial"/>
                <a:cs charset="0" panose="020B0604020202020204" pitchFamily="34" typeface="Arial"/>
              </a:rPr>
              <a:t>  </a:t>
            </a:r>
          </a:p>
          <a:p>
            <a:pPr algn="l" indent="-285750" marL="285750">
              <a:spcBef>
                <a:spcPts val="0"/>
              </a:spcBef>
              <a:spcAft>
                <a:spcPts val="600"/>
              </a:spcAft>
              <a:buFont charset="2" panose="05000000000000000000" pitchFamily="2" typeface="Wingdings"/>
              <a:buChar char="ü"/>
              <a:tabLst>
                <a:tab algn="l" pos="228600"/>
                <a:tab algn="l" pos="457200"/>
              </a:tabLst>
            </a:pPr>
            <a:endParaRPr dirty="0" lang="en-ZA"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US" sz="1800">
                <a:solidFill>
                  <a:schemeClr val="tx1"/>
                </a:solidFill>
                <a:latin charset="0" panose="020B0604020202020204" pitchFamily="34" typeface="Arial"/>
                <a:cs charset="0" panose="020B0604020202020204" pitchFamily="34" typeface="Arial"/>
              </a:rPr>
              <a:t>One of the last West African gold exploration frontiers</a:t>
            </a:r>
          </a:p>
          <a:p>
            <a:pPr algn="l" indent="-285750" marL="285750">
              <a:spcBef>
                <a:spcPts val="0"/>
              </a:spcBef>
              <a:spcAft>
                <a:spcPts val="600"/>
              </a:spcAft>
              <a:buFont charset="2" panose="05000000000000000000" pitchFamily="2" typeface="Wingdings"/>
              <a:buChar char="ü"/>
              <a:tabLst>
                <a:tab algn="l" pos="228600"/>
                <a:tab algn="l" pos="457200"/>
              </a:tabLst>
            </a:pPr>
            <a:endParaRPr dirty="0" lang="en-ZA"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US" sz="1800">
                <a:solidFill>
                  <a:schemeClr val="tx1"/>
                </a:solidFill>
                <a:latin charset="0" panose="020B0604020202020204" pitchFamily="34" typeface="Arial"/>
                <a:cs charset="0" panose="020B0604020202020204" pitchFamily="34" typeface="Arial"/>
              </a:rPr>
              <a:t>Country’s mining law is based on Australian mining regulations</a:t>
            </a:r>
          </a:p>
          <a:p>
            <a:pPr algn="l">
              <a:spcBef>
                <a:spcPts val="0"/>
              </a:spcBef>
              <a:spcAft>
                <a:spcPts val="600"/>
              </a:spcAft>
              <a:tabLst>
                <a:tab algn="l" pos="228600"/>
                <a:tab algn="l" pos="457200"/>
              </a:tabLst>
            </a:pPr>
            <a:endParaRPr dirty="0" lang="en-ZA" sz="1600">
              <a:solidFill>
                <a:schemeClr val="tx1"/>
              </a:solidFill>
              <a:latin charset="0" panose="020B0604020202020204" pitchFamily="34" typeface="Arial"/>
              <a:cs charset="0" panose="020B0604020202020204" pitchFamily="34" typeface="Arial"/>
            </a:endParaRPr>
          </a:p>
        </p:txBody>
      </p:sp>
      <p:pic>
        <p:nvPicPr>
          <p:cNvPr id="14" name="Picture 13">
            <a:extLst>
              <a:ext uri="{FF2B5EF4-FFF2-40B4-BE49-F238E27FC236}">
                <a16:creationId xmlns:a16="http://schemas.microsoft.com/office/drawing/2014/main" id="{F5A95D41-13F5-9531-6E05-8608E975D3BB}"/>
              </a:ext>
            </a:extLst>
          </p:cNvPr>
          <p:cNvPicPr>
            <a:picLocks noChangeAspect="1"/>
          </p:cNvPicPr>
          <p:nvPr/>
        </p:nvPicPr>
        <p:blipFill>
          <a:blip cstate="print" r:embed="rId9">
            <a:extLst>
              <a:ext uri="{BEBA8EAE-BF5A-486C-A8C5-ECC9F3942E4B}">
                <a14:imgProps xmlns:a14="http://schemas.microsoft.com/office/drawing/2010/main">
                  <a14:imgLayer r:embed="rId10">
                    <a14:imgEffect>
                      <a14:backgroundRemoval b="88889" l="8989" r="88764" t="9524">
                        <a14:foregroundMark x1="76404" x2="76404" y1="85714" y2="85714"/>
                        <a14:foregroundMark x1="84270" x2="84270" y1="15873" y2="15873"/>
                        <a14:foregroundMark x1="20225" x2="20225" y1="33333" y2="33333"/>
                      </a14:backgroundRemoval>
                    </a14:imgEffect>
                  </a14:imgLayer>
                </a14:imgProps>
              </a:ext>
              <a:ext uri="{28A0092B-C50C-407E-A947-70E740481C1C}">
                <a14:useLocalDpi xmlns:a14="http://schemas.microsoft.com/office/drawing/2010/main"/>
              </a:ext>
            </a:extLst>
          </a:blip>
          <a:srcRect/>
          <a:stretch/>
        </p:blipFill>
        <p:spPr>
          <a:xfrm>
            <a:off x="9926053" y="1767147"/>
            <a:ext cx="1660358" cy="1167063"/>
          </a:xfrm>
          <a:prstGeom prst="rect">
            <a:avLst/>
          </a:prstGeom>
        </p:spPr>
      </p:pic>
      <p:sp>
        <p:nvSpPr>
          <p:cNvPr id="15" name="Text Placeholder 44">
            <a:extLst>
              <a:ext uri="{FF2B5EF4-FFF2-40B4-BE49-F238E27FC236}">
                <a16:creationId xmlns:a16="http://schemas.microsoft.com/office/drawing/2014/main" id="{F88A45BC-B6B2-1D52-DF37-BD4E5320F317}"/>
              </a:ext>
            </a:extLst>
          </p:cNvPr>
          <p:cNvSpPr txBox="1">
            <a:spLocks/>
          </p:cNvSpPr>
          <p:nvPr/>
        </p:nvSpPr>
        <p:spPr>
          <a:xfrm>
            <a:off x="4985610" y="1834591"/>
            <a:ext cx="4151805"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285750" marL="285750">
              <a:spcBef>
                <a:spcPts val="0"/>
              </a:spcBef>
              <a:spcAft>
                <a:spcPts val="600"/>
              </a:spcAft>
              <a:buFont charset="2" panose="05000000000000000000" pitchFamily="2" typeface="Wingdings"/>
              <a:buChar char="ü"/>
              <a:tabLst>
                <a:tab algn="l" pos="228600"/>
                <a:tab algn="l" pos="457200"/>
              </a:tabLst>
            </a:pPr>
            <a:r>
              <a:rPr dirty="0" lang="en-US" sz="1800">
                <a:solidFill>
                  <a:schemeClr val="tx1"/>
                </a:solidFill>
                <a:latin charset="0" panose="020B0604020202020204" pitchFamily="34" typeface="Arial"/>
                <a:cs charset="0" panose="020B0604020202020204" pitchFamily="34" typeface="Arial"/>
              </a:rPr>
              <a:t>One of the highest FDI:GDP levels in West Africa (FDI1 &gt;US$18bn)</a:t>
            </a:r>
          </a:p>
          <a:p>
            <a:pPr algn="l" indent="-285750" marL="285750">
              <a:spcBef>
                <a:spcPts val="0"/>
              </a:spcBef>
              <a:spcAft>
                <a:spcPts val="600"/>
              </a:spcAft>
              <a:buFont charset="2" panose="05000000000000000000" pitchFamily="2" typeface="Wingdings"/>
              <a:buChar char="ü"/>
              <a:tabLst>
                <a:tab algn="l" pos="228600"/>
                <a:tab algn="l" pos="457200"/>
              </a:tabLst>
            </a:pPr>
            <a:endParaRPr dirty="0" lang="en-US"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ZA" sz="1800">
                <a:solidFill>
                  <a:schemeClr val="tx1"/>
                </a:solidFill>
                <a:latin charset="0" panose="020B0604020202020204" pitchFamily="34" typeface="Arial"/>
                <a:cs charset="0" panose="020B0604020202020204" pitchFamily="34" typeface="Arial"/>
              </a:rPr>
              <a:t>Pro-mining government and favourable terms</a:t>
            </a:r>
          </a:p>
          <a:p>
            <a:pPr algn="l" indent="-285750" marL="285750">
              <a:spcBef>
                <a:spcPts val="0"/>
              </a:spcBef>
              <a:spcAft>
                <a:spcPts val="600"/>
              </a:spcAft>
              <a:buFont charset="2" panose="05000000000000000000" pitchFamily="2" typeface="Wingdings"/>
              <a:buChar char="ü"/>
              <a:tabLst>
                <a:tab algn="l" pos="228600"/>
                <a:tab algn="l" pos="457200"/>
              </a:tabLst>
            </a:pPr>
            <a:endParaRPr dirty="0" lang="en-ZA"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ZA" sz="1800">
                <a:solidFill>
                  <a:schemeClr val="tx1"/>
                </a:solidFill>
                <a:latin charset="0" panose="020B0604020202020204" pitchFamily="34" typeface="Arial"/>
                <a:cs charset="0" panose="020B0604020202020204" pitchFamily="34" typeface="Arial"/>
              </a:rPr>
              <a:t>Mineral Development Agreement (MDA) secured for the project in 2019</a:t>
            </a:r>
          </a:p>
          <a:p>
            <a:pPr algn="l" indent="-285750" marL="285750">
              <a:spcBef>
                <a:spcPts val="0"/>
              </a:spcBef>
              <a:spcAft>
                <a:spcPts val="600"/>
              </a:spcAft>
              <a:buFont charset="2" panose="05000000000000000000" pitchFamily="2" typeface="Wingdings"/>
              <a:buChar char="ü"/>
              <a:tabLst>
                <a:tab algn="l" pos="228600"/>
                <a:tab algn="l" pos="457200"/>
              </a:tabLst>
            </a:pPr>
            <a:endParaRPr dirty="0" lang="en-ZA"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ZA" sz="1800">
                <a:solidFill>
                  <a:schemeClr val="tx1"/>
                </a:solidFill>
                <a:latin charset="0" panose="020B0604020202020204" pitchFamily="34" typeface="Arial"/>
                <a:cs charset="0" panose="020B0604020202020204" pitchFamily="34" typeface="Arial"/>
              </a:rPr>
              <a:t>EITI-compliant since 2011</a:t>
            </a:r>
          </a:p>
          <a:p>
            <a:pPr algn="l" indent="-285750" marL="285750">
              <a:spcBef>
                <a:spcPts val="0"/>
              </a:spcBef>
              <a:spcAft>
                <a:spcPts val="600"/>
              </a:spcAft>
              <a:buFont charset="2" panose="05000000000000000000" pitchFamily="2" typeface="Wingdings"/>
              <a:buChar char="ü"/>
              <a:tabLst>
                <a:tab algn="l" pos="228600"/>
                <a:tab algn="l" pos="457200"/>
              </a:tabLst>
            </a:pPr>
            <a:endParaRPr dirty="0" lang="en-ZA" sz="200">
              <a:solidFill>
                <a:schemeClr val="tx1"/>
              </a:solidFill>
              <a:latin charset="0" panose="020B0604020202020204" pitchFamily="34" typeface="Arial"/>
              <a:cs charset="0" panose="020B0604020202020204" pitchFamily="34" typeface="Arial"/>
            </a:endParaRPr>
          </a:p>
          <a:p>
            <a:pPr algn="l" indent="-285750" marL="285750">
              <a:spcBef>
                <a:spcPts val="0"/>
              </a:spcBef>
              <a:spcAft>
                <a:spcPts val="600"/>
              </a:spcAft>
              <a:buFont charset="2" panose="05000000000000000000" pitchFamily="2" typeface="Wingdings"/>
              <a:buChar char="ü"/>
              <a:tabLst>
                <a:tab algn="l" pos="228600"/>
                <a:tab algn="l" pos="457200"/>
              </a:tabLst>
            </a:pPr>
            <a:r>
              <a:rPr dirty="0" lang="en-US" sz="1800">
                <a:solidFill>
                  <a:schemeClr val="tx1"/>
                </a:solidFill>
                <a:latin charset="0" panose="020B0604020202020204" pitchFamily="34" typeface="Arial"/>
                <a:cs charset="0" panose="020B0604020202020204" pitchFamily="34" typeface="Arial"/>
              </a:rPr>
              <a:t>Mining contributes approximately 10% to economic growth </a:t>
            </a:r>
            <a:endParaRPr dirty="0" lang="en-ZA" sz="1800">
              <a:solidFill>
                <a:schemeClr val="tx1"/>
              </a:solidFill>
              <a:latin charset="0" panose="020B0604020202020204" pitchFamily="34" typeface="Arial"/>
              <a:cs charset="0" panose="020B0604020202020204" pitchFamily="34" typeface="Arial"/>
            </a:endParaRPr>
          </a:p>
        </p:txBody>
      </p:sp>
      <p:sp>
        <p:nvSpPr>
          <p:cNvPr id="3" name="TextBox 2">
            <a:extLst>
              <a:ext uri="{FF2B5EF4-FFF2-40B4-BE49-F238E27FC236}">
                <a16:creationId xmlns:a16="http://schemas.microsoft.com/office/drawing/2014/main" id="{8A19C342-5BF2-64EC-ABF4-96F35253F5A1}"/>
              </a:ext>
            </a:extLst>
          </p:cNvPr>
          <p:cNvSpPr txBox="1"/>
          <p:nvPr/>
        </p:nvSpPr>
        <p:spPr>
          <a:xfrm>
            <a:off x="11798474" y="6511347"/>
            <a:ext cx="312906" cy="246221"/>
          </a:xfrm>
          <a:prstGeom prst="rect">
            <a:avLst/>
          </a:prstGeom>
          <a:noFill/>
        </p:spPr>
        <p:txBody>
          <a:bodyPr rtlCol="0" wrap="none">
            <a:spAutoFit/>
          </a:bodyPr>
          <a:lstStyle/>
          <a:p>
            <a:pPr algn="r"/>
            <a:r>
              <a:rPr dirty="0" lang="en-CA" sz="1000">
                <a:solidFill>
                  <a:schemeClr val="bg1"/>
                </a:solidFill>
                <a:latin charset="0" panose="00000700000000000000" pitchFamily="50" typeface="Montserrat SemiBold"/>
              </a:rPr>
              <a:t>16</a:t>
            </a:r>
          </a:p>
        </p:txBody>
      </p:sp>
      <p:pic>
        <p:nvPicPr>
          <p:cNvPr id="19" name="Graphic 18">
            <a:extLst>
              <a:ext uri="{FF2B5EF4-FFF2-40B4-BE49-F238E27FC236}">
                <a16:creationId xmlns:a16="http://schemas.microsoft.com/office/drawing/2014/main" id="{39AA7ADD-9EB4-CAC2-C002-040D800F49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752783" y="6430930"/>
            <a:ext cx="167504" cy="465562"/>
          </a:xfrm>
          <a:prstGeom prst="rect">
            <a:avLst/>
          </a:prstGeom>
        </p:spPr>
      </p:pic>
    </p:spTree>
    <p:extLst>
      <p:ext uri="{BB962C8B-B14F-4D97-AF65-F5344CB8AC3E}">
        <p14:creationId xmlns:p14="http://schemas.microsoft.com/office/powerpoint/2010/main" val="1935494455"/>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8EED3-3D91-D327-BEC3-C01DD63D499F}"/>
              </a:ext>
            </a:extLst>
          </p:cNvPr>
          <p:cNvPicPr>
            <a:picLocks noChangeAspect="1"/>
          </p:cNvPicPr>
          <p:nvPr/>
        </p:nvPicPr>
        <p:blipFill>
          <a:blip cstate="print" r:embed="rId2">
            <a:extLst>
              <a:ext uri="{28A0092B-C50C-407E-A947-70E740481C1C}">
                <a14:useLocalDpi xmlns:a14="http://schemas.microsoft.com/office/drawing/2010/main"/>
              </a:ext>
            </a:extLst>
          </a:blip>
          <a:srcRect t="1074"/>
          <a:stretch/>
        </p:blipFill>
        <p:spPr>
          <a:xfrm>
            <a:off x="0" y="0"/>
            <a:ext cx="12192000" cy="6854950"/>
          </a:xfrm>
          <a:prstGeom prst="rect">
            <a:avLst/>
          </a:prstGeom>
        </p:spPr>
      </p:pic>
      <p:pic>
        <p:nvPicPr>
          <p:cNvPr id="5" name="Graphic 4">
            <a:extLst>
              <a:ext uri="{FF2B5EF4-FFF2-40B4-BE49-F238E27FC236}">
                <a16:creationId xmlns:a16="http://schemas.microsoft.com/office/drawing/2014/main" id="{FCB55AB7-E59C-CB4E-8444-C881E0DA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313497">
            <a:off x="1240082" y="-422180"/>
            <a:ext cx="5752161" cy="8879716"/>
          </a:xfrm>
          <a:prstGeom prst="rect">
            <a:avLst/>
          </a:prstGeom>
        </p:spPr>
      </p:pic>
      <p:pic>
        <p:nvPicPr>
          <p:cNvPr id="7" name="Graphic 6">
            <a:extLst>
              <a:ext uri="{FF2B5EF4-FFF2-40B4-BE49-F238E27FC236}">
                <a16:creationId xmlns:a16="http://schemas.microsoft.com/office/drawing/2014/main" id="{A196D541-D44F-C5A0-51B6-9108EDC6F4A6}"/>
              </a:ext>
            </a:extLst>
          </p:cNvPr>
          <p:cNvPicPr>
            <a:picLocks noChangeAspect="1"/>
          </p:cNvPicPr>
          <p:nvPr/>
        </p:nvPicPr>
        <p:blipFill>
          <a:blip r:embed="rId5">
            <a:extLst>
              <a:ext uri="{96DAC541-7B7A-43D3-8B79-37D633B846F1}">
                <asvg:svgBlip xmlns:asvg="http://schemas.microsoft.com/office/drawing/2016/SVG/main" r:embed="rId6"/>
              </a:ext>
            </a:extLst>
          </a:blip>
          <a:srcRect l="10325" t="46"/>
          <a:stretch/>
        </p:blipFill>
        <p:spPr>
          <a:xfrm rot="4861967">
            <a:off x="9387922" y="-11872"/>
            <a:ext cx="2877659" cy="3327373"/>
          </a:xfrm>
          <a:prstGeom prst="rect">
            <a:avLst/>
          </a:prstGeom>
        </p:spPr>
      </p:pic>
      <p:pic>
        <p:nvPicPr>
          <p:cNvPr id="8" name="Graphic 7">
            <a:extLst>
              <a:ext uri="{FF2B5EF4-FFF2-40B4-BE49-F238E27FC236}">
                <a16:creationId xmlns:a16="http://schemas.microsoft.com/office/drawing/2014/main" id="{0E4C72E7-EC64-45F6-FD5B-157FE696C057}"/>
              </a:ext>
            </a:extLst>
          </p:cNvPr>
          <p:cNvPicPr>
            <a:picLocks noChangeAspect="1"/>
          </p:cNvPicPr>
          <p:nvPr/>
        </p:nvPicPr>
        <p:blipFill>
          <a:blip r:embed="rId7">
            <a:extLst>
              <a:ext uri="{96DAC541-7B7A-43D3-8B79-37D633B846F1}">
                <asvg:svgBlip xmlns:asvg="http://schemas.microsoft.com/office/drawing/2016/SVG/main" r:embed="rId8"/>
              </a:ext>
            </a:extLst>
          </a:blip>
          <a:srcRect t="175"/>
          <a:stretch/>
        </p:blipFill>
        <p:spPr>
          <a:xfrm rot="5400000">
            <a:off x="9218476" y="276679"/>
            <a:ext cx="3208964" cy="2759560"/>
          </a:xfrm>
          <a:prstGeom prst="rect">
            <a:avLst/>
          </a:prstGeom>
        </p:spPr>
      </p:pic>
      <p:pic>
        <p:nvPicPr>
          <p:cNvPr id="9" name="Graphic 8">
            <a:extLst>
              <a:ext uri="{FF2B5EF4-FFF2-40B4-BE49-F238E27FC236}">
                <a16:creationId xmlns:a16="http://schemas.microsoft.com/office/drawing/2014/main" id="{0136A323-FC16-CD81-A4C5-C87845502C24}"/>
              </a:ext>
            </a:extLst>
          </p:cNvPr>
          <p:cNvPicPr>
            <a:picLocks noChangeAspect="1"/>
          </p:cNvPicPr>
          <p:nvPr/>
        </p:nvPicPr>
        <p:blipFill>
          <a:blip r:embed="rId5">
            <a:extLst>
              <a:ext uri="{96DAC541-7B7A-43D3-8B79-37D633B846F1}">
                <asvg:svgBlip xmlns:asvg="http://schemas.microsoft.com/office/drawing/2016/SVG/main" r:embed="rId6"/>
              </a:ext>
            </a:extLst>
          </a:blip>
          <a:srcRect l="-863" r="1" t="24074"/>
          <a:stretch/>
        </p:blipFill>
        <p:spPr>
          <a:xfrm rot="5849881">
            <a:off x="9304165" y="578877"/>
            <a:ext cx="3236640" cy="2527514"/>
          </a:xfrm>
          <a:prstGeom prst="rect">
            <a:avLst/>
          </a:prstGeom>
        </p:spPr>
      </p:pic>
      <p:pic>
        <p:nvPicPr>
          <p:cNvPr id="10" name="Graphic 9">
            <a:extLst>
              <a:ext uri="{FF2B5EF4-FFF2-40B4-BE49-F238E27FC236}">
                <a16:creationId xmlns:a16="http://schemas.microsoft.com/office/drawing/2014/main" id="{1934FA9A-6E6E-29B2-F66C-AE3B51AC5125}"/>
              </a:ext>
            </a:extLst>
          </p:cNvPr>
          <p:cNvPicPr>
            <a:picLocks noChangeAspect="1"/>
          </p:cNvPicPr>
          <p:nvPr/>
        </p:nvPicPr>
        <p:blipFill>
          <a:blip r:embed="rId3">
            <a:extLst>
              <a:ext uri="{96DAC541-7B7A-43D3-8B79-37D633B846F1}">
                <asvg:svgBlip xmlns:asvg="http://schemas.microsoft.com/office/drawing/2016/SVG/main" r:embed="rId4"/>
              </a:ext>
            </a:extLst>
          </a:blip>
          <a:srcRect t="22493"/>
          <a:stretch/>
        </p:blipFill>
        <p:spPr>
          <a:xfrm rot="19692697">
            <a:off x="1181553" y="842547"/>
            <a:ext cx="5752161" cy="8262064"/>
          </a:xfrm>
          <a:prstGeom prst="rect">
            <a:avLst/>
          </a:prstGeom>
        </p:spPr>
      </p:pic>
      <p:sp>
        <p:nvSpPr>
          <p:cNvPr id="11" name="TextBox 10">
            <a:extLst>
              <a:ext uri="{FF2B5EF4-FFF2-40B4-BE49-F238E27FC236}">
                <a16:creationId xmlns:a16="http://schemas.microsoft.com/office/drawing/2014/main" id="{917AEE6E-1E08-0438-CC5A-A5991E04E058}"/>
              </a:ext>
            </a:extLst>
          </p:cNvPr>
          <p:cNvSpPr txBox="1"/>
          <p:nvPr/>
        </p:nvSpPr>
        <p:spPr>
          <a:xfrm>
            <a:off x="643244" y="5394145"/>
            <a:ext cx="5524269" cy="400110"/>
          </a:xfrm>
          <a:prstGeom prst="rect">
            <a:avLst/>
          </a:prstGeom>
          <a:noFill/>
        </p:spPr>
        <p:txBody>
          <a:bodyPr rtlCol="0" wrap="none">
            <a:spAutoFit/>
          </a:bodyPr>
          <a:lstStyle/>
          <a:p>
            <a:r>
              <a:rPr dirty="0" lang="en-CA" spc="600" sz="2000">
                <a:solidFill>
                  <a:schemeClr val="bg1"/>
                </a:solidFill>
                <a:latin charset="0" panose="00000700000000000000" pitchFamily="50" typeface="Montserrat SemiBold"/>
              </a:rPr>
              <a:t>CORPORATE INFORMATION</a:t>
            </a:r>
          </a:p>
        </p:txBody>
      </p:sp>
      <p:pic>
        <p:nvPicPr>
          <p:cNvPr id="6" name="Picture 5">
            <a:extLst>
              <a:ext uri="{FF2B5EF4-FFF2-40B4-BE49-F238E27FC236}">
                <a16:creationId xmlns:a16="http://schemas.microsoft.com/office/drawing/2014/main" id="{07A198B5-60FD-ACCD-56A0-A4694ECEB92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22187" y="3204081"/>
            <a:ext cx="1670139" cy="1627193"/>
          </a:xfrm>
          <a:prstGeom prst="rect">
            <a:avLst/>
          </a:prstGeom>
          <a:effectLst>
            <a:outerShdw algn="tl" blurRad="50800" dir="2700000" dist="38100" rotWithShape="0">
              <a:prstClr val="black">
                <a:alpha val="40000"/>
              </a:prstClr>
            </a:outerShdw>
          </a:effectLst>
        </p:spPr>
      </p:pic>
    </p:spTree>
    <p:extLst>
      <p:ext uri="{BB962C8B-B14F-4D97-AF65-F5344CB8AC3E}">
        <p14:creationId xmlns:p14="http://schemas.microsoft.com/office/powerpoint/2010/main" val="2584888308"/>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D26AE1-6D9B-E0EB-8E0E-F069B68EBCBB}"/>
              </a:ext>
            </a:extLst>
          </p:cNvPr>
          <p:cNvPicPr>
            <a:picLocks noChangeAspect="1"/>
          </p:cNvPicPr>
          <p:nvPr/>
        </p:nvPicPr>
        <p:blipFill>
          <a:blip cstate="print" r:embed="rId3">
            <a:extLst>
              <a:ext uri="{BEBA8EAE-BF5A-486C-A8C5-ECC9F3942E4B}">
                <a14:imgProps xmlns:a14="http://schemas.microsoft.com/office/drawing/2010/main">
                  <a14:imgLayer r:embed="rId4">
                    <a14:imgEffect>
                      <a14:saturation sat="33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8242911" y="0"/>
            <a:ext cx="3987158" cy="6858000"/>
          </a:xfrm>
          <a:prstGeom prst="rect">
            <a:avLst/>
          </a:prstGeom>
        </p:spPr>
      </p:pic>
      <p:sp>
        <p:nvSpPr>
          <p:cNvPr id="3" name="TextBox 2">
            <a:extLst>
              <a:ext uri="{FF2B5EF4-FFF2-40B4-BE49-F238E27FC236}">
                <a16:creationId xmlns:a16="http://schemas.microsoft.com/office/drawing/2014/main" id="{352E4273-856F-8F8C-909C-2CCBCF9C8A9F}"/>
              </a:ext>
            </a:extLst>
          </p:cNvPr>
          <p:cNvSpPr txBox="1"/>
          <p:nvPr/>
        </p:nvSpPr>
        <p:spPr>
          <a:xfrm>
            <a:off x="11759408" y="6511347"/>
            <a:ext cx="316112" cy="246221"/>
          </a:xfrm>
          <a:prstGeom prst="rect">
            <a:avLst/>
          </a:prstGeom>
          <a:noFill/>
        </p:spPr>
        <p:txBody>
          <a:bodyPr rtlCol="0" wrap="none">
            <a:spAutoFit/>
          </a:bodyPr>
          <a:lstStyle/>
          <a:p>
            <a:pPr algn="r"/>
            <a:r>
              <a:rPr dirty="0" lang="en-CA" sz="1000">
                <a:solidFill>
                  <a:schemeClr val="bg1"/>
                </a:solidFill>
                <a:latin charset="0" panose="00000700000000000000" pitchFamily="50" typeface="Montserrat SemiBold"/>
              </a:rPr>
              <a:t>18</a:t>
            </a:r>
          </a:p>
        </p:txBody>
      </p:sp>
      <p:pic>
        <p:nvPicPr>
          <p:cNvPr id="8" name="Graphic 7">
            <a:extLst>
              <a:ext uri="{FF2B5EF4-FFF2-40B4-BE49-F238E27FC236}">
                <a16:creationId xmlns:a16="http://schemas.microsoft.com/office/drawing/2014/main" id="{335082F3-0818-7B84-D35F-9229BC5A61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52783" y="6430930"/>
            <a:ext cx="167504" cy="465562"/>
          </a:xfrm>
          <a:prstGeom prst="rect">
            <a:avLst/>
          </a:prstGeom>
        </p:spPr>
      </p:pic>
      <p:sp>
        <p:nvSpPr>
          <p:cNvPr id="10" name="TextBox 9">
            <a:extLst>
              <a:ext uri="{FF2B5EF4-FFF2-40B4-BE49-F238E27FC236}">
                <a16:creationId xmlns:a16="http://schemas.microsoft.com/office/drawing/2014/main" id="{0C6A644E-E40C-B211-4420-4481D19F8006}"/>
              </a:ext>
            </a:extLst>
          </p:cNvPr>
          <p:cNvSpPr txBox="1"/>
          <p:nvPr/>
        </p:nvSpPr>
        <p:spPr>
          <a:xfrm>
            <a:off x="902516" y="264171"/>
            <a:ext cx="4267515" cy="584775"/>
          </a:xfrm>
          <a:prstGeom prst="rect">
            <a:avLst/>
          </a:prstGeom>
          <a:noFill/>
        </p:spPr>
        <p:txBody>
          <a:bodyPr rtlCol="0" wrap="none">
            <a:spAutoFit/>
          </a:bodyPr>
          <a:lstStyle/>
          <a:p>
            <a:r>
              <a:rPr b="0" dirty="0" lang="en-CA" spc="300" sz="3200">
                <a:solidFill>
                  <a:schemeClr val="tx1"/>
                </a:solidFill>
                <a:latin charset="0" panose="00000600000000000000" pitchFamily="50" typeface="Montserrat Medium"/>
              </a:rPr>
              <a:t>CAPITALIZATION</a:t>
            </a:r>
          </a:p>
        </p:txBody>
      </p:sp>
      <p:pic>
        <p:nvPicPr>
          <p:cNvPr id="12" name="Picture 11">
            <a:extLst>
              <a:ext uri="{FF2B5EF4-FFF2-40B4-BE49-F238E27FC236}">
                <a16:creationId xmlns:a16="http://schemas.microsoft.com/office/drawing/2014/main" id="{44460688-3D7F-9FCA-2A27-4544A5DB1CD0}"/>
              </a:ext>
            </a:extLst>
          </p:cNvPr>
          <p:cNvPicPr>
            <a:picLocks noChangeAspect="1"/>
          </p:cNvPicPr>
          <p:nvPr/>
        </p:nvPicPr>
        <p:blipFill>
          <a:blip cstate="print" r:embed="rId7">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grpSp>
        <p:nvGrpSpPr>
          <p:cNvPr id="15" name="Group 14">
            <a:extLst>
              <a:ext uri="{FF2B5EF4-FFF2-40B4-BE49-F238E27FC236}">
                <a16:creationId xmlns:a16="http://schemas.microsoft.com/office/drawing/2014/main" id="{3B4623C6-1C15-97FE-C088-847208263DC7}"/>
              </a:ext>
            </a:extLst>
          </p:cNvPr>
          <p:cNvGrpSpPr/>
          <p:nvPr/>
        </p:nvGrpSpPr>
        <p:grpSpPr>
          <a:xfrm>
            <a:off x="-3" y="5906923"/>
            <a:ext cx="9664119" cy="1490695"/>
            <a:chOff x="-3" y="5906923"/>
            <a:chExt cx="9664119" cy="1490695"/>
          </a:xfrm>
        </p:grpSpPr>
        <p:pic>
          <p:nvPicPr>
            <p:cNvPr id="16" name="Graphic 15">
              <a:extLst>
                <a:ext uri="{FF2B5EF4-FFF2-40B4-BE49-F238E27FC236}">
                  <a16:creationId xmlns:a16="http://schemas.microsoft.com/office/drawing/2014/main" id="{C6F46A6F-ABAD-9678-F85A-DD135E9BEBDE}"/>
                </a:ext>
              </a:extLst>
            </p:cNvPr>
            <p:cNvPicPr>
              <a:picLocks noChangeAspect="1"/>
            </p:cNvPicPr>
            <p:nvPr/>
          </p:nvPicPr>
          <p:blipFill>
            <a:blip r:embed="rId8">
              <a:extLst>
                <a:ext uri="{96DAC541-7B7A-43D3-8B79-37D633B846F1}">
                  <asvg:svgBlip xmlns:asvg="http://schemas.microsoft.com/office/drawing/2016/SVG/main" r:embed="rId9"/>
                </a:ext>
              </a:extLst>
            </a:blip>
            <a:srcRect b="118" l="-15822" r="1937"/>
            <a:stretch/>
          </p:blipFill>
          <p:spPr>
            <a:xfrm rot="5400000">
              <a:off x="4548381" y="1742269"/>
              <a:ext cx="567351" cy="9664119"/>
            </a:xfrm>
            <a:prstGeom prst="rect">
              <a:avLst/>
            </a:prstGeom>
          </p:spPr>
        </p:pic>
        <p:pic>
          <p:nvPicPr>
            <p:cNvPr id="18" name="Graphic 17">
              <a:extLst>
                <a:ext uri="{FF2B5EF4-FFF2-40B4-BE49-F238E27FC236}">
                  <a16:creationId xmlns:a16="http://schemas.microsoft.com/office/drawing/2014/main" id="{18EE3DA1-59C8-AE74-3BD8-806FF0798CCF}"/>
                </a:ext>
              </a:extLst>
            </p:cNvPr>
            <p:cNvPicPr>
              <a:picLocks noChangeAspect="1"/>
            </p:cNvPicPr>
            <p:nvPr/>
          </p:nvPicPr>
          <p:blipFill>
            <a:blip r:embed="rId10">
              <a:extLst>
                <a:ext uri="{96DAC541-7B7A-43D3-8B79-37D633B846F1}">
                  <asvg:svgBlip xmlns:asvg="http://schemas.microsoft.com/office/drawing/2016/SVG/main" r:embed="rId11"/>
                </a:ext>
              </a:extLst>
            </a:blip>
            <a:srcRect b="1" t="33498"/>
            <a:stretch/>
          </p:blipFill>
          <p:spPr>
            <a:xfrm rot="6827861">
              <a:off x="1819001" y="4305637"/>
              <a:ext cx="1490695" cy="4693268"/>
            </a:xfrm>
            <a:prstGeom prst="rect">
              <a:avLst/>
            </a:prstGeom>
          </p:spPr>
        </p:pic>
        <p:sp>
          <p:nvSpPr>
            <p:cNvPr id="19" name="TextBox 18">
              <a:extLst>
                <a:ext uri="{FF2B5EF4-FFF2-40B4-BE49-F238E27FC236}">
                  <a16:creationId xmlns:a16="http://schemas.microsoft.com/office/drawing/2014/main" id="{8F99DEA7-DD24-8C75-BCC0-1291D6F35FF0}"/>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 name="Rectangle 1">
            <a:extLst>
              <a:ext uri="{FF2B5EF4-FFF2-40B4-BE49-F238E27FC236}">
                <a16:creationId xmlns:a16="http://schemas.microsoft.com/office/drawing/2014/main" id="{FA7BFC3D-5DC5-0F44-F081-E0F0F55F3E02}"/>
              </a:ext>
            </a:extLst>
          </p:cNvPr>
          <p:cNvSpPr/>
          <p:nvPr/>
        </p:nvSpPr>
        <p:spPr>
          <a:xfrm>
            <a:off x="1030323" y="1193996"/>
            <a:ext cx="8166840" cy="4997618"/>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CA"/>
          </a:p>
        </p:txBody>
      </p:sp>
      <p:graphicFrame>
        <p:nvGraphicFramePr>
          <p:cNvPr id="5" name="Table 4">
            <a:extLst>
              <a:ext uri="{FF2B5EF4-FFF2-40B4-BE49-F238E27FC236}">
                <a16:creationId xmlns:a16="http://schemas.microsoft.com/office/drawing/2014/main" id="{0D88CF2E-A834-06E5-0FC3-1D9175CEF5E1}"/>
              </a:ext>
            </a:extLst>
          </p:cNvPr>
          <p:cNvGraphicFramePr>
            <a:graphicFrameLocks noGrp="1"/>
          </p:cNvGraphicFramePr>
          <p:nvPr>
            <p:extLst>
              <p:ext uri="{D42A27DB-BD31-4B8C-83A1-F6EECF244321}">
                <p14:modId xmlns:p14="http://schemas.microsoft.com/office/powerpoint/2010/main" val="430613420"/>
              </p:ext>
            </p:extLst>
          </p:nvPr>
        </p:nvGraphicFramePr>
        <p:xfrm>
          <a:off x="1077948" y="1236182"/>
          <a:ext cx="8062970" cy="4897919"/>
        </p:xfrm>
        <a:graphic>
          <a:graphicData uri="http://schemas.openxmlformats.org/drawingml/2006/table">
            <a:tbl>
              <a:tblPr bandRow="1" firstRow="1">
                <a:effectLst/>
                <a:tableStyleId>{5C22544A-7EE6-4342-B048-85BDC9FD1C3A}</a:tableStyleId>
              </a:tblPr>
              <a:tblGrid>
                <a:gridCol w="3243310">
                  <a:extLst>
                    <a:ext uri="{9D8B030D-6E8A-4147-A177-3AD203B41FA5}">
                      <a16:colId xmlns:a16="http://schemas.microsoft.com/office/drawing/2014/main" val="3692297521"/>
                    </a:ext>
                  </a:extLst>
                </a:gridCol>
                <a:gridCol w="1852552">
                  <a:extLst>
                    <a:ext uri="{9D8B030D-6E8A-4147-A177-3AD203B41FA5}">
                      <a16:colId xmlns:a16="http://schemas.microsoft.com/office/drawing/2014/main" val="2150262585"/>
                    </a:ext>
                  </a:extLst>
                </a:gridCol>
                <a:gridCol w="383866">
                  <a:extLst>
                    <a:ext uri="{9D8B030D-6E8A-4147-A177-3AD203B41FA5}">
                      <a16:colId xmlns:a16="http://schemas.microsoft.com/office/drawing/2014/main" val="4240733691"/>
                    </a:ext>
                  </a:extLst>
                </a:gridCol>
                <a:gridCol w="2583242">
                  <a:extLst>
                    <a:ext uri="{9D8B030D-6E8A-4147-A177-3AD203B41FA5}">
                      <a16:colId xmlns:a16="http://schemas.microsoft.com/office/drawing/2014/main" val="910540669"/>
                    </a:ext>
                  </a:extLst>
                </a:gridCol>
              </a:tblGrid>
              <a:tr h="374396">
                <a:tc gridSpan="2">
                  <a:txBody>
                    <a:bodyPr/>
                    <a:lstStyle/>
                    <a:p>
                      <a:r>
                        <a:rPr dirty="0" lang="en-CA" sz="1300">
                          <a:latin charset="0" panose="020B0604020202020204" pitchFamily="34" typeface="Arial"/>
                          <a:cs charset="0" panose="020B0604020202020204" pitchFamily="34" typeface="Arial"/>
                        </a:rPr>
                        <a:t>SHARES OUTSTANDING</a:t>
                      </a:r>
                    </a:p>
                  </a:txBody>
                  <a:tcPr anchor="ctr" marB="0" marL="182880" marR="182880" marT="0">
                    <a:lnR algn="ctr" cap="flat" cmpd="sng" w="12700">
                      <a:solidFill>
                        <a:srgbClr val="AA3A24"/>
                      </a:solidFill>
                      <a:prstDash val="solid"/>
                      <a:round/>
                      <a:headEnd len="med" type="none" w="med"/>
                      <a:tailEnd len="med" type="none" w="med"/>
                    </a:lnR>
                    <a:solidFill>
                      <a:srgbClr val="72210B"/>
                    </a:solidFill>
                  </a:tcPr>
                </a:tc>
                <a:tc hMerge="1">
                  <a:txBody>
                    <a:bodyPr/>
                    <a:lstStyle/>
                    <a:p>
                      <a:endParaRPr dirty="0" lang="en-CA" sz="1400">
                        <a:latin charset="0" panose="020B0702040204020203" pitchFamily="34" typeface="Segoe UI Semibold"/>
                        <a:cs charset="0" panose="020B0702040204020203" pitchFamily="34" typeface="Segoe UI Semibold"/>
                      </a:endParaRPr>
                    </a:p>
                  </a:txBody>
                  <a:tcPr>
                    <a:lnL algn="ctr" cap="flat" cmpd="sng" w="12700">
                      <a:solidFill>
                        <a:srgbClr val="AA3A24"/>
                      </a:solidFill>
                      <a:prstDash val="solid"/>
                      <a:round/>
                      <a:headEnd len="med" type="none" w="med"/>
                      <a:tailEnd len="med" type="none" w="med"/>
                    </a:lnL>
                    <a:solidFill>
                      <a:srgbClr val="AA3A24"/>
                    </a:solidFill>
                  </a:tcPr>
                </a:tc>
                <a:tc gridSpan="2">
                  <a:txBody>
                    <a:bodyPr/>
                    <a:lstStyle/>
                    <a:p>
                      <a:pPr algn="r"/>
                      <a:r>
                        <a:rPr dirty="0" lang="en-CA" sz="1300">
                          <a:latin charset="0" panose="020B0604020202020204" pitchFamily="34" typeface="Arial"/>
                          <a:cs charset="0" panose="020B0604020202020204" pitchFamily="34" typeface="Arial"/>
                        </a:rPr>
                        <a:t>117.03M</a:t>
                      </a:r>
                    </a:p>
                  </a:txBody>
                  <a:tcPr anchor="ctr" marB="0" marL="182880" marR="182880" marT="0">
                    <a:lnL algn="ctr" cap="flat" cmpd="sng" w="12700">
                      <a:solidFill>
                        <a:srgbClr val="AA3A24"/>
                      </a:solidFill>
                      <a:prstDash val="solid"/>
                      <a:round/>
                      <a:headEnd len="med" type="none" w="med"/>
                      <a:tailEnd len="med" type="none" w="med"/>
                    </a:lnL>
                    <a:lnR algn="ctr" cap="flat" cmpd="sng" w="12700">
                      <a:solidFill>
                        <a:srgbClr val="AA3A24"/>
                      </a:solidFill>
                      <a:prstDash val="solid"/>
                      <a:round/>
                      <a:headEnd len="med" type="none" w="med"/>
                      <a:tailEnd len="med" type="none" w="med"/>
                    </a:lnR>
                    <a:solidFill>
                      <a:srgbClr val="72210B"/>
                    </a:solidFill>
                  </a:tcPr>
                </a:tc>
                <a:tc hMerge="1">
                  <a:txBody>
                    <a:bodyPr/>
                    <a:lstStyle/>
                    <a:p>
                      <a:pPr algn="r"/>
                      <a:r>
                        <a:rPr dirty="0" lang="en-CA" sz="1300">
                          <a:latin charset="0" panose="020B0702040204020203" pitchFamily="34" typeface="Segoe UI Semibold"/>
                          <a:cs charset="0" panose="020B0702040204020203" pitchFamily="34" typeface="Segoe UI Semibold"/>
                        </a:rPr>
                        <a:t>105.94M</a:t>
                      </a:r>
                    </a:p>
                  </a:txBody>
                  <a:tcPr marR="182880">
                    <a:lnL algn="ctr" cap="flat" cmpd="sng" w="12700">
                      <a:solidFill>
                        <a:srgbClr val="AA3A24"/>
                      </a:solidFill>
                      <a:prstDash val="solid"/>
                      <a:round/>
                      <a:headEnd len="med" type="none" w="med"/>
                      <a:tailEnd len="med" type="none" w="med"/>
                    </a:lnL>
                    <a:lnR algn="ctr" cap="flat" cmpd="sng" w="12700">
                      <a:solidFill>
                        <a:srgbClr val="AA3A24"/>
                      </a:solidFill>
                      <a:prstDash val="solid"/>
                      <a:round/>
                      <a:headEnd len="med" type="none" w="med"/>
                      <a:tailEnd len="med" type="none" w="med"/>
                    </a:lnR>
                    <a:solidFill>
                      <a:srgbClr val="AA3A24"/>
                    </a:solidFill>
                  </a:tcPr>
                </a:tc>
                <a:extLst>
                  <a:ext uri="{0D108BD9-81ED-4DB2-BD59-A6C34878D82A}">
                    <a16:rowId xmlns:a16="http://schemas.microsoft.com/office/drawing/2014/main" val="3055456642"/>
                  </a:ext>
                </a:extLst>
              </a:tr>
              <a:tr h="374396">
                <a:tc>
                  <a:txBody>
                    <a:bodyPr/>
                    <a:lstStyle/>
                    <a:p>
                      <a:r>
                        <a:rPr dirty="0" lang="en-CA" sz="1300">
                          <a:latin charset="0" panose="020B0604020202020204" pitchFamily="34" typeface="Arial"/>
                          <a:cs charset="0" panose="020B0604020202020204" pitchFamily="34" typeface="Arial"/>
                        </a:rPr>
                        <a:t>WARRANTS</a:t>
                      </a:r>
                    </a:p>
                  </a:txBody>
                  <a:tcPr anchor="ctr" marB="0" marL="274320" marR="182880" marT="0">
                    <a:noFill/>
                  </a:tcPr>
                </a:tc>
                <a:tc gridSpan="2">
                  <a:txBody>
                    <a:bodyPr/>
                    <a:lstStyle/>
                    <a:p>
                      <a:endParaRPr dirty="0" lang="en-CA" sz="1300">
                        <a:latin charset="0" panose="020B0604020202020204" pitchFamily="34" typeface="Arial"/>
                        <a:cs charset="0" panose="020B0604020202020204" pitchFamily="34" typeface="Arial"/>
                      </a:endParaRPr>
                    </a:p>
                  </a:txBody>
                  <a:tcPr anchor="ctr" marB="0" marL="182880" marR="182880" marT="0">
                    <a:noFill/>
                  </a:tcPr>
                </a:tc>
                <a:tc hMerge="1">
                  <a:txBody>
                    <a:bodyPr/>
                    <a:lstStyle/>
                    <a:p>
                      <a:endParaRPr lang="en-CA"/>
                    </a:p>
                  </a:txBody>
                  <a:tcPr/>
                </a:tc>
                <a:tc>
                  <a:txBody>
                    <a:bodyPr/>
                    <a:lstStyle/>
                    <a:p>
                      <a:pPr algn="r"/>
                      <a:endParaRPr dirty="0" lang="en-CA" sz="1300">
                        <a:latin charset="0" panose="020B0604020202020204" pitchFamily="34" typeface="Arial"/>
                        <a:cs charset="0" panose="020B0604020202020204" pitchFamily="34" typeface="Arial"/>
                      </a:endParaRPr>
                    </a:p>
                  </a:txBody>
                  <a:tcPr marB="0" marL="182880" marR="182880" marT="0">
                    <a:noFill/>
                  </a:tcPr>
                </a:tc>
                <a:extLst>
                  <a:ext uri="{0D108BD9-81ED-4DB2-BD59-A6C34878D82A}">
                    <a16:rowId xmlns:a16="http://schemas.microsoft.com/office/drawing/2014/main" val="3162943124"/>
                  </a:ext>
                </a:extLst>
              </a:tr>
              <a:tr h="374396">
                <a:tc>
                  <a:txBody>
                    <a:bodyPr/>
                    <a:lstStyle/>
                    <a:p>
                      <a:r>
                        <a:rPr dirty="0" kern="1200" lang="en-CA" sz="1050">
                          <a:solidFill>
                            <a:schemeClr val="tx1"/>
                          </a:solidFill>
                          <a:latin charset="0" panose="020B0604020202020204" pitchFamily="34" typeface="Arial"/>
                          <a:ea typeface="+mn-ea"/>
                          <a:cs charset="0" panose="020B0604020202020204" pitchFamily="34" typeface="Arial"/>
                        </a:rPr>
                        <a:t>@$0.65 </a:t>
                      </a:r>
                      <a:r>
                        <a:rPr dirty="0" kern="1200" lang="en-CA" sz="800">
                          <a:solidFill>
                            <a:schemeClr val="tx1"/>
                          </a:solidFill>
                          <a:latin charset="0" panose="020B0604020202020204" pitchFamily="34" typeface="Arial"/>
                          <a:ea typeface="+mn-ea"/>
                          <a:cs charset="0" panose="020B0604020202020204" pitchFamily="34" typeface="Arial"/>
                        </a:rPr>
                        <a:t>(exp. Q3/2025)</a:t>
                      </a:r>
                      <a:endParaRPr dirty="0" kern="1200" lang="en-CA" sz="1050">
                        <a:solidFill>
                          <a:schemeClr val="tx1"/>
                        </a:solidFill>
                        <a:latin charset="0" panose="020B0604020202020204" pitchFamily="34" typeface="Arial"/>
                        <a:ea typeface="+mn-ea"/>
                        <a:cs charset="0" panose="020B0604020202020204" pitchFamily="34" typeface="Arial"/>
                      </a:endParaRPr>
                    </a:p>
                  </a:txBody>
                  <a:tcPr anchor="ctr" marB="0" marL="365760" marR="182880" marT="0">
                    <a:solidFill>
                      <a:schemeClr val="bg2">
                        <a:lumMod val="75000"/>
                        <a:alpha val="69804"/>
                      </a:schemeClr>
                    </a:solidFill>
                  </a:tcPr>
                </a:tc>
                <a:tc gridSpan="2">
                  <a:txBody>
                    <a:bodyPr/>
                    <a:lstStyle/>
                    <a:p>
                      <a:pPr algn="r"/>
                      <a:r>
                        <a:rPr dirty="0" lang="en-CA" sz="1000">
                          <a:solidFill>
                            <a:schemeClr val="tx1"/>
                          </a:solidFill>
                          <a:latin charset="0" panose="020B0604020202020204" pitchFamily="34" typeface="Arial"/>
                          <a:cs charset="0" panose="020B0604020202020204" pitchFamily="34" typeface="Arial"/>
                        </a:rPr>
                        <a:t>3.15M</a:t>
                      </a:r>
                    </a:p>
                  </a:txBody>
                  <a:tcPr anchor="ctr" marB="0" marL="182880" marR="182880" marT="0">
                    <a:solidFill>
                      <a:schemeClr val="bg2">
                        <a:lumMod val="75000"/>
                        <a:alpha val="69804"/>
                      </a:schemeClr>
                    </a:solidFill>
                  </a:tcPr>
                </a:tc>
                <a:tc hMerge="1">
                  <a:txBody>
                    <a:bodyPr/>
                    <a:lstStyle/>
                    <a:p>
                      <a:endParaRPr lang="en-CA"/>
                    </a:p>
                  </a:txBody>
                  <a:tcPr/>
                </a:tc>
                <a:tc>
                  <a:txBody>
                    <a:bodyPr/>
                    <a:lstStyle/>
                    <a:p>
                      <a:pPr algn="r"/>
                      <a:endParaRPr dirty="0" lang="en-CA" sz="1000">
                        <a:solidFill>
                          <a:schemeClr val="tx1"/>
                        </a:solidFill>
                        <a:latin charset="0" panose="020B0604020202020204" pitchFamily="34" typeface="Arial"/>
                        <a:cs charset="0" panose="020B0604020202020204" pitchFamily="34" typeface="Arial"/>
                      </a:endParaRPr>
                    </a:p>
                  </a:txBody>
                  <a:tcPr anchor="ctr" anchorCtr="1" marB="0" marL="182880" marR="182880" marT="0">
                    <a:solidFill>
                      <a:schemeClr val="bg2">
                        <a:lumMod val="75000"/>
                        <a:alpha val="69804"/>
                      </a:schemeClr>
                    </a:solidFill>
                  </a:tcPr>
                </a:tc>
                <a:extLst>
                  <a:ext uri="{0D108BD9-81ED-4DB2-BD59-A6C34878D82A}">
                    <a16:rowId xmlns:a16="http://schemas.microsoft.com/office/drawing/2014/main" val="2291103199"/>
                  </a:ext>
                </a:extLst>
              </a:tr>
              <a:tr h="384653">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dirty="0" kern="1200" lang="en-CA" sz="1050">
                          <a:solidFill>
                            <a:schemeClr val="tx1"/>
                          </a:solidFill>
                          <a:latin charset="0" panose="020B0604020202020204" pitchFamily="34" typeface="Arial"/>
                          <a:ea typeface="+mn-ea"/>
                          <a:cs charset="0" panose="020B0604020202020204" pitchFamily="34" typeface="Arial"/>
                        </a:rPr>
                        <a:t>     @$0.90 </a:t>
                      </a:r>
                      <a:r>
                        <a:rPr dirty="0" kern="1200" lang="en-CA" sz="800">
                          <a:solidFill>
                            <a:schemeClr val="tx1"/>
                          </a:solidFill>
                          <a:latin charset="0" panose="020B0604020202020204" pitchFamily="34" typeface="Arial"/>
                          <a:ea typeface="+mn-ea"/>
                          <a:cs charset="0" panose="020B0604020202020204" pitchFamily="34" typeface="Arial"/>
                        </a:rPr>
                        <a:t>(exp. Q1/2026)</a:t>
                      </a:r>
                    </a:p>
                  </a:txBody>
                  <a:tcPr anchor="ctr" marB="0" marL="182880" marR="182880" marT="0">
                    <a:solidFill>
                      <a:schemeClr val="bg2">
                        <a:lumMod val="75000"/>
                        <a:alpha val="69804"/>
                      </a:schemeClr>
                    </a:solidFill>
                  </a:tcPr>
                </a:tc>
                <a:tc gridSpan="2">
                  <a:txBody>
                    <a:bodyPr/>
                    <a:lstStyle/>
                    <a:p>
                      <a:pPr algn="r" defTabSz="914400" eaLnBrk="1" hangingPunct="1" latinLnBrk="0" marL="0" rtl="0"/>
                      <a:r>
                        <a:rPr dirty="0" kern="1200" lang="en-CA" sz="1000">
                          <a:solidFill>
                            <a:schemeClr val="tx1"/>
                          </a:solidFill>
                          <a:latin charset="0" panose="020B0604020202020204" pitchFamily="34" typeface="Arial"/>
                          <a:ea typeface="+mn-ea"/>
                          <a:cs charset="0" panose="020B0604020202020204" pitchFamily="34" typeface="Arial"/>
                        </a:rPr>
                        <a:t>2.40M</a:t>
                      </a:r>
                    </a:p>
                  </a:txBody>
                  <a:tcPr anchor="ctr" marB="0" marL="182880" marR="182880" marT="0">
                    <a:solidFill>
                      <a:schemeClr val="bg2">
                        <a:lumMod val="75000"/>
                        <a:alpha val="69804"/>
                      </a:schemeClr>
                    </a:solidFill>
                  </a:tcPr>
                </a:tc>
                <a:tc hMerge="1">
                  <a:txBody>
                    <a:bodyPr/>
                    <a:lstStyle/>
                    <a:p>
                      <a:endParaRPr lang="en-CA"/>
                    </a:p>
                  </a:txBody>
                  <a:tcPr/>
                </a:tc>
                <a:tc>
                  <a:txBody>
                    <a:bodyPr/>
                    <a:lstStyle/>
                    <a:p>
                      <a:pPr algn="r"/>
                      <a:endParaRPr b="1" dirty="0" lang="en-CA" sz="1300">
                        <a:solidFill>
                          <a:schemeClr val="tx1"/>
                        </a:solidFill>
                        <a:latin charset="0" panose="020B0604020202020204" pitchFamily="34" typeface="Arial"/>
                        <a:cs charset="0" panose="020B0604020202020204" pitchFamily="34" typeface="Arial"/>
                      </a:endParaRPr>
                    </a:p>
                  </a:txBody>
                  <a:tcPr anchor="ctr" marB="0" marL="182880" marR="182880" marT="0">
                    <a:solidFill>
                      <a:schemeClr val="bg2">
                        <a:lumMod val="75000"/>
                        <a:alpha val="69804"/>
                      </a:schemeClr>
                    </a:solidFill>
                  </a:tcPr>
                </a:tc>
                <a:extLst>
                  <a:ext uri="{0D108BD9-81ED-4DB2-BD59-A6C34878D82A}">
                    <a16:rowId xmlns:a16="http://schemas.microsoft.com/office/drawing/2014/main" val="326803472"/>
                  </a:ext>
                </a:extLst>
              </a:tr>
              <a:tr h="384653">
                <a:tc>
                  <a:txBody>
                    <a:bodyPr/>
                    <a:lstStyle/>
                    <a:p>
                      <a:endParaRPr dirty="0" lang="en-CA" sz="1300">
                        <a:solidFill>
                          <a:schemeClr val="tx1"/>
                        </a:solidFill>
                        <a:latin charset="0" panose="020B0604020202020204" pitchFamily="34" typeface="Arial"/>
                        <a:cs charset="0" panose="020B0604020202020204" pitchFamily="34" typeface="Arial"/>
                      </a:endParaRPr>
                    </a:p>
                  </a:txBody>
                  <a:tcPr anchor="ctr" marB="0" marL="182880" marR="182880" marT="0">
                    <a:solidFill>
                      <a:schemeClr val="bg2">
                        <a:lumMod val="75000"/>
                        <a:alpha val="69804"/>
                      </a:schemeClr>
                    </a:solidFill>
                  </a:tcPr>
                </a:tc>
                <a:tc gridSpan="2">
                  <a:txBody>
                    <a:bodyPr/>
                    <a:lstStyle/>
                    <a:p>
                      <a:pPr algn="r"/>
                      <a:endParaRPr dirty="0" lang="en-CA" sz="1300">
                        <a:solidFill>
                          <a:schemeClr val="tx1"/>
                        </a:solidFill>
                        <a:latin charset="0" panose="020B0604020202020204" pitchFamily="34" typeface="Arial"/>
                        <a:cs charset="0" panose="020B0604020202020204" pitchFamily="34" typeface="Arial"/>
                      </a:endParaRPr>
                    </a:p>
                  </a:txBody>
                  <a:tcPr anchor="ctr" marB="0" marL="182880" marR="182880" marT="0">
                    <a:solidFill>
                      <a:schemeClr val="bg2">
                        <a:lumMod val="75000"/>
                        <a:alpha val="69804"/>
                      </a:schemeClr>
                    </a:solidFill>
                  </a:tcPr>
                </a:tc>
                <a:tc hMerge="1">
                  <a:txBody>
                    <a:bodyPr/>
                    <a:lstStyle/>
                    <a:p>
                      <a:endParaRPr lang="en-CA"/>
                    </a:p>
                  </a:txBody>
                  <a:tcPr/>
                </a:tc>
                <a:tc>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b="1" dirty="0" lang="en-CA" sz="1300">
                          <a:solidFill>
                            <a:schemeClr val="tx1"/>
                          </a:solidFill>
                          <a:latin charset="0" panose="020B0604020202020204" pitchFamily="34" typeface="Arial"/>
                          <a:cs charset="0" panose="020B0604020202020204" pitchFamily="34" typeface="Arial"/>
                        </a:rPr>
                        <a:t>5.55M</a:t>
                      </a:r>
                    </a:p>
                  </a:txBody>
                  <a:tcPr anchor="ctr" marB="0" marL="182880" marR="182880" marT="0">
                    <a:solidFill>
                      <a:schemeClr val="bg2">
                        <a:lumMod val="75000"/>
                        <a:alpha val="69804"/>
                      </a:schemeClr>
                    </a:solidFill>
                  </a:tcPr>
                </a:tc>
                <a:extLst>
                  <a:ext uri="{0D108BD9-81ED-4DB2-BD59-A6C34878D82A}">
                    <a16:rowId xmlns:a16="http://schemas.microsoft.com/office/drawing/2014/main" val="99778199"/>
                  </a:ext>
                </a:extLst>
              </a:tr>
              <a:tr h="384653">
                <a:tc>
                  <a:txBody>
                    <a:bodyPr/>
                    <a:lstStyle/>
                    <a:p>
                      <a:r>
                        <a:rPr dirty="0" lang="en-CA" sz="1300">
                          <a:latin charset="0" panose="020B0604020202020204" pitchFamily="34" typeface="Arial"/>
                          <a:cs charset="0" panose="020B0604020202020204" pitchFamily="34" typeface="Arial"/>
                        </a:rPr>
                        <a:t>OPTIONS</a:t>
                      </a:r>
                    </a:p>
                  </a:txBody>
                  <a:tcPr anchor="ctr" marB="0" marL="274320" marR="182880" marT="0">
                    <a:noFill/>
                  </a:tcPr>
                </a:tc>
                <a:tc gridSpan="2">
                  <a:txBody>
                    <a:bodyPr/>
                    <a:lstStyle/>
                    <a:p>
                      <a:pPr algn="r"/>
                      <a:endParaRPr dirty="0" lang="en-CA" sz="1300">
                        <a:latin charset="0" panose="020B0604020202020204" pitchFamily="34" typeface="Arial"/>
                        <a:cs charset="0" panose="020B0604020202020204" pitchFamily="34" typeface="Arial"/>
                      </a:endParaRPr>
                    </a:p>
                  </a:txBody>
                  <a:tcPr anchor="ctr" marB="0" marL="182880" marR="182880" marT="0">
                    <a:noFill/>
                  </a:tcPr>
                </a:tc>
                <a:tc hMerge="1">
                  <a:txBody>
                    <a:bodyPr/>
                    <a:lstStyle/>
                    <a:p>
                      <a:endParaRPr lang="en-CA"/>
                    </a:p>
                  </a:txBody>
                  <a:tcPr/>
                </a:tc>
                <a:tc>
                  <a:txBody>
                    <a:bodyPr/>
                    <a:lstStyle/>
                    <a:p>
                      <a:pPr algn="r"/>
                      <a:endParaRPr dirty="0" lang="en-CA" sz="1300">
                        <a:latin charset="0" panose="020B0604020202020204" pitchFamily="34" typeface="Arial"/>
                        <a:cs charset="0" panose="020B0604020202020204" pitchFamily="34" typeface="Arial"/>
                      </a:endParaRPr>
                    </a:p>
                  </a:txBody>
                  <a:tcPr anchor="ctr" marB="0" marL="182880" marR="182880" marT="0">
                    <a:noFill/>
                  </a:tcPr>
                </a:tc>
                <a:extLst>
                  <a:ext uri="{0D108BD9-81ED-4DB2-BD59-A6C34878D82A}">
                    <a16:rowId xmlns:a16="http://schemas.microsoft.com/office/drawing/2014/main" val="460189847"/>
                  </a:ext>
                </a:extLst>
              </a:tr>
              <a:tr h="374396">
                <a:tc>
                  <a:txBody>
                    <a:bodyPr/>
                    <a:lstStyle/>
                    <a:p>
                      <a:r>
                        <a:rPr dirty="0" lang="en-CA" sz="1050">
                          <a:solidFill>
                            <a:schemeClr val="tx1"/>
                          </a:solidFill>
                          <a:latin charset="0" panose="020B0604020202020204" pitchFamily="34" typeface="Arial"/>
                          <a:cs charset="0" panose="020B0604020202020204" pitchFamily="34" typeface="Arial"/>
                        </a:rPr>
                        <a:t>@ $0.70 </a:t>
                      </a:r>
                      <a:r>
                        <a:rPr dirty="0" lang="en-CA" sz="800">
                          <a:solidFill>
                            <a:schemeClr val="tx1"/>
                          </a:solidFill>
                          <a:latin charset="0" panose="020B0604020202020204" pitchFamily="34" typeface="Arial"/>
                          <a:cs charset="0" panose="020B0604020202020204" pitchFamily="34" typeface="Arial"/>
                        </a:rPr>
                        <a:t>(exp. Q2/2025)</a:t>
                      </a:r>
                      <a:endParaRPr dirty="0" lang="en-CA" sz="1050">
                        <a:solidFill>
                          <a:schemeClr val="tx1"/>
                        </a:solidFill>
                        <a:latin charset="0" panose="020B0604020202020204" pitchFamily="34" typeface="Arial"/>
                        <a:cs charset="0" panose="020B0604020202020204" pitchFamily="34" typeface="Arial"/>
                      </a:endParaRPr>
                    </a:p>
                  </a:txBody>
                  <a:tcPr anchor="ctr" marB="0" marL="365760" marR="182880" marT="0">
                    <a:solidFill>
                      <a:schemeClr val="bg2">
                        <a:lumMod val="75000"/>
                        <a:alpha val="60000"/>
                      </a:schemeClr>
                    </a:solidFill>
                  </a:tcPr>
                </a:tc>
                <a:tc gridSpan="2">
                  <a:txBody>
                    <a:bodyPr/>
                    <a:lstStyle/>
                    <a:p>
                      <a:pPr algn="r"/>
                      <a:r>
                        <a:rPr dirty="0" lang="en-CA" sz="1000">
                          <a:solidFill>
                            <a:schemeClr val="tx1"/>
                          </a:solidFill>
                          <a:latin charset="0" panose="020B0604020202020204" pitchFamily="34" typeface="Arial"/>
                          <a:cs charset="0" panose="020B0604020202020204" pitchFamily="34" typeface="Arial"/>
                        </a:rPr>
                        <a:t>0.02M</a:t>
                      </a:r>
                    </a:p>
                  </a:txBody>
                  <a:tcPr anchor="ctr" marB="0" marL="182880" marR="182880" marT="0">
                    <a:solidFill>
                      <a:schemeClr val="bg2">
                        <a:lumMod val="75000"/>
                        <a:alpha val="60000"/>
                      </a:schemeClr>
                    </a:solidFill>
                  </a:tcPr>
                </a:tc>
                <a:tc hMerge="1">
                  <a:txBody>
                    <a:bodyPr/>
                    <a:lstStyle/>
                    <a:p>
                      <a:endParaRPr lang="en-CA"/>
                    </a:p>
                  </a:txBody>
                  <a:tcPr/>
                </a:tc>
                <a:tc>
                  <a:txBody>
                    <a:bodyPr/>
                    <a:lstStyle/>
                    <a:p>
                      <a:pPr algn="r"/>
                      <a:endParaRPr dirty="0" lang="en-CA" sz="1000">
                        <a:solidFill>
                          <a:schemeClr val="tx1"/>
                        </a:solidFill>
                        <a:latin charset="0" panose="020B0604020202020204" pitchFamily="34" typeface="Arial"/>
                        <a:cs charset="0" panose="020B0604020202020204" pitchFamily="34" typeface="Arial"/>
                      </a:endParaRPr>
                    </a:p>
                  </a:txBody>
                  <a:tcPr anchor="ctr" anchorCtr="1" marB="0" marL="182880" marR="182880" marT="0">
                    <a:solidFill>
                      <a:schemeClr val="bg2">
                        <a:lumMod val="75000"/>
                        <a:alpha val="60000"/>
                      </a:schemeClr>
                    </a:solidFill>
                  </a:tcPr>
                </a:tc>
                <a:extLst>
                  <a:ext uri="{0D108BD9-81ED-4DB2-BD59-A6C34878D82A}">
                    <a16:rowId xmlns:a16="http://schemas.microsoft.com/office/drawing/2014/main" val="3708404233"/>
                  </a:ext>
                </a:extLst>
              </a:tr>
              <a:tr h="374396">
                <a:tc>
                  <a:txBody>
                    <a:bodyPr/>
                    <a:lstStyle/>
                    <a:p>
                      <a:r>
                        <a:rPr b="0" dirty="0" lang="en-CA" sz="1050">
                          <a:solidFill>
                            <a:schemeClr val="tx1"/>
                          </a:solidFill>
                          <a:latin charset="0" panose="020B0604020202020204" pitchFamily="34" typeface="Arial"/>
                          <a:cs charset="0" panose="020B0604020202020204" pitchFamily="34" typeface="Arial"/>
                        </a:rPr>
                        <a:t>@ $1.40 </a:t>
                      </a:r>
                      <a:r>
                        <a:rPr b="0" dirty="0" lang="en-CA" sz="800">
                          <a:solidFill>
                            <a:schemeClr val="tx1"/>
                          </a:solidFill>
                          <a:latin charset="0" panose="020B0604020202020204" pitchFamily="34" typeface="Arial"/>
                          <a:cs charset="0" panose="020B0604020202020204" pitchFamily="34" typeface="Arial"/>
                        </a:rPr>
                        <a:t>(exp. Q2/2026)</a:t>
                      </a:r>
                      <a:endParaRPr b="0" dirty="0" lang="en-CA" sz="1050">
                        <a:solidFill>
                          <a:schemeClr val="tx1"/>
                        </a:solidFill>
                        <a:latin charset="0" panose="020B0604020202020204" pitchFamily="34" typeface="Arial"/>
                        <a:cs charset="0" panose="020B0604020202020204" pitchFamily="34" typeface="Arial"/>
                      </a:endParaRPr>
                    </a:p>
                  </a:txBody>
                  <a:tcPr anchor="ctr" marB="0" marL="365760" marR="182880" marT="0">
                    <a:solidFill>
                      <a:schemeClr val="bg2">
                        <a:lumMod val="75000"/>
                        <a:alpha val="60000"/>
                      </a:schemeClr>
                    </a:solidFill>
                  </a:tcPr>
                </a:tc>
                <a:tc gridSpan="2">
                  <a:txBody>
                    <a:bodyPr/>
                    <a:lstStyle/>
                    <a:p>
                      <a:pPr algn="r"/>
                      <a:r>
                        <a:rPr dirty="0" lang="en-CA" sz="1000">
                          <a:solidFill>
                            <a:schemeClr val="tx1"/>
                          </a:solidFill>
                          <a:latin charset="0" panose="020B0604020202020204" pitchFamily="34" typeface="Arial"/>
                          <a:cs charset="0" panose="020B0604020202020204" pitchFamily="34" typeface="Arial"/>
                        </a:rPr>
                        <a:t>1.49M</a:t>
                      </a:r>
                    </a:p>
                  </a:txBody>
                  <a:tcPr anchor="ctr" marB="0" marL="182880" marR="182880" marT="0">
                    <a:solidFill>
                      <a:schemeClr val="bg2">
                        <a:lumMod val="75000"/>
                        <a:alpha val="60000"/>
                      </a:schemeClr>
                    </a:solidFill>
                  </a:tcPr>
                </a:tc>
                <a:tc hMerge="1">
                  <a:txBody>
                    <a:bodyPr/>
                    <a:lstStyle/>
                    <a:p>
                      <a:endParaRPr lang="en-CA"/>
                    </a:p>
                  </a:txBody>
                  <a:tcPr/>
                </a:tc>
                <a:tc>
                  <a:txBody>
                    <a:bodyPr/>
                    <a:lstStyle/>
                    <a:p>
                      <a:pPr algn="r"/>
                      <a:endParaRPr dirty="0" lang="en-CA" sz="1000">
                        <a:solidFill>
                          <a:schemeClr val="tx1"/>
                        </a:solidFill>
                        <a:latin charset="0" panose="020B0604020202020204" pitchFamily="34" typeface="Arial"/>
                        <a:cs charset="0" panose="020B0604020202020204" pitchFamily="34" typeface="Arial"/>
                      </a:endParaRPr>
                    </a:p>
                  </a:txBody>
                  <a:tcPr anchor="ctr" anchorCtr="1" marB="0" marL="182880" marR="182880" marT="0">
                    <a:solidFill>
                      <a:schemeClr val="bg2">
                        <a:lumMod val="75000"/>
                        <a:alpha val="60000"/>
                      </a:schemeClr>
                    </a:solidFill>
                  </a:tcPr>
                </a:tc>
                <a:extLst>
                  <a:ext uri="{0D108BD9-81ED-4DB2-BD59-A6C34878D82A}">
                    <a16:rowId xmlns:a16="http://schemas.microsoft.com/office/drawing/2014/main" val="55600879"/>
                  </a:ext>
                </a:extLst>
              </a:tr>
              <a:tr h="374396">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dirty="0" i="0" kern="1200" kumimoji="0" lang="en-CA" noProof="0" normalizeH="0" spc="0" strike="noStrike" sz="1050" u="none">
                          <a:ln>
                            <a:noFill/>
                          </a:ln>
                          <a:solidFill>
                            <a:schemeClr val="tx1"/>
                          </a:solidFill>
                          <a:effectLst/>
                          <a:uLnTx/>
                          <a:uFillTx/>
                          <a:latin charset="0" panose="020B0604020202020204" pitchFamily="34" typeface="Arial"/>
                          <a:ea typeface="+mn-ea"/>
                          <a:cs charset="0" panose="020B0604020202020204" pitchFamily="34" typeface="Arial"/>
                        </a:rPr>
                        <a:t>@ $0.70</a:t>
                      </a:r>
                      <a:r>
                        <a:rPr b="0" baseline="0" cap="none" dirty="0" i="0" kern="1200" kumimoji="0" lang="en-CA" noProof="0" normalizeH="0" spc="0" strike="noStrike" sz="800" u="none">
                          <a:ln>
                            <a:noFill/>
                          </a:ln>
                          <a:solidFill>
                            <a:schemeClr val="tx1"/>
                          </a:solidFill>
                          <a:effectLst/>
                          <a:uLnTx/>
                          <a:uFillTx/>
                          <a:latin charset="0" panose="020B0604020202020204" pitchFamily="34" typeface="Arial"/>
                          <a:ea typeface="+mn-ea"/>
                          <a:cs charset="0" panose="020B0604020202020204" pitchFamily="34" typeface="Arial"/>
                        </a:rPr>
                        <a:t> (exp. Q2/2026)</a:t>
                      </a:r>
                      <a:endParaRPr b="0" baseline="0" cap="none" dirty="0" i="0" kern="1200" kumimoji="0" lang="en-CA" noProof="0" normalizeH="0" spc="0" strike="noStrike" sz="1050" u="none">
                        <a:ln>
                          <a:noFill/>
                        </a:ln>
                        <a:solidFill>
                          <a:schemeClr val="tx1"/>
                        </a:solidFill>
                        <a:effectLst/>
                        <a:uLnTx/>
                        <a:uFillTx/>
                        <a:latin charset="0" panose="020B0604020202020204" pitchFamily="34" typeface="Arial"/>
                        <a:ea typeface="+mn-ea"/>
                        <a:cs charset="0" panose="020B0604020202020204" pitchFamily="34" typeface="Arial"/>
                      </a:endParaRPr>
                    </a:p>
                  </a:txBody>
                  <a:tcPr anchor="ctr" marB="0" marL="365760" marR="182880" marT="0">
                    <a:solidFill>
                      <a:schemeClr val="bg2">
                        <a:lumMod val="75000"/>
                        <a:alpha val="60000"/>
                      </a:schemeClr>
                    </a:solidFill>
                  </a:tcPr>
                </a:tc>
                <a:tc gridSpan="2">
                  <a:txBody>
                    <a:bodyPr/>
                    <a:lstStyle/>
                    <a:p>
                      <a:pPr algn="r"/>
                      <a:r>
                        <a:rPr dirty="0" lang="en-CA" sz="1000">
                          <a:solidFill>
                            <a:schemeClr val="tx1"/>
                          </a:solidFill>
                          <a:latin charset="0" panose="020B0604020202020204" pitchFamily="34" typeface="Arial"/>
                          <a:cs charset="0" panose="020B0604020202020204" pitchFamily="34" typeface="Arial"/>
                        </a:rPr>
                        <a:t>7.47M</a:t>
                      </a:r>
                    </a:p>
                  </a:txBody>
                  <a:tcPr anchor="ctr" marB="0" marL="182880" marR="182880" marT="0">
                    <a:solidFill>
                      <a:schemeClr val="bg2">
                        <a:lumMod val="75000"/>
                        <a:alpha val="60000"/>
                      </a:schemeClr>
                    </a:solidFill>
                  </a:tcPr>
                </a:tc>
                <a:tc hMerge="1">
                  <a:txBody>
                    <a:bodyPr/>
                    <a:lstStyle/>
                    <a:p>
                      <a:endParaRPr lang="en-CA"/>
                    </a:p>
                  </a:txBody>
                  <a:tcPr/>
                </a:tc>
                <a:tc>
                  <a:txBody>
                    <a:bodyPr/>
                    <a:lstStyle/>
                    <a:p>
                      <a:pPr algn="r"/>
                      <a:endParaRPr dirty="0" lang="en-CA" sz="1000">
                        <a:solidFill>
                          <a:schemeClr val="tx1"/>
                        </a:solidFill>
                        <a:latin charset="0" panose="020B0604020202020204" pitchFamily="34" typeface="Arial"/>
                        <a:cs charset="0" panose="020B0604020202020204" pitchFamily="34" typeface="Arial"/>
                      </a:endParaRPr>
                    </a:p>
                  </a:txBody>
                  <a:tcPr anchor="ctr" anchorCtr="1" marB="0" marL="182880" marR="182880" marT="0">
                    <a:solidFill>
                      <a:schemeClr val="bg2">
                        <a:lumMod val="75000"/>
                        <a:alpha val="60000"/>
                      </a:schemeClr>
                    </a:solidFill>
                  </a:tcPr>
                </a:tc>
                <a:extLst>
                  <a:ext uri="{0D108BD9-81ED-4DB2-BD59-A6C34878D82A}">
                    <a16:rowId xmlns:a16="http://schemas.microsoft.com/office/drawing/2014/main" val="954720034"/>
                  </a:ext>
                </a:extLst>
              </a:tr>
              <a:tr h="374396">
                <a:tc>
                  <a:txBody>
                    <a:bodyPr/>
                    <a:lstStyle/>
                    <a:p>
                      <a:r>
                        <a:rPr dirty="0" lang="en-CA" sz="1050">
                          <a:solidFill>
                            <a:schemeClr val="tx1"/>
                          </a:solidFill>
                          <a:latin charset="0" panose="020B0604020202020204" pitchFamily="34" typeface="Arial"/>
                          <a:cs charset="0" panose="020B0604020202020204" pitchFamily="34" typeface="Arial"/>
                        </a:rPr>
                        <a:t>@ $0.60</a:t>
                      </a:r>
                      <a:r>
                        <a:rPr dirty="0" lang="en-CA" sz="800">
                          <a:solidFill>
                            <a:schemeClr val="tx1"/>
                          </a:solidFill>
                          <a:latin charset="0" panose="020B0604020202020204" pitchFamily="34" typeface="Arial"/>
                          <a:cs charset="0" panose="020B0604020202020204" pitchFamily="34" typeface="Arial"/>
                        </a:rPr>
                        <a:t> (exp. Q1/2027)</a:t>
                      </a:r>
                      <a:endParaRPr dirty="0" lang="en-CA" sz="1050">
                        <a:solidFill>
                          <a:schemeClr val="tx1"/>
                        </a:solidFill>
                        <a:latin charset="0" panose="020B0604020202020204" pitchFamily="34" typeface="Arial"/>
                        <a:cs charset="0" panose="020B0604020202020204" pitchFamily="34" typeface="Arial"/>
                      </a:endParaRPr>
                    </a:p>
                  </a:txBody>
                  <a:tcPr anchor="ctr" marB="0" marL="365760" marR="182880" marT="0">
                    <a:solidFill>
                      <a:schemeClr val="bg2">
                        <a:lumMod val="75000"/>
                        <a:alpha val="60000"/>
                      </a:schemeClr>
                    </a:solidFill>
                  </a:tcPr>
                </a:tc>
                <a:tc gridSpan="2">
                  <a:txBody>
                    <a:bodyPr/>
                    <a:lstStyle/>
                    <a:p>
                      <a:pPr algn="r"/>
                      <a:r>
                        <a:rPr dirty="0" lang="en-CA" sz="1000">
                          <a:solidFill>
                            <a:schemeClr val="tx1"/>
                          </a:solidFill>
                          <a:latin charset="0" panose="020B0604020202020204" pitchFamily="34" typeface="Arial"/>
                          <a:cs charset="0" panose="020B0604020202020204" pitchFamily="34" typeface="Arial"/>
                        </a:rPr>
                        <a:t>1.00M</a:t>
                      </a:r>
                    </a:p>
                  </a:txBody>
                  <a:tcPr anchor="ctr" marB="0" marL="182880" marR="182880" marT="0">
                    <a:solidFill>
                      <a:schemeClr val="bg2">
                        <a:lumMod val="75000"/>
                        <a:alpha val="60000"/>
                      </a:schemeClr>
                    </a:solidFill>
                  </a:tcPr>
                </a:tc>
                <a:tc hMerge="1">
                  <a:txBody>
                    <a:bodyPr/>
                    <a:lstStyle/>
                    <a:p>
                      <a:endParaRPr lang="en-CA"/>
                    </a:p>
                  </a:txBody>
                  <a:tcPr/>
                </a:tc>
                <a:tc>
                  <a:txBody>
                    <a:bodyPr/>
                    <a:lstStyle/>
                    <a:p>
                      <a:pPr algn="r"/>
                      <a:endParaRPr dirty="0" lang="en-CA" sz="1000">
                        <a:solidFill>
                          <a:schemeClr val="tx1"/>
                        </a:solidFill>
                        <a:latin charset="0" panose="020B0604020202020204" pitchFamily="34" typeface="Arial"/>
                        <a:cs charset="0" panose="020B0604020202020204" pitchFamily="34" typeface="Arial"/>
                      </a:endParaRPr>
                    </a:p>
                  </a:txBody>
                  <a:tcPr anchor="ctr" anchorCtr="1" marB="0" marL="182880" marR="182880" marT="0">
                    <a:solidFill>
                      <a:schemeClr val="bg2">
                        <a:lumMod val="75000"/>
                        <a:alpha val="60000"/>
                      </a:schemeClr>
                    </a:solidFill>
                  </a:tcPr>
                </a:tc>
                <a:extLst>
                  <a:ext uri="{0D108BD9-81ED-4DB2-BD59-A6C34878D82A}">
                    <a16:rowId xmlns:a16="http://schemas.microsoft.com/office/drawing/2014/main" val="4230327380"/>
                  </a:ext>
                </a:extLst>
              </a:tr>
              <a:tr h="374396">
                <a:tc>
                  <a:txBody>
                    <a:bodyPr/>
                    <a:lstStyle/>
                    <a:p>
                      <a:r>
                        <a:rPr dirty="0" lang="en-CA" sz="1050">
                          <a:solidFill>
                            <a:schemeClr val="tx1"/>
                          </a:solidFill>
                          <a:latin charset="0" panose="020B0604020202020204" pitchFamily="34" typeface="Arial"/>
                          <a:cs charset="0" panose="020B0604020202020204" pitchFamily="34" typeface="Arial"/>
                        </a:rPr>
                        <a:t>@ $0.74</a:t>
                      </a:r>
                      <a:r>
                        <a:rPr dirty="0" lang="en-CA" sz="800">
                          <a:solidFill>
                            <a:schemeClr val="tx1"/>
                          </a:solidFill>
                          <a:latin charset="0" panose="020B0604020202020204" pitchFamily="34" typeface="Arial"/>
                          <a:cs charset="0" panose="020B0604020202020204" pitchFamily="34" typeface="Arial"/>
                        </a:rPr>
                        <a:t> (exp. Q2/2026)</a:t>
                      </a:r>
                      <a:endParaRPr dirty="0" lang="en-CA" sz="1050">
                        <a:solidFill>
                          <a:schemeClr val="tx1"/>
                        </a:solidFill>
                        <a:latin charset="0" panose="020B0604020202020204" pitchFamily="34" typeface="Arial"/>
                        <a:cs charset="0" panose="020B0604020202020204" pitchFamily="34" typeface="Arial"/>
                      </a:endParaRPr>
                    </a:p>
                  </a:txBody>
                  <a:tcPr anchor="ctr" marB="0" marL="365760" marR="182880" marT="0">
                    <a:solidFill>
                      <a:schemeClr val="bg2">
                        <a:lumMod val="75000"/>
                        <a:alpha val="60000"/>
                      </a:schemeClr>
                    </a:solidFill>
                  </a:tcPr>
                </a:tc>
                <a:tc gridSpan="2">
                  <a:txBody>
                    <a:bodyPr/>
                    <a:lstStyle/>
                    <a:p>
                      <a:pPr algn="r"/>
                      <a:r>
                        <a:rPr dirty="0" lang="en-CA" sz="1000">
                          <a:solidFill>
                            <a:schemeClr val="tx1"/>
                          </a:solidFill>
                          <a:latin charset="0" panose="020B0604020202020204" pitchFamily="34" typeface="Arial"/>
                          <a:cs charset="0" panose="020B0604020202020204" pitchFamily="34" typeface="Arial"/>
                        </a:rPr>
                        <a:t>0.93M</a:t>
                      </a:r>
                    </a:p>
                  </a:txBody>
                  <a:tcPr anchor="ctr" marB="0" marL="182880" marR="182880" marT="0">
                    <a:solidFill>
                      <a:schemeClr val="bg2">
                        <a:lumMod val="75000"/>
                        <a:alpha val="60000"/>
                      </a:schemeClr>
                    </a:solidFill>
                  </a:tcPr>
                </a:tc>
                <a:tc hMerge="1">
                  <a:txBody>
                    <a:bodyPr/>
                    <a:lstStyle/>
                    <a:p>
                      <a:endParaRPr lang="en-CA"/>
                    </a:p>
                  </a:txBody>
                  <a:tcPr/>
                </a:tc>
                <a:tc>
                  <a:txBody>
                    <a:bodyPr/>
                    <a:lstStyle/>
                    <a:p>
                      <a:pPr algn="r"/>
                      <a:endParaRPr dirty="0" lang="en-CA" sz="1000">
                        <a:solidFill>
                          <a:schemeClr val="tx1"/>
                        </a:solidFill>
                        <a:latin charset="0" panose="020B0604020202020204" pitchFamily="34" typeface="Arial"/>
                        <a:cs charset="0" panose="020B0604020202020204" pitchFamily="34" typeface="Arial"/>
                      </a:endParaRPr>
                    </a:p>
                  </a:txBody>
                  <a:tcPr anchor="ctr" anchorCtr="1" marB="0" marL="182880" marR="182880" marT="0">
                    <a:solidFill>
                      <a:schemeClr val="bg2">
                        <a:lumMod val="75000"/>
                        <a:alpha val="60000"/>
                      </a:schemeClr>
                    </a:solidFill>
                  </a:tcPr>
                </a:tc>
                <a:extLst>
                  <a:ext uri="{0D108BD9-81ED-4DB2-BD59-A6C34878D82A}">
                    <a16:rowId xmlns:a16="http://schemas.microsoft.com/office/drawing/2014/main" val="1449730112"/>
                  </a:ext>
                </a:extLst>
              </a:tr>
              <a:tr h="374396">
                <a:tc>
                  <a:txBody>
                    <a:bodyPr/>
                    <a:lstStyle/>
                    <a:p>
                      <a:endParaRPr dirty="0" lang="en-CA" sz="1300">
                        <a:solidFill>
                          <a:schemeClr val="tx1"/>
                        </a:solidFill>
                        <a:latin charset="0" panose="020B0604020202020204" pitchFamily="34" typeface="Arial"/>
                        <a:cs charset="0" panose="020B0604020202020204" pitchFamily="34" typeface="Arial"/>
                      </a:endParaRPr>
                    </a:p>
                  </a:txBody>
                  <a:tcPr anchor="ctr" marB="0" marL="182880" marR="182880" marT="0">
                    <a:lnB cmpd="sng" w="12700">
                      <a:noFill/>
                    </a:lnB>
                    <a:solidFill>
                      <a:schemeClr val="bg2">
                        <a:lumMod val="75000"/>
                        <a:alpha val="60000"/>
                      </a:schemeClr>
                    </a:solidFill>
                  </a:tcPr>
                </a:tc>
                <a:tc gridSpan="2">
                  <a:txBody>
                    <a:bodyPr/>
                    <a:lstStyle/>
                    <a:p>
                      <a:endParaRPr dirty="0" lang="en-CA" sz="1300">
                        <a:solidFill>
                          <a:schemeClr val="tx1"/>
                        </a:solidFill>
                        <a:latin charset="0" panose="020B0604020202020204" pitchFamily="34" typeface="Arial"/>
                        <a:cs charset="0" panose="020B0604020202020204" pitchFamily="34" typeface="Arial"/>
                      </a:endParaRPr>
                    </a:p>
                  </a:txBody>
                  <a:tcPr anchor="ctr" marB="0" marL="182880" marR="182880" marT="0">
                    <a:lnB cmpd="sng" w="12700">
                      <a:noFill/>
                    </a:lnB>
                    <a:solidFill>
                      <a:schemeClr val="bg2">
                        <a:lumMod val="75000"/>
                        <a:alpha val="60000"/>
                      </a:schemeClr>
                    </a:solidFill>
                  </a:tcPr>
                </a:tc>
                <a:tc hMerge="1">
                  <a:txBody>
                    <a:bodyPr/>
                    <a:lstStyle/>
                    <a:p>
                      <a:endParaRPr lang="en-CA"/>
                    </a:p>
                  </a:txBody>
                  <a:tcPr/>
                </a:tc>
                <a:tc>
                  <a:txBody>
                    <a:bodyPr/>
                    <a:lstStyle/>
                    <a:p>
                      <a:pPr algn="r"/>
                      <a:r>
                        <a:rPr b="1" dirty="0" lang="en-CA" sz="1300">
                          <a:solidFill>
                            <a:schemeClr val="tx1"/>
                          </a:solidFill>
                          <a:latin charset="0" panose="020B0604020202020204" pitchFamily="34" typeface="Arial"/>
                          <a:cs charset="0" panose="020B0604020202020204" pitchFamily="34" typeface="Arial"/>
                        </a:rPr>
                        <a:t>10.90M</a:t>
                      </a:r>
                    </a:p>
                  </a:txBody>
                  <a:tcPr anchor="ctr" marB="0" marL="182880" marR="182880" marT="0">
                    <a:lnB cmpd="sng" w="12700">
                      <a:noFill/>
                    </a:lnB>
                    <a:solidFill>
                      <a:schemeClr val="bg2">
                        <a:lumMod val="75000"/>
                        <a:alpha val="60000"/>
                      </a:schemeClr>
                    </a:solidFill>
                  </a:tcPr>
                </a:tc>
                <a:extLst>
                  <a:ext uri="{0D108BD9-81ED-4DB2-BD59-A6C34878D82A}">
                    <a16:rowId xmlns:a16="http://schemas.microsoft.com/office/drawing/2014/main" val="1277997311"/>
                  </a:ext>
                </a:extLst>
              </a:tr>
              <a:tr h="374396">
                <a:tc gridSpan="3">
                  <a:txBody>
                    <a:bodyPr/>
                    <a:lstStyle/>
                    <a:p>
                      <a:r>
                        <a:rPr dirty="0" lang="en-CA" sz="1300">
                          <a:solidFill>
                            <a:schemeClr val="bg1"/>
                          </a:solidFill>
                          <a:latin charset="0" panose="020B0604020202020204" pitchFamily="34" typeface="Arial"/>
                          <a:cs charset="0" panose="020B0604020202020204" pitchFamily="34" typeface="Arial"/>
                        </a:rPr>
                        <a:t>FULLY DILUTED SHARES</a:t>
                      </a:r>
                    </a:p>
                  </a:txBody>
                  <a:tcPr anchor="ctr" marB="0" marL="182880" marR="182880" marT="0">
                    <a:lnR algn="ctr" cap="flat" cmpd="sng" w="12700">
                      <a:solidFill>
                        <a:srgbClr val="AA3A24"/>
                      </a:solidFill>
                      <a:prstDash val="solid"/>
                      <a:round/>
                      <a:headEnd len="med" type="none" w="med"/>
                      <a:tailEnd len="med" type="none" w="med"/>
                    </a:lnR>
                    <a:lnT algn="ctr" cap="flat" cmpd="sng" w="12700">
                      <a:noFill/>
                      <a:prstDash val="solid"/>
                      <a:round/>
                      <a:headEnd len="med" type="none" w="med"/>
                      <a:tailEnd len="med" type="none" w="med"/>
                    </a:lnT>
                    <a:solidFill>
                      <a:srgbClr val="72210B"/>
                    </a:solidFill>
                  </a:tcPr>
                </a:tc>
                <a:tc hMerge="1">
                  <a:txBody>
                    <a:bodyPr/>
                    <a:lstStyle/>
                    <a:p>
                      <a:endParaRPr dirty="0" lang="en-CA" sz="1400">
                        <a:latin charset="0" panose="020B0502040204020203" pitchFamily="34" typeface="Segoe UI Light"/>
                        <a:cs charset="0" panose="020B0502040204020203" pitchFamily="34" typeface="Segoe UI Light"/>
                      </a:endParaRPr>
                    </a:p>
                  </a:txBody>
                  <a:tcPr>
                    <a:noFill/>
                  </a:tcPr>
                </a:tc>
                <a:tc hMerge="1">
                  <a:txBody>
                    <a:bodyPr/>
                    <a:lstStyle/>
                    <a:p>
                      <a:endParaRPr dirty="0" lang="en-CA" sz="1300">
                        <a:latin charset="0" panose="020B0702040204020203" pitchFamily="34" typeface="Segoe UI Semibold"/>
                        <a:cs charset="0" panose="020B0702040204020203" pitchFamily="34" typeface="Segoe UI Semibold"/>
                      </a:endParaRPr>
                    </a:p>
                  </a:txBody>
                  <a:tcPr>
                    <a:lnL algn="ctr" cap="flat" cmpd="sng" w="12700">
                      <a:solidFill>
                        <a:srgbClr val="AA3A24"/>
                      </a:solidFill>
                      <a:prstDash val="solid"/>
                      <a:round/>
                      <a:headEnd len="med" type="none" w="med"/>
                      <a:tailEnd len="med" type="none" w="med"/>
                    </a:lnL>
                    <a:noFill/>
                  </a:tcPr>
                </a:tc>
                <a:tc>
                  <a:txBody>
                    <a:bodyPr/>
                    <a:lstStyle/>
                    <a:p>
                      <a:pPr algn="r"/>
                      <a:r>
                        <a:rPr b="1" dirty="0" lang="en-CA" sz="1300" u="sng">
                          <a:solidFill>
                            <a:schemeClr val="bg1"/>
                          </a:solidFill>
                          <a:latin charset="0" panose="020B0604020202020204" pitchFamily="34" typeface="Arial"/>
                          <a:cs charset="0" panose="020B0604020202020204" pitchFamily="34" typeface="Arial"/>
                        </a:rPr>
                        <a:t>133.49M</a:t>
                      </a:r>
                    </a:p>
                  </a:txBody>
                  <a:tcPr anchor="ctr" marB="0" marL="182880" marR="182880" marT="0">
                    <a:lnL algn="ctr" cap="flat" cmpd="sng" w="12700">
                      <a:solidFill>
                        <a:srgbClr val="AA3A24"/>
                      </a:solidFill>
                      <a:prstDash val="solid"/>
                      <a:round/>
                      <a:headEnd len="med" type="none" w="med"/>
                      <a:tailEnd len="med" type="none" w="med"/>
                    </a:lnL>
                    <a:lnR algn="ctr" cap="flat" cmpd="sng" w="12700">
                      <a:solidFill>
                        <a:srgbClr val="AA3A24"/>
                      </a:solidFill>
                      <a:prstDash val="solid"/>
                      <a:round/>
                      <a:headEnd len="med" type="none" w="med"/>
                      <a:tailEnd len="med" type="none" w="med"/>
                    </a:lnR>
                    <a:lnT algn="ctr" cap="flat" cmpd="sng" w="12700">
                      <a:noFill/>
                      <a:prstDash val="solid"/>
                      <a:round/>
                      <a:headEnd len="med" type="none" w="med"/>
                      <a:tailEnd len="med" type="none" w="med"/>
                    </a:lnT>
                    <a:solidFill>
                      <a:srgbClr val="72210B"/>
                    </a:solidFill>
                  </a:tcPr>
                </a:tc>
                <a:extLst>
                  <a:ext uri="{0D108BD9-81ED-4DB2-BD59-A6C34878D82A}">
                    <a16:rowId xmlns:a16="http://schemas.microsoft.com/office/drawing/2014/main" val="773305723"/>
                  </a:ext>
                </a:extLst>
              </a:tr>
            </a:tbl>
          </a:graphicData>
        </a:graphic>
      </p:graphicFrame>
    </p:spTree>
    <p:extLst>
      <p:ext uri="{BB962C8B-B14F-4D97-AF65-F5344CB8AC3E}">
        <p14:creationId xmlns:p14="http://schemas.microsoft.com/office/powerpoint/2010/main" val="980284893"/>
      </p:ext>
    </p:extLst>
  </p:cSld>
  <p:clrMapOvr>
    <a:masterClrMapping/>
  </p:clrMapOvr>
  <mc:AlternateContent xmlns:mc="http://schemas.openxmlformats.org/markup-compatibility/2006" xmlns:p14="http://schemas.microsoft.com/office/powerpoint/2010/main">
    <mc:Choice Requires="p14">
      <p:transition advTm="2464" p14:dur="0"/>
    </mc:Choice>
    <mc:Fallback xmlns="">
      <p:transition advTm="2464"/>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3C4F628B-270F-BAF6-5AC2-627195554AF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8386C4-7405-3B68-F8C1-47FAE3A65D6E}"/>
              </a:ext>
            </a:extLst>
          </p:cNvPr>
          <p:cNvSpPr/>
          <p:nvPr/>
        </p:nvSpPr>
        <p:spPr>
          <a:xfrm>
            <a:off x="5787426" y="1480368"/>
            <a:ext cx="5884940" cy="4683210"/>
          </a:xfrm>
          <a:prstGeom prst="roundRect">
            <a:avLst>
              <a:gd fmla="val 5398" name="adj"/>
            </a:avLst>
          </a:prstGeom>
          <a:solidFill>
            <a:srgbClr val="FFFFFF"/>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6" name="Rectangle 25">
            <a:extLst>
              <a:ext uri="{FF2B5EF4-FFF2-40B4-BE49-F238E27FC236}">
                <a16:creationId xmlns:a16="http://schemas.microsoft.com/office/drawing/2014/main" id="{294BB873-96D7-3316-FAC6-9F9AEF4C69A0}"/>
              </a:ext>
            </a:extLst>
          </p:cNvPr>
          <p:cNvSpPr/>
          <p:nvPr/>
        </p:nvSpPr>
        <p:spPr>
          <a:xfrm>
            <a:off x="-2" y="1337555"/>
            <a:ext cx="12192002" cy="5513369"/>
          </a:xfrm>
          <a:prstGeom prst="rect">
            <a:avLst/>
          </a:prstGeom>
          <a:gradFill flip="none" rotWithShape="1">
            <a:gsLst>
              <a:gs pos="0">
                <a:schemeClr val="bg1">
                  <a:lumMod val="65000"/>
                  <a:tint val="66000"/>
                  <a:satMod val="160000"/>
                </a:schemeClr>
              </a:gs>
              <a:gs pos="38000">
                <a:schemeClr val="bg1">
                  <a:lumMod val="65000"/>
                  <a:tint val="44500"/>
                  <a:satMod val="160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3" name="TextBox 2">
            <a:extLst>
              <a:ext uri="{FF2B5EF4-FFF2-40B4-BE49-F238E27FC236}">
                <a16:creationId xmlns:a16="http://schemas.microsoft.com/office/drawing/2014/main" id="{57F13316-84AB-CBF8-A7AD-04B3747B6F5F}"/>
              </a:ext>
            </a:extLst>
          </p:cNvPr>
          <p:cNvSpPr txBox="1"/>
          <p:nvPr/>
        </p:nvSpPr>
        <p:spPr>
          <a:xfrm>
            <a:off x="11762614" y="6511347"/>
            <a:ext cx="312906" cy="246221"/>
          </a:xfrm>
          <a:prstGeom prst="rect">
            <a:avLst/>
          </a:prstGeom>
          <a:noFill/>
        </p:spPr>
        <p:txBody>
          <a:bodyPr rtlCol="0" wrap="none">
            <a:spAutoFit/>
          </a:bodyPr>
          <a:lstStyle/>
          <a:p>
            <a:pPr algn="r"/>
            <a:r>
              <a:rPr dirty="0" lang="en-CA" sz="1000">
                <a:latin charset="0" panose="00000700000000000000" pitchFamily="50" typeface="Montserrat SemiBold"/>
              </a:rPr>
              <a:t>19</a:t>
            </a:r>
          </a:p>
        </p:txBody>
      </p:sp>
      <p:pic>
        <p:nvPicPr>
          <p:cNvPr id="8" name="Graphic 7">
            <a:extLst>
              <a:ext uri="{FF2B5EF4-FFF2-40B4-BE49-F238E27FC236}">
                <a16:creationId xmlns:a16="http://schemas.microsoft.com/office/drawing/2014/main" id="{FB541E03-6150-CDB0-198A-4ED47666E0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52783" y="6430930"/>
            <a:ext cx="167504" cy="465562"/>
          </a:xfrm>
          <a:prstGeom prst="rect">
            <a:avLst/>
          </a:prstGeom>
        </p:spPr>
      </p:pic>
      <p:sp>
        <p:nvSpPr>
          <p:cNvPr id="10" name="TextBox 9">
            <a:extLst>
              <a:ext uri="{FF2B5EF4-FFF2-40B4-BE49-F238E27FC236}">
                <a16:creationId xmlns:a16="http://schemas.microsoft.com/office/drawing/2014/main" id="{D200C0E0-852B-2CAC-4883-3C8CAEFDF26B}"/>
              </a:ext>
            </a:extLst>
          </p:cNvPr>
          <p:cNvSpPr txBox="1"/>
          <p:nvPr/>
        </p:nvSpPr>
        <p:spPr>
          <a:xfrm>
            <a:off x="902516" y="264171"/>
            <a:ext cx="9930924" cy="584775"/>
          </a:xfrm>
          <a:prstGeom prst="rect">
            <a:avLst/>
          </a:prstGeom>
          <a:noFill/>
        </p:spPr>
        <p:txBody>
          <a:bodyPr rtlCol="0" wrap="none">
            <a:spAutoFit/>
          </a:bodyPr>
          <a:lstStyle/>
          <a:p>
            <a:r>
              <a:rPr b="0" dirty="0" lang="en-CA" spc="300" sz="3200">
                <a:solidFill>
                  <a:schemeClr val="tx1"/>
                </a:solidFill>
                <a:latin charset="0" panose="00000600000000000000" pitchFamily="50" typeface="Montserrat Medium"/>
              </a:rPr>
              <a:t>MANAGEMENT &amp; BOARD OF DIRECTORS</a:t>
            </a:r>
          </a:p>
        </p:txBody>
      </p:sp>
      <p:pic>
        <p:nvPicPr>
          <p:cNvPr id="12" name="Picture 11">
            <a:extLst>
              <a:ext uri="{FF2B5EF4-FFF2-40B4-BE49-F238E27FC236}">
                <a16:creationId xmlns:a16="http://schemas.microsoft.com/office/drawing/2014/main" id="{DB577CC8-5F83-A7F9-A392-64611EBADB7E}"/>
              </a:ext>
            </a:extLst>
          </p:cNvPr>
          <p:cNvPicPr>
            <a:picLocks noChangeAspect="1"/>
          </p:cNvPicPr>
          <p:nvPr/>
        </p:nvPicPr>
        <p:blipFill>
          <a:blip cstate="print" r:embed="rId5">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27" name="Graphic 26">
            <a:extLst>
              <a:ext uri="{FF2B5EF4-FFF2-40B4-BE49-F238E27FC236}">
                <a16:creationId xmlns:a16="http://schemas.microsoft.com/office/drawing/2014/main" id="{E9310AB8-5A99-74EA-426C-CD58F27992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313497">
            <a:off x="145948" y="971191"/>
            <a:ext cx="4294053" cy="6628808"/>
          </a:xfrm>
          <a:prstGeom prst="rect">
            <a:avLst/>
          </a:prstGeom>
        </p:spPr>
      </p:pic>
      <p:pic>
        <p:nvPicPr>
          <p:cNvPr id="28" name="Graphic 27">
            <a:extLst>
              <a:ext uri="{FF2B5EF4-FFF2-40B4-BE49-F238E27FC236}">
                <a16:creationId xmlns:a16="http://schemas.microsoft.com/office/drawing/2014/main" id="{9A482D42-054C-C5FF-2979-34850A793815}"/>
              </a:ext>
            </a:extLst>
          </p:cNvPr>
          <p:cNvPicPr>
            <a:picLocks noChangeAspect="1"/>
          </p:cNvPicPr>
          <p:nvPr/>
        </p:nvPicPr>
        <p:blipFill>
          <a:blip r:embed="rId6">
            <a:extLst>
              <a:ext uri="{96DAC541-7B7A-43D3-8B79-37D633B846F1}">
                <asvg:svgBlip xmlns:asvg="http://schemas.microsoft.com/office/drawing/2016/SVG/main" r:embed="rId7"/>
              </a:ext>
            </a:extLst>
          </a:blip>
          <a:srcRect t="22493"/>
          <a:stretch/>
        </p:blipFill>
        <p:spPr>
          <a:xfrm rot="19692697">
            <a:off x="151246" y="2132310"/>
            <a:ext cx="4294053" cy="6167724"/>
          </a:xfrm>
          <a:prstGeom prst="rect">
            <a:avLst/>
          </a:prstGeom>
        </p:spPr>
      </p:pic>
      <p:pic>
        <p:nvPicPr>
          <p:cNvPr id="31" name="Graphic 30">
            <a:extLst>
              <a:ext uri="{FF2B5EF4-FFF2-40B4-BE49-F238E27FC236}">
                <a16:creationId xmlns:a16="http://schemas.microsoft.com/office/drawing/2014/main" id="{CAC668BC-DEF8-3862-3B36-11090B45D2D6}"/>
              </a:ext>
            </a:extLst>
          </p:cNvPr>
          <p:cNvPicPr>
            <a:picLocks noChangeAspect="1"/>
          </p:cNvPicPr>
          <p:nvPr/>
        </p:nvPicPr>
        <p:blipFill>
          <a:blip r:embed="rId8">
            <a:extLst>
              <a:ext uri="{96DAC541-7B7A-43D3-8B79-37D633B846F1}">
                <asvg:svgBlip xmlns:asvg="http://schemas.microsoft.com/office/drawing/2016/SVG/main" r:embed="rId9"/>
              </a:ext>
            </a:extLst>
          </a:blip>
          <a:srcRect l="10325" t="46"/>
          <a:stretch/>
        </p:blipFill>
        <p:spPr>
          <a:xfrm rot="4861967">
            <a:off x="8956163" y="2440583"/>
            <a:ext cx="3270726" cy="3781868"/>
          </a:xfrm>
          <a:prstGeom prst="rect">
            <a:avLst/>
          </a:prstGeom>
        </p:spPr>
      </p:pic>
      <p:pic>
        <p:nvPicPr>
          <p:cNvPr id="32" name="Graphic 31">
            <a:extLst>
              <a:ext uri="{FF2B5EF4-FFF2-40B4-BE49-F238E27FC236}">
                <a16:creationId xmlns:a16="http://schemas.microsoft.com/office/drawing/2014/main" id="{ED775321-9FDC-C0DB-E6F0-00A891FA1B9B}"/>
              </a:ext>
            </a:extLst>
          </p:cNvPr>
          <p:cNvPicPr>
            <a:picLocks noChangeAspect="1"/>
          </p:cNvPicPr>
          <p:nvPr/>
        </p:nvPicPr>
        <p:blipFill>
          <a:blip r:embed="rId8">
            <a:extLst>
              <a:ext uri="{96DAC541-7B7A-43D3-8B79-37D633B846F1}">
                <asvg:svgBlip xmlns:asvg="http://schemas.microsoft.com/office/drawing/2016/SVG/main" r:embed="rId9"/>
              </a:ext>
            </a:extLst>
          </a:blip>
          <a:srcRect t="17102"/>
          <a:stretch/>
        </p:blipFill>
        <p:spPr>
          <a:xfrm rot="5400000">
            <a:off x="8820631" y="2712533"/>
            <a:ext cx="3647285" cy="3136496"/>
          </a:xfrm>
          <a:prstGeom prst="rect">
            <a:avLst/>
          </a:prstGeom>
        </p:spPr>
      </p:pic>
      <p:pic>
        <p:nvPicPr>
          <p:cNvPr id="33" name="Graphic 32">
            <a:extLst>
              <a:ext uri="{FF2B5EF4-FFF2-40B4-BE49-F238E27FC236}">
                <a16:creationId xmlns:a16="http://schemas.microsoft.com/office/drawing/2014/main" id="{59EBCB45-DF71-0F36-B2EA-80561F56699D}"/>
              </a:ext>
            </a:extLst>
          </p:cNvPr>
          <p:cNvPicPr>
            <a:picLocks noChangeAspect="1"/>
          </p:cNvPicPr>
          <p:nvPr/>
        </p:nvPicPr>
        <p:blipFill>
          <a:blip r:embed="rId8">
            <a:extLst>
              <a:ext uri="{96DAC541-7B7A-43D3-8B79-37D633B846F1}">
                <asvg:svgBlip xmlns:asvg="http://schemas.microsoft.com/office/drawing/2016/SVG/main" r:embed="rId9"/>
              </a:ext>
            </a:extLst>
          </a:blip>
          <a:srcRect l="-863" r="1" t="24074"/>
          <a:stretch/>
        </p:blipFill>
        <p:spPr>
          <a:xfrm rot="5849881">
            <a:off x="8841736" y="3053042"/>
            <a:ext cx="3678741" cy="2872754"/>
          </a:xfrm>
          <a:prstGeom prst="rect">
            <a:avLst/>
          </a:prstGeom>
        </p:spPr>
      </p:pic>
      <p:grpSp>
        <p:nvGrpSpPr>
          <p:cNvPr id="2" name="Group 1">
            <a:extLst>
              <a:ext uri="{FF2B5EF4-FFF2-40B4-BE49-F238E27FC236}">
                <a16:creationId xmlns:a16="http://schemas.microsoft.com/office/drawing/2014/main" id="{C34147F0-3827-8D44-3A32-123353F8CACE}"/>
              </a:ext>
            </a:extLst>
          </p:cNvPr>
          <p:cNvGrpSpPr/>
          <p:nvPr/>
        </p:nvGrpSpPr>
        <p:grpSpPr>
          <a:xfrm>
            <a:off x="-3" y="5906923"/>
            <a:ext cx="9664119" cy="1490695"/>
            <a:chOff x="-3" y="5906923"/>
            <a:chExt cx="9664119" cy="1490695"/>
          </a:xfrm>
        </p:grpSpPr>
        <p:pic>
          <p:nvPicPr>
            <p:cNvPr id="5" name="Graphic 4">
              <a:extLst>
                <a:ext uri="{FF2B5EF4-FFF2-40B4-BE49-F238E27FC236}">
                  <a16:creationId xmlns:a16="http://schemas.microsoft.com/office/drawing/2014/main" id="{9F5B4379-AF67-7482-6DCA-7410A7C19101}"/>
                </a:ext>
              </a:extLst>
            </p:cNvPr>
            <p:cNvPicPr>
              <a:picLocks noChangeAspect="1"/>
            </p:cNvPicPr>
            <p:nvPr/>
          </p:nvPicPr>
          <p:blipFill>
            <a:blip r:embed="rId10">
              <a:extLst>
                <a:ext uri="{96DAC541-7B7A-43D3-8B79-37D633B846F1}">
                  <asvg:svgBlip xmlns:asvg="http://schemas.microsoft.com/office/drawing/2016/SVG/main" r:embed="rId11"/>
                </a:ext>
              </a:extLst>
            </a:blip>
            <a:srcRect b="118" l="-15822" r="1937"/>
            <a:stretch/>
          </p:blipFill>
          <p:spPr>
            <a:xfrm rot="5400000">
              <a:off x="4548381" y="1742269"/>
              <a:ext cx="567351" cy="9664119"/>
            </a:xfrm>
            <a:prstGeom prst="rect">
              <a:avLst/>
            </a:prstGeom>
          </p:spPr>
        </p:pic>
        <p:pic>
          <p:nvPicPr>
            <p:cNvPr id="9" name="Graphic 8">
              <a:extLst>
                <a:ext uri="{FF2B5EF4-FFF2-40B4-BE49-F238E27FC236}">
                  <a16:creationId xmlns:a16="http://schemas.microsoft.com/office/drawing/2014/main" id="{A72968A0-0E74-941D-1560-F6014B9FC2DE}"/>
                </a:ext>
              </a:extLst>
            </p:cNvPr>
            <p:cNvPicPr>
              <a:picLocks noChangeAspect="1"/>
            </p:cNvPicPr>
            <p:nvPr/>
          </p:nvPicPr>
          <p:blipFill>
            <a:blip r:embed="rId12">
              <a:extLst>
                <a:ext uri="{96DAC541-7B7A-43D3-8B79-37D633B846F1}">
                  <asvg:svgBlip xmlns:asvg="http://schemas.microsoft.com/office/drawing/2016/SVG/main" r:embed="rId13"/>
                </a:ext>
              </a:extLst>
            </a:blip>
            <a:srcRect b="1" t="33498"/>
            <a:stretch/>
          </p:blipFill>
          <p:spPr>
            <a:xfrm rot="6827861">
              <a:off x="1819001" y="4305637"/>
              <a:ext cx="1490695" cy="4693268"/>
            </a:xfrm>
            <a:prstGeom prst="rect">
              <a:avLst/>
            </a:prstGeom>
          </p:spPr>
        </p:pic>
        <p:sp>
          <p:nvSpPr>
            <p:cNvPr id="11" name="TextBox 10">
              <a:extLst>
                <a:ext uri="{FF2B5EF4-FFF2-40B4-BE49-F238E27FC236}">
                  <a16:creationId xmlns:a16="http://schemas.microsoft.com/office/drawing/2014/main" id="{CBF02C4D-D6F9-191A-17D7-C2CFEE65EC23}"/>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17" name="Freeform 378">
            <a:extLst>
              <a:ext uri="{FF2B5EF4-FFF2-40B4-BE49-F238E27FC236}">
                <a16:creationId xmlns:a16="http://schemas.microsoft.com/office/drawing/2014/main" id="{BBD99EA6-6EFF-7A07-B1E8-94398D2126C9}"/>
              </a:ext>
            </a:extLst>
          </p:cNvPr>
          <p:cNvSpPr>
            <a:spLocks noEditPoints="1"/>
          </p:cNvSpPr>
          <p:nvPr/>
        </p:nvSpPr>
        <p:spPr bwMode="auto">
          <a:xfrm>
            <a:off x="1730235" y="1480367"/>
            <a:ext cx="128176" cy="140993"/>
          </a:xfrm>
          <a:custGeom>
            <a:avLst/>
            <a:gdLst>
              <a:gd fmla="*/ 17 w 70" name="T0"/>
              <a:gd fmla="*/ 7 h 77" name="T1"/>
              <a:gd fmla="*/ 35 w 70" name="T2"/>
              <a:gd fmla="*/ 0 h 77" name="T3"/>
              <a:gd fmla="*/ 52 w 70" name="T4"/>
              <a:gd fmla="*/ 7 h 77" name="T5"/>
              <a:gd fmla="*/ 59 w 70" name="T6"/>
              <a:gd fmla="*/ 25 h 77" name="T7"/>
              <a:gd fmla="*/ 56 w 70" name="T8"/>
              <a:gd fmla="*/ 36 h 77" name="T9"/>
              <a:gd fmla="*/ 48 w 70" name="T10"/>
              <a:gd fmla="*/ 45 h 77" name="T11"/>
              <a:gd fmla="*/ 64 w 70" name="T12"/>
              <a:gd fmla="*/ 58 h 77" name="T13"/>
              <a:gd fmla="*/ 70 w 70" name="T14"/>
              <a:gd fmla="*/ 77 h 77" name="T15"/>
              <a:gd fmla="*/ 63 w 70" name="T16"/>
              <a:gd fmla="*/ 77 h 77" name="T17"/>
              <a:gd fmla="*/ 54 w 70" name="T18"/>
              <a:gd fmla="*/ 57 h 77" name="T19"/>
              <a:gd fmla="*/ 35 w 70" name="T20"/>
              <a:gd fmla="*/ 49 h 77" name="T21"/>
              <a:gd fmla="*/ 15 w 70" name="T22"/>
              <a:gd fmla="*/ 57 h 77" name="T23"/>
              <a:gd fmla="*/ 7 w 70" name="T24"/>
              <a:gd fmla="*/ 77 h 77" name="T25"/>
              <a:gd fmla="*/ 0 w 70" name="T26"/>
              <a:gd fmla="*/ 77 h 77" name="T27"/>
              <a:gd fmla="*/ 6 w 70" name="T28"/>
              <a:gd fmla="*/ 58 h 77" name="T29"/>
              <a:gd fmla="*/ 21 w 70" name="T30"/>
              <a:gd fmla="*/ 45 h 77" name="T31"/>
              <a:gd fmla="*/ 13 w 70" name="T32"/>
              <a:gd fmla="*/ 36 h 77" name="T33"/>
              <a:gd fmla="*/ 10 w 70" name="T34"/>
              <a:gd fmla="*/ 25 h 77" name="T35"/>
              <a:gd fmla="*/ 17 w 70" name="T36"/>
              <a:gd fmla="*/ 7 h 77" name="T37"/>
              <a:gd fmla="*/ 47 w 70" name="T38"/>
              <a:gd fmla="*/ 12 h 77" name="T39"/>
              <a:gd fmla="*/ 35 w 70" name="T40"/>
              <a:gd fmla="*/ 7 h 77" name="T41"/>
              <a:gd fmla="*/ 22 w 70" name="T42"/>
              <a:gd fmla="*/ 12 h 77" name="T43"/>
              <a:gd fmla="*/ 17 w 70" name="T44"/>
              <a:gd fmla="*/ 25 h 77" name="T45"/>
              <a:gd fmla="*/ 22 w 70" name="T46"/>
              <a:gd fmla="*/ 37 h 77" name="T47"/>
              <a:gd fmla="*/ 35 w 70" name="T48"/>
              <a:gd fmla="*/ 42 h 77" name="T49"/>
              <a:gd fmla="*/ 47 w 70" name="T50"/>
              <a:gd fmla="*/ 37 h 77" name="T51"/>
              <a:gd fmla="*/ 52 w 70" name="T52"/>
              <a:gd fmla="*/ 25 h 77" name="T53"/>
              <a:gd fmla="*/ 47 w 70" name="T54"/>
              <a:gd fmla="*/ 12 h 77"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7" w="70">
                <a:moveTo>
                  <a:pt x="17" y="7"/>
                </a:moveTo>
                <a:cubicBezTo>
                  <a:pt x="22" y="2"/>
                  <a:pt x="28" y="0"/>
                  <a:pt x="35" y="0"/>
                </a:cubicBezTo>
                <a:cubicBezTo>
                  <a:pt x="41" y="0"/>
                  <a:pt x="47" y="2"/>
                  <a:pt x="52" y="7"/>
                </a:cubicBezTo>
                <a:cubicBezTo>
                  <a:pt x="57" y="12"/>
                  <a:pt x="59" y="18"/>
                  <a:pt x="59" y="25"/>
                </a:cubicBezTo>
                <a:cubicBezTo>
                  <a:pt x="59" y="29"/>
                  <a:pt x="58" y="33"/>
                  <a:pt x="56" y="36"/>
                </a:cubicBezTo>
                <a:cubicBezTo>
                  <a:pt x="54" y="40"/>
                  <a:pt x="52" y="43"/>
                  <a:pt x="48" y="45"/>
                </a:cubicBezTo>
                <a:cubicBezTo>
                  <a:pt x="55" y="48"/>
                  <a:pt x="60" y="52"/>
                  <a:pt x="64" y="58"/>
                </a:cubicBezTo>
                <a:cubicBezTo>
                  <a:pt x="68" y="63"/>
                  <a:pt x="70" y="70"/>
                  <a:pt x="70" y="77"/>
                </a:cubicBezTo>
                <a:cubicBezTo>
                  <a:pt x="63" y="77"/>
                  <a:pt x="63" y="77"/>
                  <a:pt x="63" y="77"/>
                </a:cubicBezTo>
                <a:cubicBezTo>
                  <a:pt x="63" y="69"/>
                  <a:pt x="60" y="63"/>
                  <a:pt x="54" y="57"/>
                </a:cubicBezTo>
                <a:cubicBezTo>
                  <a:pt x="49" y="52"/>
                  <a:pt x="42" y="49"/>
                  <a:pt x="35" y="49"/>
                </a:cubicBezTo>
                <a:cubicBezTo>
                  <a:pt x="27" y="49"/>
                  <a:pt x="20" y="52"/>
                  <a:pt x="15" y="57"/>
                </a:cubicBezTo>
                <a:cubicBezTo>
                  <a:pt x="9" y="63"/>
                  <a:pt x="7" y="69"/>
                  <a:pt x="7" y="77"/>
                </a:cubicBezTo>
                <a:cubicBezTo>
                  <a:pt x="0" y="77"/>
                  <a:pt x="0" y="77"/>
                  <a:pt x="0" y="77"/>
                </a:cubicBezTo>
                <a:cubicBezTo>
                  <a:pt x="0" y="70"/>
                  <a:pt x="2" y="63"/>
                  <a:pt x="6" y="58"/>
                </a:cubicBezTo>
                <a:cubicBezTo>
                  <a:pt x="10" y="52"/>
                  <a:pt x="15" y="48"/>
                  <a:pt x="21" y="45"/>
                </a:cubicBezTo>
                <a:cubicBezTo>
                  <a:pt x="18" y="43"/>
                  <a:pt x="15" y="40"/>
                  <a:pt x="13" y="36"/>
                </a:cubicBezTo>
                <a:cubicBezTo>
                  <a:pt x="11" y="33"/>
                  <a:pt x="10" y="29"/>
                  <a:pt x="10" y="25"/>
                </a:cubicBezTo>
                <a:cubicBezTo>
                  <a:pt x="10" y="18"/>
                  <a:pt x="13" y="12"/>
                  <a:pt x="17" y="7"/>
                </a:cubicBezTo>
                <a:close/>
                <a:moveTo>
                  <a:pt x="47" y="12"/>
                </a:moveTo>
                <a:cubicBezTo>
                  <a:pt x="44" y="9"/>
                  <a:pt x="40" y="7"/>
                  <a:pt x="35" y="7"/>
                </a:cubicBezTo>
                <a:cubicBezTo>
                  <a:pt x="30" y="7"/>
                  <a:pt x="26" y="9"/>
                  <a:pt x="22" y="12"/>
                </a:cubicBezTo>
                <a:cubicBezTo>
                  <a:pt x="19" y="16"/>
                  <a:pt x="17" y="20"/>
                  <a:pt x="17" y="25"/>
                </a:cubicBezTo>
                <a:cubicBezTo>
                  <a:pt x="17" y="29"/>
                  <a:pt x="19" y="33"/>
                  <a:pt x="22" y="37"/>
                </a:cubicBezTo>
                <a:cubicBezTo>
                  <a:pt x="26" y="40"/>
                  <a:pt x="30" y="42"/>
                  <a:pt x="35" y="42"/>
                </a:cubicBezTo>
                <a:cubicBezTo>
                  <a:pt x="40" y="42"/>
                  <a:pt x="44" y="40"/>
                  <a:pt x="47" y="37"/>
                </a:cubicBezTo>
                <a:cubicBezTo>
                  <a:pt x="50" y="33"/>
                  <a:pt x="52" y="29"/>
                  <a:pt x="52" y="25"/>
                </a:cubicBezTo>
                <a:cubicBezTo>
                  <a:pt x="52" y="20"/>
                  <a:pt x="50" y="16"/>
                  <a:pt x="47" y="1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dirty="0" lang="en-US"/>
          </a:p>
        </p:txBody>
      </p:sp>
      <p:sp>
        <p:nvSpPr>
          <p:cNvPr id="36" name="Rectangle: Rounded Corners 35">
            <a:extLst>
              <a:ext uri="{FF2B5EF4-FFF2-40B4-BE49-F238E27FC236}">
                <a16:creationId xmlns:a16="http://schemas.microsoft.com/office/drawing/2014/main" id="{70C5BB66-4B88-5320-9C07-F6B183752549}"/>
              </a:ext>
            </a:extLst>
          </p:cNvPr>
          <p:cNvSpPr/>
          <p:nvPr/>
        </p:nvSpPr>
        <p:spPr>
          <a:xfrm>
            <a:off x="349624" y="1321565"/>
            <a:ext cx="4527176" cy="2024830"/>
          </a:xfrm>
          <a:prstGeom prst="roundRect">
            <a:avLst>
              <a:gd fmla="val 5398" name="adj"/>
            </a:avLst>
          </a:prstGeom>
          <a:solidFill>
            <a:srgbClr val="FFFFFF">
              <a:alpha val="89804"/>
            </a:srgbClr>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pic>
        <p:nvPicPr>
          <p:cNvPr id="35" name="Picture 34">
            <a:extLst>
              <a:ext uri="{FF2B5EF4-FFF2-40B4-BE49-F238E27FC236}">
                <a16:creationId xmlns:a16="http://schemas.microsoft.com/office/drawing/2014/main" id="{9096DCBD-B93E-6BA8-A529-6682F3758323}"/>
              </a:ext>
            </a:extLst>
          </p:cNvPr>
          <p:cNvPicPr>
            <a:picLocks noChangeAspect="1"/>
          </p:cNvPicPr>
          <p:nvPr/>
        </p:nvPicPr>
        <p:blipFill>
          <a:blip cstate="print" r:embed="rId14">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a:ext>
            </a:extLst>
          </a:blip>
          <a:srcRect/>
          <a:stretch/>
        </p:blipFill>
        <p:spPr>
          <a:xfrm>
            <a:off x="489919" y="1149037"/>
            <a:ext cx="856754" cy="871520"/>
          </a:xfrm>
          <a:prstGeom prst="ellipse">
            <a:avLst/>
          </a:prstGeom>
          <a:effectLst>
            <a:outerShdw algn="ctr" blurRad="63500" rotWithShape="0" sx="102000" sy="102000">
              <a:prstClr val="black">
                <a:alpha val="40000"/>
              </a:prstClr>
            </a:outerShdw>
          </a:effectLst>
        </p:spPr>
      </p:pic>
      <p:sp>
        <p:nvSpPr>
          <p:cNvPr id="13" name="Text Placeholder 42">
            <a:extLst>
              <a:ext uri="{FF2B5EF4-FFF2-40B4-BE49-F238E27FC236}">
                <a16:creationId xmlns:a16="http://schemas.microsoft.com/office/drawing/2014/main" id="{0C8A8B2A-9FD0-09ED-1F81-5F92EBD5BDFF}"/>
              </a:ext>
            </a:extLst>
          </p:cNvPr>
          <p:cNvSpPr txBox="1">
            <a:spLocks/>
          </p:cNvSpPr>
          <p:nvPr/>
        </p:nvSpPr>
        <p:spPr>
          <a:xfrm>
            <a:off x="1481069" y="1423494"/>
            <a:ext cx="2413506"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lang="en-US" spc="300" sz="1000">
                <a:latin charset="0" panose="00000600000000000000" pitchFamily="50" typeface="Montserrat Medium"/>
              </a:rPr>
              <a:t>BRETT RICHARDS</a:t>
            </a:r>
          </a:p>
        </p:txBody>
      </p:sp>
      <p:sp>
        <p:nvSpPr>
          <p:cNvPr id="14" name="Text Placeholder 43">
            <a:extLst>
              <a:ext uri="{FF2B5EF4-FFF2-40B4-BE49-F238E27FC236}">
                <a16:creationId xmlns:a16="http://schemas.microsoft.com/office/drawing/2014/main" id="{70EB8C44-C954-EE49-1509-BC48721441B6}"/>
              </a:ext>
            </a:extLst>
          </p:cNvPr>
          <p:cNvSpPr txBox="1">
            <a:spLocks/>
          </p:cNvSpPr>
          <p:nvPr/>
        </p:nvSpPr>
        <p:spPr>
          <a:xfrm>
            <a:off x="467308" y="2107771"/>
            <a:ext cx="4294171" cy="117923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14000"/>
              </a:lnSpc>
              <a:spcBef>
                <a:spcPts val="200"/>
              </a:spcBef>
              <a:spcAft>
                <a:spcPts val="200"/>
              </a:spcAft>
            </a:pPr>
            <a:r>
              <a:rPr dirty="0" lang="en-US" sz="900">
                <a:latin charset="0" panose="020B0604020202020204" pitchFamily="34" typeface="Arial"/>
                <a:ea charset="0" panose="020B0503020203020204" pitchFamily="34" typeface="PT Sans"/>
                <a:cs charset="0" panose="020B0604020202020204" pitchFamily="34" typeface="Arial"/>
              </a:rPr>
              <a:t>&gt;37 years of extensive experience in the mining and metals industry.</a:t>
            </a:r>
          </a:p>
          <a:p>
            <a:pPr>
              <a:lnSpc>
                <a:spcPct val="114000"/>
              </a:lnSpc>
              <a:spcBef>
                <a:spcPts val="200"/>
              </a:spcBef>
              <a:spcAft>
                <a:spcPts val="200"/>
              </a:spcAft>
            </a:pPr>
            <a:r>
              <a:rPr dirty="0" lang="en-US" sz="900">
                <a:latin charset="0" panose="020B0604020202020204" pitchFamily="34" typeface="Arial"/>
                <a:ea charset="0" panose="020B0503020203020204" pitchFamily="34" typeface="PT Sans"/>
                <a:cs charset="0" panose="020B0604020202020204" pitchFamily="34" typeface="Arial"/>
              </a:rPr>
              <a:t>Accomplished mining executive with a proven track record in operational management, project development, construction, and corporate business development. </a:t>
            </a:r>
          </a:p>
          <a:p>
            <a:pPr>
              <a:lnSpc>
                <a:spcPct val="114000"/>
              </a:lnSpc>
              <a:spcBef>
                <a:spcPts val="200"/>
              </a:spcBef>
              <a:spcAft>
                <a:spcPts val="200"/>
              </a:spcAft>
            </a:pPr>
            <a:r>
              <a:rPr dirty="0" lang="en-US" sz="900">
                <a:latin charset="0" panose="020B0604020202020204" pitchFamily="34" typeface="Arial"/>
                <a:ea charset="0" panose="020B0503020203020204" pitchFamily="34" typeface="PT Sans"/>
                <a:cs charset="0" panose="020B0604020202020204" pitchFamily="34" typeface="Arial"/>
              </a:rPr>
              <a:t>Currently serves as a director for Nickel 28 Capital Corp., Goldshore Resources Inc., Midnight Sun Mining. </a:t>
            </a:r>
          </a:p>
        </p:txBody>
      </p:sp>
      <p:sp>
        <p:nvSpPr>
          <p:cNvPr id="15" name="Text Placeholder 49">
            <a:extLst>
              <a:ext uri="{FF2B5EF4-FFF2-40B4-BE49-F238E27FC236}">
                <a16:creationId xmlns:a16="http://schemas.microsoft.com/office/drawing/2014/main" id="{CD6E59CA-455F-C544-113C-409BCB3EF91F}"/>
              </a:ext>
            </a:extLst>
          </p:cNvPr>
          <p:cNvSpPr txBox="1">
            <a:spLocks/>
          </p:cNvSpPr>
          <p:nvPr/>
        </p:nvSpPr>
        <p:spPr>
          <a:xfrm>
            <a:off x="1457564" y="1653724"/>
            <a:ext cx="2056606" cy="288625"/>
          </a:xfrm>
          <a:prstGeom prst="rect">
            <a:avLst/>
          </a:prstGeom>
        </p:spPr>
        <p:txBody>
          <a:bodyPr anchor="t" bIns="45720" lIns="91440" rIns="91440" tIns="45720"/>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i="1" lang="en-US" sz="1000">
                <a:latin charset="0" panose="020B0604020202020204" pitchFamily="34" typeface="Arial"/>
                <a:cs charset="0" panose="020B0604020202020204" pitchFamily="34" typeface="Arial"/>
              </a:rPr>
              <a:t>CEO &amp; Executive Director</a:t>
            </a:r>
          </a:p>
        </p:txBody>
      </p:sp>
      <p:sp>
        <p:nvSpPr>
          <p:cNvPr id="44" name="Rectangle: Rounded Corners 43">
            <a:extLst>
              <a:ext uri="{FF2B5EF4-FFF2-40B4-BE49-F238E27FC236}">
                <a16:creationId xmlns:a16="http://schemas.microsoft.com/office/drawing/2014/main" id="{F72853DC-42BC-283B-2F48-D458331ACEE7}"/>
              </a:ext>
            </a:extLst>
          </p:cNvPr>
          <p:cNvSpPr/>
          <p:nvPr/>
        </p:nvSpPr>
        <p:spPr>
          <a:xfrm>
            <a:off x="350134" y="3742340"/>
            <a:ext cx="4534617" cy="2442759"/>
          </a:xfrm>
          <a:prstGeom prst="roundRect">
            <a:avLst>
              <a:gd fmla="val 5398" name="adj"/>
            </a:avLst>
          </a:prstGeom>
          <a:solidFill>
            <a:srgbClr val="FFFFFF">
              <a:alpha val="89804"/>
            </a:srgbClr>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39" name="Text Placeholder 42">
            <a:extLst>
              <a:ext uri="{FF2B5EF4-FFF2-40B4-BE49-F238E27FC236}">
                <a16:creationId xmlns:a16="http://schemas.microsoft.com/office/drawing/2014/main" id="{CF74DD22-B99E-D888-C0CB-1BE142FCD0B2}"/>
              </a:ext>
            </a:extLst>
          </p:cNvPr>
          <p:cNvSpPr txBox="1">
            <a:spLocks/>
          </p:cNvSpPr>
          <p:nvPr/>
        </p:nvSpPr>
        <p:spPr>
          <a:xfrm>
            <a:off x="1469271" y="3857644"/>
            <a:ext cx="2413506"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lang="en-US" spc="300" sz="1000">
                <a:latin charset="0" panose="00000600000000000000" pitchFamily="50" typeface="Montserrat Medium"/>
              </a:rPr>
              <a:t>LINCOLN GREENIDGE</a:t>
            </a:r>
          </a:p>
        </p:txBody>
      </p:sp>
      <p:sp>
        <p:nvSpPr>
          <p:cNvPr id="40" name="Text Placeholder 43">
            <a:extLst>
              <a:ext uri="{FF2B5EF4-FFF2-40B4-BE49-F238E27FC236}">
                <a16:creationId xmlns:a16="http://schemas.microsoft.com/office/drawing/2014/main" id="{4A15F94B-FEF1-4684-FE45-0AEAB9899D24}"/>
              </a:ext>
            </a:extLst>
          </p:cNvPr>
          <p:cNvSpPr txBox="1">
            <a:spLocks/>
          </p:cNvSpPr>
          <p:nvPr/>
        </p:nvSpPr>
        <p:spPr>
          <a:xfrm>
            <a:off x="460084" y="4586436"/>
            <a:ext cx="4332578" cy="143505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14000"/>
              </a:lnSpc>
              <a:spcBef>
                <a:spcPts val="200"/>
              </a:spcBef>
              <a:spcAft>
                <a:spcPts val="200"/>
              </a:spcAft>
            </a:pPr>
            <a:r>
              <a:rPr dirty="0" lang="en-US" sz="900">
                <a:latin charset="0" panose="020B0604020202020204" pitchFamily="34" typeface="Arial"/>
                <a:ea charset="0" panose="020B0503020203020204" pitchFamily="34" typeface="PT Sans"/>
                <a:cs charset="0" panose="020B0604020202020204" pitchFamily="34" typeface="Arial"/>
              </a:rPr>
              <a:t>Senior Executive, Advisor &amp; Thought Leader with &gt;20 years of success (mining &amp; metals industries, other manufacturing industries: CFO of </a:t>
            </a:r>
            <a:r>
              <a:rPr dirty="0" err="1" lang="en-US" sz="900">
                <a:latin charset="0" panose="020B0604020202020204" pitchFamily="34" typeface="Arial"/>
                <a:ea charset="0" panose="020B0503020203020204" pitchFamily="34" typeface="PT Sans"/>
                <a:cs charset="0" panose="020B0604020202020204" pitchFamily="34" typeface="Arial"/>
              </a:rPr>
              <a:t>LeadFX</a:t>
            </a:r>
            <a:r>
              <a:rPr dirty="0" lang="en-US" sz="900">
                <a:latin charset="0" panose="020B0604020202020204" pitchFamily="34" typeface="Arial"/>
                <a:ea charset="0" panose="020B0503020203020204" pitchFamily="34" typeface="PT Sans"/>
                <a:cs charset="0" panose="020B0604020202020204" pitchFamily="34" typeface="Arial"/>
              </a:rPr>
              <a:t>, VP Finance &amp; Controller of </a:t>
            </a:r>
            <a:r>
              <a:rPr dirty="0" err="1" lang="en-US" sz="900">
                <a:latin charset="0" panose="020B0604020202020204" pitchFamily="34" typeface="Arial"/>
                <a:ea charset="0" panose="020B0503020203020204" pitchFamily="34" typeface="PT Sans"/>
                <a:cs charset="0" panose="020B0604020202020204" pitchFamily="34" typeface="Arial"/>
              </a:rPr>
              <a:t>Enirgi</a:t>
            </a:r>
            <a:r>
              <a:rPr dirty="0" lang="en-US" sz="900">
                <a:latin charset="0" panose="020B0604020202020204" pitchFamily="34" typeface="Arial"/>
                <a:ea charset="0" panose="020B0503020203020204" pitchFamily="34" typeface="PT Sans"/>
                <a:cs charset="0" panose="020B0604020202020204" pitchFamily="34" typeface="Arial"/>
              </a:rPr>
              <a:t> Group Corp) </a:t>
            </a:r>
          </a:p>
          <a:p>
            <a:pPr>
              <a:lnSpc>
                <a:spcPct val="114000"/>
              </a:lnSpc>
              <a:spcBef>
                <a:spcPts val="200"/>
              </a:spcBef>
              <a:spcAft>
                <a:spcPts val="200"/>
              </a:spcAft>
            </a:pPr>
            <a:r>
              <a:rPr dirty="0" lang="en-US" sz="900">
                <a:latin charset="0" panose="020B0604020202020204" pitchFamily="34" typeface="Arial"/>
                <a:ea charset="0" panose="020B0503020203020204" pitchFamily="34" typeface="PT Sans"/>
                <a:cs charset="0" panose="020B0604020202020204" pitchFamily="34" typeface="Arial"/>
              </a:rPr>
              <a:t>Broad areas of expertise include financial reporting, accounting, business process improvement, strategic planning, due diligence IPO, M&amp;A</a:t>
            </a:r>
          </a:p>
          <a:p>
            <a:pPr>
              <a:lnSpc>
                <a:spcPct val="114000"/>
              </a:lnSpc>
              <a:spcBef>
                <a:spcPts val="200"/>
              </a:spcBef>
              <a:spcAft>
                <a:spcPts val="200"/>
              </a:spcAft>
            </a:pPr>
            <a:r>
              <a:rPr dirty="0" lang="en-US" sz="900">
                <a:latin charset="0" panose="020B0604020202020204" pitchFamily="34" typeface="Arial"/>
                <a:ea charset="0" panose="020B0503020203020204" pitchFamily="34" typeface="PT Sans"/>
                <a:cs charset="0" panose="020B0604020202020204" pitchFamily="34" typeface="Arial"/>
              </a:rPr>
              <a:t>Previous CFO of LSC Lithium Corporation (successfully managed LSC’s liquidity during a strategic review which culminated in the sale of LSC for $110M to a private company in March 2019)</a:t>
            </a:r>
          </a:p>
        </p:txBody>
      </p:sp>
      <p:sp>
        <p:nvSpPr>
          <p:cNvPr id="41" name="Text Placeholder 49">
            <a:extLst>
              <a:ext uri="{FF2B5EF4-FFF2-40B4-BE49-F238E27FC236}">
                <a16:creationId xmlns:a16="http://schemas.microsoft.com/office/drawing/2014/main" id="{C3820868-3C60-302E-3A49-2829EB9F1764}"/>
              </a:ext>
            </a:extLst>
          </p:cNvPr>
          <p:cNvSpPr txBox="1">
            <a:spLocks/>
          </p:cNvSpPr>
          <p:nvPr/>
        </p:nvSpPr>
        <p:spPr>
          <a:xfrm>
            <a:off x="1445766" y="4087874"/>
            <a:ext cx="2056606" cy="288625"/>
          </a:xfrm>
          <a:prstGeom prst="rect">
            <a:avLst/>
          </a:prstGeom>
        </p:spPr>
        <p:txBody>
          <a:bodyPr anchor="t" bIns="45720" lIns="91440" rIns="91440" tIns="45720"/>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i="1" lang="en-US" sz="1000">
                <a:latin charset="0" panose="020B0604020202020204" pitchFamily="34" typeface="Arial"/>
                <a:cs charset="0" panose="020B0604020202020204" pitchFamily="34" typeface="Arial"/>
              </a:rPr>
              <a:t>CFO</a:t>
            </a:r>
          </a:p>
        </p:txBody>
      </p:sp>
      <p:pic>
        <p:nvPicPr>
          <p:cNvPr id="43" name="Picture 42">
            <a:extLst>
              <a:ext uri="{FF2B5EF4-FFF2-40B4-BE49-F238E27FC236}">
                <a16:creationId xmlns:a16="http://schemas.microsoft.com/office/drawing/2014/main" id="{DD7EE330-771B-C4BE-7E73-E0483F11D477}"/>
              </a:ext>
            </a:extLst>
          </p:cNvPr>
          <p:cNvPicPr>
            <a:picLocks noChangeAspect="1"/>
          </p:cNvPicPr>
          <p:nvPr/>
        </p:nvPicPr>
        <p:blipFill>
          <a:blip cstate="print" r:embed="rId16">
            <a:extLst>
              <a:ext uri="{BEBA8EAE-BF5A-486C-A8C5-ECC9F3942E4B}">
                <a14:imgProps xmlns:a14="http://schemas.microsoft.com/office/drawing/2010/main">
                  <a14:imgLayer r:embed="rId17">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537555" y="3596489"/>
            <a:ext cx="842317" cy="871521"/>
          </a:xfrm>
          <a:prstGeom prst="ellipse">
            <a:avLst/>
          </a:prstGeom>
          <a:effectLst>
            <a:outerShdw algn="ctr" blurRad="63500" rotWithShape="0" sx="102000" sy="102000">
              <a:prstClr val="black">
                <a:alpha val="40000"/>
              </a:prstClr>
            </a:outerShdw>
          </a:effectLst>
        </p:spPr>
      </p:pic>
      <p:pic>
        <p:nvPicPr>
          <p:cNvPr id="6" name="Picture 5">
            <a:extLst>
              <a:ext uri="{FF2B5EF4-FFF2-40B4-BE49-F238E27FC236}">
                <a16:creationId xmlns:a16="http://schemas.microsoft.com/office/drawing/2014/main" id="{3326CC3A-779F-660E-39D5-91A878076530}"/>
              </a:ext>
            </a:extLst>
          </p:cNvPr>
          <p:cNvPicPr>
            <a:picLocks noChangeAspect="1"/>
          </p:cNvPicPr>
          <p:nvPr/>
        </p:nvPicPr>
        <p:blipFill>
          <a:blip cstate="print" r:embed="rId18">
            <a:extLst>
              <a:ext uri="{BEBA8EAE-BF5A-486C-A8C5-ECC9F3942E4B}">
                <a14:imgProps xmlns:a14="http://schemas.microsoft.com/office/drawing/2010/main">
                  <a14:imgLayer r:embed="rId19">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5599600" y="5644587"/>
            <a:ext cx="875730" cy="871520"/>
          </a:xfrm>
          <a:prstGeom prst="ellipse">
            <a:avLst/>
          </a:prstGeom>
          <a:effectLst>
            <a:outerShdw algn="ctr" blurRad="63500" rotWithShape="0" sx="102000" sy="102000">
              <a:prstClr val="black">
                <a:alpha val="40000"/>
              </a:prstClr>
            </a:outerShdw>
          </a:effectLst>
        </p:spPr>
      </p:pic>
      <p:grpSp>
        <p:nvGrpSpPr>
          <p:cNvPr id="16" name="Group 15">
            <a:extLst>
              <a:ext uri="{FF2B5EF4-FFF2-40B4-BE49-F238E27FC236}">
                <a16:creationId xmlns:a16="http://schemas.microsoft.com/office/drawing/2014/main" id="{0A972234-5A72-B2EB-18F4-7C0344BD5A1C}"/>
              </a:ext>
            </a:extLst>
          </p:cNvPr>
          <p:cNvGrpSpPr/>
          <p:nvPr/>
        </p:nvGrpSpPr>
        <p:grpSpPr>
          <a:xfrm>
            <a:off x="5647302" y="2253389"/>
            <a:ext cx="6288901" cy="887997"/>
            <a:chOff x="5631386" y="1121930"/>
            <a:chExt cx="6288901" cy="887997"/>
          </a:xfrm>
        </p:grpSpPr>
        <p:pic>
          <p:nvPicPr>
            <p:cNvPr id="19" name="Picture 18">
              <a:extLst>
                <a:ext uri="{FF2B5EF4-FFF2-40B4-BE49-F238E27FC236}">
                  <a16:creationId xmlns:a16="http://schemas.microsoft.com/office/drawing/2014/main" id="{82AE9FE4-EE38-D504-E6E6-153CD2D07908}"/>
                </a:ext>
              </a:extLst>
            </p:cNvPr>
            <p:cNvPicPr>
              <a:picLocks noChangeAspect="1"/>
            </p:cNvPicPr>
            <p:nvPr/>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rcRect b="181" l="29" t="13"/>
            <a:stretch/>
          </p:blipFill>
          <p:spPr>
            <a:xfrm>
              <a:off x="5631386" y="1121930"/>
              <a:ext cx="879365" cy="887997"/>
            </a:xfrm>
            <a:prstGeom prst="ellipse">
              <a:avLst/>
            </a:prstGeom>
            <a:effectLst>
              <a:outerShdw algn="ctr" blurRad="63500" rotWithShape="0" sx="102000" sy="102000">
                <a:prstClr val="black">
                  <a:alpha val="40000"/>
                </a:prstClr>
              </a:outerShdw>
            </a:effectLst>
          </p:spPr>
        </p:pic>
        <p:sp>
          <p:nvSpPr>
            <p:cNvPr id="30" name="Text Placeholder 42">
              <a:extLst>
                <a:ext uri="{FF2B5EF4-FFF2-40B4-BE49-F238E27FC236}">
                  <a16:creationId xmlns:a16="http://schemas.microsoft.com/office/drawing/2014/main" id="{0B0C7FC3-1632-B285-ED3B-DA0B50621A1D}"/>
                </a:ext>
              </a:extLst>
            </p:cNvPr>
            <p:cNvSpPr txBox="1">
              <a:spLocks/>
            </p:cNvSpPr>
            <p:nvPr/>
          </p:nvSpPr>
          <p:spPr>
            <a:xfrm>
              <a:off x="6665491" y="1158622"/>
              <a:ext cx="2413506"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lang="en-US" spc="300" sz="900">
                  <a:latin charset="0" panose="00000600000000000000" pitchFamily="50" typeface="Montserrat Medium"/>
                </a:rPr>
                <a:t>KRISZTIAN TOTH</a:t>
              </a:r>
            </a:p>
          </p:txBody>
        </p:sp>
        <p:sp>
          <p:nvSpPr>
            <p:cNvPr id="34" name="Text Placeholder 49">
              <a:extLst>
                <a:ext uri="{FF2B5EF4-FFF2-40B4-BE49-F238E27FC236}">
                  <a16:creationId xmlns:a16="http://schemas.microsoft.com/office/drawing/2014/main" id="{5CA067AD-04A9-FB17-EDAC-62B185B2CBA3}"/>
                </a:ext>
              </a:extLst>
            </p:cNvPr>
            <p:cNvSpPr txBox="1">
              <a:spLocks/>
            </p:cNvSpPr>
            <p:nvPr/>
          </p:nvSpPr>
          <p:spPr>
            <a:xfrm>
              <a:off x="6665491" y="1312942"/>
              <a:ext cx="2056606" cy="288625"/>
            </a:xfrm>
            <a:prstGeom prst="rect">
              <a:avLst/>
            </a:prstGeom>
          </p:spPr>
          <p:txBody>
            <a:bodyPr anchor="t" bIns="45720" lIns="91440" rIns="91440" tIns="45720"/>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i="1" lang="en-US" sz="900">
                  <a:latin charset="0" panose="020B0604020202020204" pitchFamily="34" typeface="Arial"/>
                  <a:cs charset="0" panose="020B0604020202020204" pitchFamily="34" typeface="Arial"/>
                </a:rPr>
                <a:t>Director</a:t>
              </a:r>
            </a:p>
          </p:txBody>
        </p:sp>
        <p:sp>
          <p:nvSpPr>
            <p:cNvPr id="37" name="Text Placeholder 43">
              <a:extLst>
                <a:ext uri="{FF2B5EF4-FFF2-40B4-BE49-F238E27FC236}">
                  <a16:creationId xmlns:a16="http://schemas.microsoft.com/office/drawing/2014/main" id="{101005CD-2285-F7BA-0049-385869FDC5CC}"/>
                </a:ext>
              </a:extLst>
            </p:cNvPr>
            <p:cNvSpPr txBox="1">
              <a:spLocks/>
            </p:cNvSpPr>
            <p:nvPr/>
          </p:nvSpPr>
          <p:spPr>
            <a:xfrm>
              <a:off x="6688065" y="1474451"/>
              <a:ext cx="5232222" cy="52111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171450" marL="171450">
                <a:lnSpc>
                  <a:spcPct val="114000"/>
                </a:lnSpc>
                <a:spcBef>
                  <a:spcPts val="300"/>
                </a:spcBef>
                <a:buFont charset="0" pitchFamily="34" typeface="Arial"/>
                <a:buChar char="•"/>
              </a:pPr>
              <a:r>
                <a:rPr b="0" baseline="0" dirty="0" lang="en-US" sz="800">
                  <a:solidFill>
                    <a:schemeClr val="tx1"/>
                  </a:solidFill>
                  <a:latin charset="0" panose="020B0604020202020204" pitchFamily="34" typeface="Arial"/>
                  <a:cs charset="0" panose="020B0604020202020204" pitchFamily="34" typeface="Arial"/>
                </a:rPr>
                <a:t>Experienced mining and M&amp;A lawyer</a:t>
              </a:r>
            </a:p>
            <a:p>
              <a:pPr indent="-171450" marL="171450">
                <a:lnSpc>
                  <a:spcPct val="114000"/>
                </a:lnSpc>
                <a:spcBef>
                  <a:spcPts val="300"/>
                </a:spcBef>
                <a:buFont charset="0" pitchFamily="34" typeface="Arial"/>
                <a:buChar char="•"/>
              </a:pPr>
              <a:r>
                <a:rPr b="0" baseline="0" dirty="0" lang="en-US" sz="800">
                  <a:solidFill>
                    <a:schemeClr val="tx1"/>
                  </a:solidFill>
                  <a:latin charset="0" panose="020B0604020202020204" pitchFamily="34" typeface="Arial"/>
                  <a:cs charset="0" panose="020B0604020202020204" pitchFamily="34" typeface="Arial"/>
                </a:rPr>
                <a:t>Partner at Fasken Martineau, a leading international business law and litigation firm with more than 700 lawyers across Canada, the UK and South Africa Fasken’s Global Mining Group has been #1 ranked globally 11 times since 2005, including for the past five years in a row.</a:t>
              </a:r>
            </a:p>
          </p:txBody>
        </p:sp>
      </p:grpSp>
      <p:sp>
        <p:nvSpPr>
          <p:cNvPr id="47" name="Text Placeholder 42">
            <a:extLst>
              <a:ext uri="{FF2B5EF4-FFF2-40B4-BE49-F238E27FC236}">
                <a16:creationId xmlns:a16="http://schemas.microsoft.com/office/drawing/2014/main" id="{9BF715F3-38DE-BB74-EFC0-9EF1AA85A010}"/>
              </a:ext>
            </a:extLst>
          </p:cNvPr>
          <p:cNvSpPr txBox="1">
            <a:spLocks/>
          </p:cNvSpPr>
          <p:nvPr/>
        </p:nvSpPr>
        <p:spPr>
          <a:xfrm>
            <a:off x="6598245" y="5673379"/>
            <a:ext cx="2413506"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lang="en-US" spc="300" sz="900">
                <a:latin charset="0" panose="00000600000000000000" pitchFamily="50" typeface="Montserrat Medium"/>
              </a:rPr>
              <a:t>EMRE KAYIŞOĞLU </a:t>
            </a:r>
          </a:p>
        </p:txBody>
      </p:sp>
      <p:sp>
        <p:nvSpPr>
          <p:cNvPr id="48" name="Text Placeholder 49">
            <a:extLst>
              <a:ext uri="{FF2B5EF4-FFF2-40B4-BE49-F238E27FC236}">
                <a16:creationId xmlns:a16="http://schemas.microsoft.com/office/drawing/2014/main" id="{8E5F47F0-4EC0-6032-8C2C-7C16DB823E88}"/>
              </a:ext>
            </a:extLst>
          </p:cNvPr>
          <p:cNvSpPr txBox="1">
            <a:spLocks/>
          </p:cNvSpPr>
          <p:nvPr/>
        </p:nvSpPr>
        <p:spPr>
          <a:xfrm>
            <a:off x="6598245" y="5827699"/>
            <a:ext cx="2056606" cy="288625"/>
          </a:xfrm>
          <a:prstGeom prst="rect">
            <a:avLst/>
          </a:prstGeom>
        </p:spPr>
        <p:txBody>
          <a:bodyPr anchor="t" bIns="45720" lIns="91440" rIns="91440" tIns="45720"/>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i="1" lang="en-US" sz="900">
                <a:latin charset="0" panose="020B0604020202020204" pitchFamily="34" typeface="Arial"/>
                <a:cs charset="0" panose="020B0604020202020204" pitchFamily="34" typeface="Arial"/>
              </a:rPr>
              <a:t>Director</a:t>
            </a:r>
          </a:p>
        </p:txBody>
      </p:sp>
      <p:sp>
        <p:nvSpPr>
          <p:cNvPr id="49" name="Text Placeholder 43">
            <a:extLst>
              <a:ext uri="{FF2B5EF4-FFF2-40B4-BE49-F238E27FC236}">
                <a16:creationId xmlns:a16="http://schemas.microsoft.com/office/drawing/2014/main" id="{EB2CF153-1992-FDF4-72D9-A8BD26964021}"/>
              </a:ext>
            </a:extLst>
          </p:cNvPr>
          <p:cNvSpPr txBox="1">
            <a:spLocks/>
          </p:cNvSpPr>
          <p:nvPr/>
        </p:nvSpPr>
        <p:spPr>
          <a:xfrm>
            <a:off x="6623718" y="6008535"/>
            <a:ext cx="4639369" cy="51139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171450" marL="171450">
              <a:lnSpc>
                <a:spcPct val="114000"/>
              </a:lnSpc>
              <a:spcBef>
                <a:spcPts val="0"/>
              </a:spcBef>
              <a:buFont charset="0" pitchFamily="34" typeface="Arial"/>
              <a:buChar char="•"/>
            </a:pPr>
            <a:r>
              <a:rPr b="0" baseline="0" dirty="0" lang="en-US" sz="800">
                <a:solidFill>
                  <a:schemeClr val="tx1"/>
                </a:solidFill>
                <a:latin charset="0" panose="020B0604020202020204" pitchFamily="34" typeface="Arial"/>
                <a:cs charset="0" panose="020B0604020202020204" pitchFamily="34" typeface="Arial"/>
              </a:rPr>
              <a:t>CEO of ESAN</a:t>
            </a:r>
          </a:p>
          <a:p>
            <a:pPr indent="-171450" marL="171450">
              <a:lnSpc>
                <a:spcPct val="114000"/>
              </a:lnSpc>
              <a:spcBef>
                <a:spcPts val="0"/>
              </a:spcBef>
              <a:buFont charset="0" pitchFamily="34" typeface="Arial"/>
              <a:buChar char="•"/>
            </a:pPr>
            <a:endParaRPr b="0" baseline="0" dirty="0" lang="en-US" sz="200">
              <a:solidFill>
                <a:schemeClr val="tx1"/>
              </a:solidFill>
              <a:latin charset="0" panose="020B0604020202020204" pitchFamily="34" typeface="Arial"/>
              <a:cs charset="0" panose="020B0604020202020204" pitchFamily="34" typeface="Arial"/>
            </a:endParaRPr>
          </a:p>
          <a:p>
            <a:pPr indent="-171450" marL="171450">
              <a:lnSpc>
                <a:spcPct val="114000"/>
              </a:lnSpc>
              <a:spcBef>
                <a:spcPts val="0"/>
              </a:spcBef>
              <a:buFont charset="0" pitchFamily="34" typeface="Arial"/>
              <a:buChar char="•"/>
            </a:pPr>
            <a:r>
              <a:rPr b="0" baseline="0" dirty="0" lang="en-US" sz="800">
                <a:solidFill>
                  <a:schemeClr val="tx1"/>
                </a:solidFill>
                <a:latin charset="0" panose="020B0604020202020204" pitchFamily="34" typeface="Arial"/>
                <a:cs charset="0" panose="020B0604020202020204" pitchFamily="34" typeface="Arial"/>
              </a:rPr>
              <a:t>demonstrated history of success in the mining &amp; metals industry, including focus on aluminum, copper, cobalt, zinc and lead</a:t>
            </a:r>
          </a:p>
        </p:txBody>
      </p:sp>
      <p:cxnSp>
        <p:nvCxnSpPr>
          <p:cNvPr id="20" name="Straight Connector 19">
            <a:extLst>
              <a:ext uri="{FF2B5EF4-FFF2-40B4-BE49-F238E27FC236}">
                <a16:creationId xmlns:a16="http://schemas.microsoft.com/office/drawing/2014/main" id="{3BAAE949-D91F-D879-A036-FAD2D9201F71}"/>
              </a:ext>
            </a:extLst>
          </p:cNvPr>
          <p:cNvCxnSpPr>
            <a:cxnSpLocks/>
          </p:cNvCxnSpPr>
          <p:nvPr/>
        </p:nvCxnSpPr>
        <p:spPr>
          <a:xfrm>
            <a:off x="5631386" y="2198133"/>
            <a:ext cx="604098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B4162C0-A527-B49F-06B4-6034A5AE9BD4}"/>
              </a:ext>
            </a:extLst>
          </p:cNvPr>
          <p:cNvGrpSpPr/>
          <p:nvPr/>
        </p:nvGrpSpPr>
        <p:grpSpPr>
          <a:xfrm>
            <a:off x="5632532" y="1144686"/>
            <a:ext cx="6199269" cy="956658"/>
            <a:chOff x="5643107" y="2269517"/>
            <a:chExt cx="6199269" cy="956658"/>
          </a:xfrm>
        </p:grpSpPr>
        <p:sp>
          <p:nvSpPr>
            <p:cNvPr id="38" name="Text Placeholder 42">
              <a:extLst>
                <a:ext uri="{FF2B5EF4-FFF2-40B4-BE49-F238E27FC236}">
                  <a16:creationId xmlns:a16="http://schemas.microsoft.com/office/drawing/2014/main" id="{4F671B7A-D555-4BC2-9C8B-358E257B8813}"/>
                </a:ext>
              </a:extLst>
            </p:cNvPr>
            <p:cNvSpPr txBox="1">
              <a:spLocks/>
            </p:cNvSpPr>
            <p:nvPr/>
          </p:nvSpPr>
          <p:spPr>
            <a:xfrm>
              <a:off x="6664822" y="2269517"/>
              <a:ext cx="2413506"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lang="en-US" spc="300" sz="900">
                  <a:latin charset="0" panose="00000600000000000000" pitchFamily="50" typeface="Montserrat Medium"/>
                </a:rPr>
                <a:t>OUMAR TOGUYENI</a:t>
              </a:r>
            </a:p>
          </p:txBody>
        </p:sp>
        <p:sp>
          <p:nvSpPr>
            <p:cNvPr id="42" name="Text Placeholder 49">
              <a:extLst>
                <a:ext uri="{FF2B5EF4-FFF2-40B4-BE49-F238E27FC236}">
                  <a16:creationId xmlns:a16="http://schemas.microsoft.com/office/drawing/2014/main" id="{279EF2B5-DD98-8AD9-025C-A51144F99302}"/>
                </a:ext>
              </a:extLst>
            </p:cNvPr>
            <p:cNvSpPr txBox="1">
              <a:spLocks/>
            </p:cNvSpPr>
            <p:nvPr/>
          </p:nvSpPr>
          <p:spPr>
            <a:xfrm>
              <a:off x="6664822" y="2423837"/>
              <a:ext cx="2056606" cy="288625"/>
            </a:xfrm>
            <a:prstGeom prst="rect">
              <a:avLst/>
            </a:prstGeom>
          </p:spPr>
          <p:txBody>
            <a:bodyPr anchor="t" bIns="45720" lIns="91440" rIns="91440" tIns="45720"/>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i="1" lang="en-US" sz="900">
                  <a:latin charset="0" panose="020B0604020202020204" pitchFamily="34" typeface="Arial"/>
                  <a:cs charset="0" panose="020B0604020202020204" pitchFamily="34" typeface="Arial"/>
                </a:rPr>
                <a:t>Chairman</a:t>
              </a:r>
            </a:p>
          </p:txBody>
        </p:sp>
        <p:sp>
          <p:nvSpPr>
            <p:cNvPr id="46" name="Text Placeholder 43">
              <a:extLst>
                <a:ext uri="{FF2B5EF4-FFF2-40B4-BE49-F238E27FC236}">
                  <a16:creationId xmlns:a16="http://schemas.microsoft.com/office/drawing/2014/main" id="{CF3ED3A3-16B8-E233-A94C-BDBA16DD09F0}"/>
                </a:ext>
              </a:extLst>
            </p:cNvPr>
            <p:cNvSpPr txBox="1">
              <a:spLocks/>
            </p:cNvSpPr>
            <p:nvPr/>
          </p:nvSpPr>
          <p:spPr>
            <a:xfrm>
              <a:off x="6693541" y="2615356"/>
              <a:ext cx="5148835" cy="61081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171450" marL="171450">
                <a:lnSpc>
                  <a:spcPct val="114000"/>
                </a:lnSpc>
                <a:spcBef>
                  <a:spcPts val="300"/>
                </a:spcBef>
                <a:buFont charset="0" pitchFamily="34" typeface="Arial"/>
                <a:buChar char="•"/>
              </a:pPr>
              <a:r>
                <a:rPr dirty="0" lang="en-US" sz="800">
                  <a:latin charset="0" panose="020B0604020202020204" pitchFamily="34" typeface="Arial"/>
                  <a:cs charset="0" panose="020B0604020202020204" pitchFamily="34" typeface="Arial"/>
                </a:rPr>
                <a:t>G</a:t>
              </a:r>
              <a:r>
                <a:rPr b="0" baseline="0" dirty="0" lang="en-US" sz="800">
                  <a:solidFill>
                    <a:schemeClr val="tx1"/>
                  </a:solidFill>
                  <a:latin charset="0" panose="020B0604020202020204" pitchFamily="34" typeface="Arial"/>
                  <a:cs charset="0" panose="020B0604020202020204" pitchFamily="34" typeface="Arial"/>
                </a:rPr>
                <a:t>lobally respected mining executive with over 35 years of leadership experience spanning Africa, the Americas, and Europe. </a:t>
              </a:r>
            </a:p>
            <a:p>
              <a:pPr indent="-171450" marL="171450">
                <a:lnSpc>
                  <a:spcPct val="114000"/>
                </a:lnSpc>
                <a:spcBef>
                  <a:spcPts val="300"/>
                </a:spcBef>
                <a:buFont charset="0" pitchFamily="34" typeface="Arial"/>
                <a:buChar char="•"/>
              </a:pPr>
              <a:r>
                <a:rPr b="0" baseline="0" dirty="0" lang="en-US" sz="800">
                  <a:solidFill>
                    <a:schemeClr val="tx1"/>
                  </a:solidFill>
                  <a:latin charset="0" panose="020B0604020202020204" pitchFamily="34" typeface="Arial"/>
                  <a:cs charset="0" panose="020B0604020202020204" pitchFamily="34" typeface="Arial"/>
                </a:rPr>
                <a:t>A bilingual (English/French) professional, he has held senior roles at industry leaders such as BHP Billiton, Alcoa, and IAMGOLD, overseeing operations from exploration to executive management.</a:t>
              </a:r>
            </a:p>
          </p:txBody>
        </p:sp>
        <p:pic>
          <p:nvPicPr>
            <p:cNvPr id="21" name="Picture 20">
              <a:extLst>
                <a:ext uri="{FF2B5EF4-FFF2-40B4-BE49-F238E27FC236}">
                  <a16:creationId xmlns:a16="http://schemas.microsoft.com/office/drawing/2014/main" id="{F94D8AA4-E149-20D1-9FEB-44058857745D}"/>
                </a:ext>
              </a:extLst>
            </p:cNvPr>
            <p:cNvPicPr>
              <a:picLocks noChangeAspect="1"/>
            </p:cNvPicPr>
            <p:nvPr/>
          </p:nvPicPr>
          <p:blipFill>
            <a:blip r:embed="rId22">
              <a:extLst>
                <a:ext uri="{BEBA8EAE-BF5A-486C-A8C5-ECC9F3942E4B}">
                  <a14:imgProps xmlns:a14="http://schemas.microsoft.com/office/drawing/2010/main">
                    <a14:imgLayer r:embed="rId23">
                      <a14:imgEffect>
                        <a14:saturation sat="0"/>
                      </a14:imgEffect>
                      <a14:imgEffect>
                        <a14:brightnessContrast bright="40000"/>
                      </a14:imgEffect>
                    </a14:imgLayer>
                  </a14:imgProps>
                </a:ext>
                <a:ext uri="{28A0092B-C50C-407E-A947-70E740481C1C}">
                  <a14:useLocalDpi xmlns:a14="http://schemas.microsoft.com/office/drawing/2010/main" val="0"/>
                </a:ext>
              </a:extLst>
            </a:blip>
            <a:srcRect b="34" l="45" r="123" t="125"/>
            <a:stretch/>
          </p:blipFill>
          <p:spPr>
            <a:xfrm>
              <a:off x="5643107" y="2288624"/>
              <a:ext cx="886259" cy="915150"/>
            </a:xfrm>
            <a:prstGeom prst="ellipse">
              <a:avLst/>
            </a:prstGeom>
            <a:effectLst>
              <a:outerShdw algn="ctr" blurRad="63500" rotWithShape="0" sx="102000" sy="102000">
                <a:prstClr val="black">
                  <a:alpha val="40000"/>
                </a:prstClr>
              </a:outerShdw>
            </a:effectLst>
          </p:spPr>
        </p:pic>
      </p:grpSp>
      <p:cxnSp>
        <p:nvCxnSpPr>
          <p:cNvPr id="53" name="Straight Connector 52">
            <a:extLst>
              <a:ext uri="{FF2B5EF4-FFF2-40B4-BE49-F238E27FC236}">
                <a16:creationId xmlns:a16="http://schemas.microsoft.com/office/drawing/2014/main" id="{E68F1FCC-14E5-45E4-2B25-32F0455DFD8E}"/>
              </a:ext>
            </a:extLst>
          </p:cNvPr>
          <p:cNvCxnSpPr>
            <a:cxnSpLocks/>
          </p:cNvCxnSpPr>
          <p:nvPr/>
        </p:nvCxnSpPr>
        <p:spPr>
          <a:xfrm>
            <a:off x="5631386" y="3321564"/>
            <a:ext cx="604098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42">
            <a:extLst>
              <a:ext uri="{FF2B5EF4-FFF2-40B4-BE49-F238E27FC236}">
                <a16:creationId xmlns:a16="http://schemas.microsoft.com/office/drawing/2014/main" id="{FC59EFE7-6568-CE77-3909-5EF7206A5F45}"/>
              </a:ext>
            </a:extLst>
          </p:cNvPr>
          <p:cNvSpPr txBox="1">
            <a:spLocks/>
          </p:cNvSpPr>
          <p:nvPr/>
        </p:nvSpPr>
        <p:spPr>
          <a:xfrm>
            <a:off x="6668089" y="3447308"/>
            <a:ext cx="2413506"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lang="en-US" spc="300" sz="900">
                <a:latin charset="0" panose="00000600000000000000" pitchFamily="50" typeface="Montserrat Medium"/>
              </a:rPr>
              <a:t>GEOFF EYRE</a:t>
            </a:r>
          </a:p>
        </p:txBody>
      </p:sp>
      <p:sp>
        <p:nvSpPr>
          <p:cNvPr id="23" name="Text Placeholder 49">
            <a:extLst>
              <a:ext uri="{FF2B5EF4-FFF2-40B4-BE49-F238E27FC236}">
                <a16:creationId xmlns:a16="http://schemas.microsoft.com/office/drawing/2014/main" id="{F45B9191-F41E-E59E-127E-6FDBB727AF86}"/>
              </a:ext>
            </a:extLst>
          </p:cNvPr>
          <p:cNvSpPr txBox="1">
            <a:spLocks/>
          </p:cNvSpPr>
          <p:nvPr/>
        </p:nvSpPr>
        <p:spPr>
          <a:xfrm>
            <a:off x="6668089" y="3601628"/>
            <a:ext cx="2056606" cy="288625"/>
          </a:xfrm>
          <a:prstGeom prst="rect">
            <a:avLst/>
          </a:prstGeom>
        </p:spPr>
        <p:txBody>
          <a:bodyPr anchor="t" bIns="45720" lIns="91440" rIns="91440" tIns="45720"/>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i="1" lang="en-US" sz="900">
                <a:latin charset="0" panose="020B0604020202020204" pitchFamily="34" typeface="Arial"/>
                <a:cs charset="0" panose="020B0604020202020204" pitchFamily="34" typeface="Arial"/>
              </a:rPr>
              <a:t>Director</a:t>
            </a:r>
          </a:p>
        </p:txBody>
      </p:sp>
      <p:sp>
        <p:nvSpPr>
          <p:cNvPr id="24" name="Text Placeholder 43">
            <a:extLst>
              <a:ext uri="{FF2B5EF4-FFF2-40B4-BE49-F238E27FC236}">
                <a16:creationId xmlns:a16="http://schemas.microsoft.com/office/drawing/2014/main" id="{18E4F812-6739-3988-97A5-D4FBDBD9649F}"/>
              </a:ext>
            </a:extLst>
          </p:cNvPr>
          <p:cNvSpPr txBox="1">
            <a:spLocks/>
          </p:cNvSpPr>
          <p:nvPr/>
        </p:nvSpPr>
        <p:spPr>
          <a:xfrm>
            <a:off x="6696808" y="3793147"/>
            <a:ext cx="5182061" cy="58571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171450" marL="171450">
              <a:lnSpc>
                <a:spcPct val="114000"/>
              </a:lnSpc>
              <a:spcBef>
                <a:spcPts val="300"/>
              </a:spcBef>
              <a:buFont charset="0" pitchFamily="34" typeface="Arial"/>
              <a:buChar char="•"/>
            </a:pPr>
            <a:r>
              <a:rPr dirty="0" lang="en-US" sz="800">
                <a:latin charset="0" panose="020B0604020202020204" pitchFamily="34" typeface="Arial"/>
                <a:cs charset="0" panose="020B0604020202020204" pitchFamily="34" typeface="Arial"/>
              </a:rPr>
              <a:t>Experienced mining executive with extensive expertise in corporate finance, operational transformation, and strategic leadership, specializing in West African gold mining.</a:t>
            </a:r>
          </a:p>
          <a:p>
            <a:pPr indent="-171450" marL="171450">
              <a:lnSpc>
                <a:spcPct val="114000"/>
              </a:lnSpc>
              <a:spcBef>
                <a:spcPts val="300"/>
              </a:spcBef>
              <a:buFont charset="0" pitchFamily="34" typeface="Arial"/>
              <a:buChar char="•"/>
            </a:pPr>
            <a:r>
              <a:rPr dirty="0" lang="en-US" sz="800">
                <a:latin charset="0" panose="020B0604020202020204" pitchFamily="34" typeface="Arial"/>
                <a:cs charset="0" panose="020B0604020202020204" pitchFamily="34" typeface="Arial"/>
              </a:rPr>
              <a:t>CEO of Hummingbird Resources, previous CFO of Adriatic Metals plc,</a:t>
            </a:r>
            <a:endParaRPr b="0" baseline="0" dirty="0" lang="en-US" sz="800">
              <a:solidFill>
                <a:schemeClr val="tx1"/>
              </a:solidFill>
              <a:latin charset="0" panose="020B0604020202020204" pitchFamily="34" typeface="Arial"/>
              <a:cs charset="0" panose="020B0604020202020204" pitchFamily="34" typeface="Arial"/>
            </a:endParaRPr>
          </a:p>
        </p:txBody>
      </p:sp>
      <p:pic>
        <p:nvPicPr>
          <p:cNvPr id="50" name="Picture 49">
            <a:extLst>
              <a:ext uri="{FF2B5EF4-FFF2-40B4-BE49-F238E27FC236}">
                <a16:creationId xmlns:a16="http://schemas.microsoft.com/office/drawing/2014/main" id="{4D0CCB1C-6066-F01E-BF2E-3E8974AE12E1}"/>
              </a:ext>
            </a:extLst>
          </p:cNvPr>
          <p:cNvPicPr>
            <a:picLocks noChangeAspect="1"/>
          </p:cNvPicPr>
          <p:nvPr/>
        </p:nvPicPr>
        <p:blipFill>
          <a:blip r:embed="rId24">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val="0"/>
              </a:ext>
            </a:extLst>
          </a:blip>
          <a:srcRect b="62" l="54" r="2" t="7"/>
          <a:stretch/>
        </p:blipFill>
        <p:spPr>
          <a:xfrm>
            <a:off x="5646374" y="3466415"/>
            <a:ext cx="886259" cy="915150"/>
          </a:xfrm>
          <a:prstGeom prst="ellipse">
            <a:avLst/>
          </a:prstGeom>
          <a:effectLst>
            <a:outerShdw algn="ctr" blurRad="63500" rotWithShape="0" sx="102000" sy="102000">
              <a:prstClr val="black">
                <a:alpha val="40000"/>
              </a:prstClr>
            </a:outerShdw>
          </a:effectLst>
        </p:spPr>
      </p:pic>
      <p:cxnSp>
        <p:nvCxnSpPr>
          <p:cNvPr id="51" name="Straight Connector 50">
            <a:extLst>
              <a:ext uri="{FF2B5EF4-FFF2-40B4-BE49-F238E27FC236}">
                <a16:creationId xmlns:a16="http://schemas.microsoft.com/office/drawing/2014/main" id="{E5469FA1-33B1-9F5E-4583-AE90FE275A9E}"/>
              </a:ext>
            </a:extLst>
          </p:cNvPr>
          <p:cNvCxnSpPr>
            <a:cxnSpLocks/>
          </p:cNvCxnSpPr>
          <p:nvPr/>
        </p:nvCxnSpPr>
        <p:spPr>
          <a:xfrm>
            <a:off x="5617322" y="4512529"/>
            <a:ext cx="6064756"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Text Placeholder 42">
            <a:extLst>
              <a:ext uri="{FF2B5EF4-FFF2-40B4-BE49-F238E27FC236}">
                <a16:creationId xmlns:a16="http://schemas.microsoft.com/office/drawing/2014/main" id="{541575C8-92B5-4190-D743-5A23F3B08D90}"/>
              </a:ext>
            </a:extLst>
          </p:cNvPr>
          <p:cNvSpPr txBox="1">
            <a:spLocks/>
          </p:cNvSpPr>
          <p:nvPr/>
        </p:nvSpPr>
        <p:spPr>
          <a:xfrm>
            <a:off x="6626413" y="4572810"/>
            <a:ext cx="2413506"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lang="en-US" spc="300" sz="900">
                <a:latin charset="0" panose="00000600000000000000" pitchFamily="50" typeface="Montserrat Medium"/>
              </a:rPr>
              <a:t>ARNAUD LELOUVIER</a:t>
            </a:r>
          </a:p>
        </p:txBody>
      </p:sp>
      <p:sp>
        <p:nvSpPr>
          <p:cNvPr id="67" name="Text Placeholder 49">
            <a:extLst>
              <a:ext uri="{FF2B5EF4-FFF2-40B4-BE49-F238E27FC236}">
                <a16:creationId xmlns:a16="http://schemas.microsoft.com/office/drawing/2014/main" id="{E52CA8AB-66F3-1669-02B6-0A4D1C4E34AD}"/>
              </a:ext>
            </a:extLst>
          </p:cNvPr>
          <p:cNvSpPr txBox="1">
            <a:spLocks/>
          </p:cNvSpPr>
          <p:nvPr/>
        </p:nvSpPr>
        <p:spPr>
          <a:xfrm>
            <a:off x="6626413" y="4727130"/>
            <a:ext cx="2056606" cy="288625"/>
          </a:xfrm>
          <a:prstGeom prst="rect">
            <a:avLst/>
          </a:prstGeom>
        </p:spPr>
        <p:txBody>
          <a:bodyPr anchor="t" bIns="45720" lIns="91440" rIns="91440" tIns="45720"/>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dirty="0" i="1" lang="en-US" sz="900">
                <a:latin charset="0" panose="020B0604020202020204" pitchFamily="34" typeface="Arial"/>
                <a:cs charset="0" panose="020B0604020202020204" pitchFamily="34" typeface="Arial"/>
              </a:rPr>
              <a:t>Director</a:t>
            </a:r>
          </a:p>
        </p:txBody>
      </p:sp>
      <p:sp>
        <p:nvSpPr>
          <p:cNvPr id="68" name="Text Placeholder 43">
            <a:extLst>
              <a:ext uri="{FF2B5EF4-FFF2-40B4-BE49-F238E27FC236}">
                <a16:creationId xmlns:a16="http://schemas.microsoft.com/office/drawing/2014/main" id="{6BF573CE-EBE9-16E1-3F36-FA2D253F24EC}"/>
              </a:ext>
            </a:extLst>
          </p:cNvPr>
          <p:cNvSpPr txBox="1">
            <a:spLocks/>
          </p:cNvSpPr>
          <p:nvPr/>
        </p:nvSpPr>
        <p:spPr>
          <a:xfrm>
            <a:off x="6655132" y="4918649"/>
            <a:ext cx="5182061" cy="58571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171450" marL="171450">
              <a:lnSpc>
                <a:spcPct val="114000"/>
              </a:lnSpc>
              <a:spcBef>
                <a:spcPts val="300"/>
              </a:spcBef>
              <a:buFont charset="0" pitchFamily="34" typeface="Arial"/>
              <a:buChar char="•"/>
            </a:pPr>
            <a:r>
              <a:rPr dirty="0" lang="en-US" sz="800">
                <a:latin charset="0" panose="020B0604020202020204" pitchFamily="34" typeface="Arial"/>
                <a:cs charset="0" panose="020B0604020202020204" pitchFamily="34" typeface="Arial"/>
              </a:rPr>
              <a:t>&gt; 30 years of continuous experience in mergers, acquisitions and financial management</a:t>
            </a:r>
          </a:p>
          <a:p>
            <a:pPr indent="-171450" marL="171450">
              <a:lnSpc>
                <a:spcPct val="114000"/>
              </a:lnSpc>
              <a:spcBef>
                <a:spcPts val="300"/>
              </a:spcBef>
              <a:buFont charset="0" pitchFamily="34" typeface="Arial"/>
              <a:buChar char="•"/>
            </a:pPr>
            <a:r>
              <a:rPr dirty="0" lang="en-US" sz="800">
                <a:latin charset="0" panose="020B0604020202020204" pitchFamily="34" typeface="Arial"/>
                <a:cs charset="0" panose="020B0604020202020204" pitchFamily="34" typeface="Arial"/>
              </a:rPr>
              <a:t>Former CEO of Editions </a:t>
            </a:r>
            <a:r>
              <a:rPr dirty="0" err="1" lang="en-US" sz="800">
                <a:latin charset="0" panose="020B0604020202020204" pitchFamily="34" typeface="Arial"/>
                <a:cs charset="0" panose="020B0604020202020204" pitchFamily="34" typeface="Arial"/>
              </a:rPr>
              <a:t>Moreux</a:t>
            </a:r>
            <a:r>
              <a:rPr dirty="0" lang="en-US" sz="800">
                <a:latin charset="0" panose="020B0604020202020204" pitchFamily="34" typeface="Arial"/>
                <a:cs charset="0" panose="020B0604020202020204" pitchFamily="34" typeface="Arial"/>
              </a:rPr>
              <a:t> (1995-2004): geopolitical analysis for the World Bank in more than twenty African countries.</a:t>
            </a:r>
          </a:p>
        </p:txBody>
      </p:sp>
      <p:pic>
        <p:nvPicPr>
          <p:cNvPr id="69" name="Picture 68">
            <a:extLst>
              <a:ext uri="{FF2B5EF4-FFF2-40B4-BE49-F238E27FC236}">
                <a16:creationId xmlns:a16="http://schemas.microsoft.com/office/drawing/2014/main" id="{0B08DDB9-0998-9220-C960-CFFD322E7FCC}"/>
              </a:ext>
            </a:extLst>
          </p:cNvPr>
          <p:cNvPicPr>
            <a:picLocks noChangeAspect="1"/>
          </p:cNvPicPr>
          <p:nvPr/>
        </p:nvPicPr>
        <p:blipFill>
          <a:blip r:embed="rId26">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val="0"/>
              </a:ext>
            </a:extLst>
          </a:blip>
          <a:srcRect b="159" l="28" r="-28" t="130"/>
          <a:stretch/>
        </p:blipFill>
        <p:spPr>
          <a:xfrm>
            <a:off x="5604698" y="4591917"/>
            <a:ext cx="886259" cy="915150"/>
          </a:xfrm>
          <a:prstGeom prst="ellipse">
            <a:avLst/>
          </a:prstGeom>
          <a:effectLst>
            <a:outerShdw algn="ctr" blurRad="63500" rotWithShape="0" sx="102000" sy="102000">
              <a:prstClr val="black">
                <a:alpha val="40000"/>
              </a:prstClr>
            </a:outerShdw>
          </a:effectLst>
        </p:spPr>
      </p:pic>
      <p:cxnSp>
        <p:nvCxnSpPr>
          <p:cNvPr id="70" name="Straight Connector 69">
            <a:extLst>
              <a:ext uri="{FF2B5EF4-FFF2-40B4-BE49-F238E27FC236}">
                <a16:creationId xmlns:a16="http://schemas.microsoft.com/office/drawing/2014/main" id="{D3150DDC-D86C-E812-6343-F27B5332D084}"/>
              </a:ext>
            </a:extLst>
          </p:cNvPr>
          <p:cNvCxnSpPr>
            <a:cxnSpLocks/>
          </p:cNvCxnSpPr>
          <p:nvPr/>
        </p:nvCxnSpPr>
        <p:spPr>
          <a:xfrm>
            <a:off x="5604698" y="5581785"/>
            <a:ext cx="6064756"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202556"/>
      </p:ext>
    </p:extLst>
  </p:cSld>
  <p:clrMapOvr>
    <a:masterClrMapping/>
  </p:clrMapOvr>
  <mc:AlternateContent xmlns:mc="http://schemas.openxmlformats.org/markup-compatibility/2006" xmlns:p14="http://schemas.microsoft.com/office/powerpoint/2010/main">
    <mc:Choice Requires="p14">
      <p:transition advTm="2464" p14:dur="0"/>
    </mc:Choice>
    <mc:Fallback xmlns="">
      <p:transition advTm="2464"/>
    </mc:Fallback>
  </mc:AlternateContent>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F65254-76AD-CB7E-E9ED-9D52B73D53E2}"/>
              </a:ext>
            </a:extLst>
          </p:cNvPr>
          <p:cNvSpPr txBox="1"/>
          <p:nvPr/>
        </p:nvSpPr>
        <p:spPr>
          <a:xfrm>
            <a:off x="349625" y="1550894"/>
            <a:ext cx="11465888" cy="4753032"/>
          </a:xfrm>
          <a:prstGeom prst="rect">
            <a:avLst/>
          </a:prstGeom>
          <a:noFill/>
        </p:spPr>
        <p:txBody>
          <a:bodyPr rtlCol="0" wrap="square">
            <a:spAutoFit/>
          </a:bodyPr>
          <a:lstStyle/>
          <a:p>
            <a:pPr algn="just" indent="0" marL="0">
              <a:lnSpc>
                <a:spcPct val="114000"/>
              </a:lnSpc>
              <a:spcBef>
                <a:spcPts val="0"/>
              </a:spcBef>
              <a:spcAft>
                <a:spcPts val="600"/>
              </a:spcAft>
              <a:buNone/>
            </a:pPr>
            <a:r>
              <a:rPr dirty="0" lang="en-CA"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This PRESENTATION  IS  NOT  INTENDED  FOR  DISTRIBUTION  IN  THE  UNITED  STATES  OR  IN ANY OTHER  JURISDICTION  IN  WHICH  SUCH DISTRIBUTION   IS  PROHIBITED</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An Investment  In The  Securities  Of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Pasofino</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Gold Limited (The “Company” Or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Pasofino</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Is Highly Speculative  And Involves  Significant  Risks  That Should Be Carefully Considered  By  Prospective  Purchasers  Before  Purchasing  Such Securities. The Risks  Outlined In The Filings Of The Company At www.Sedar.Com  Should Be Carefully  Reviewed  And Considered  By  Prospective  Investors  In Connection  With An Investment  In  The Securities.  Potential  Investors  Are  Advised To  Consult Their  Own Legal  Counsel And Other  Professional  Advisors  In Order  To  Assess Income  Tax,  Legal And  Other Aspects  Of  Any Investment.  Investors  Are  Advised To  Consult  Their  Own Tax  Advisors  Regarding  The  Application  Of  Canadian Federal  Income  Tax Laws To  Their  Particular  Circumstances,  As Well  As Any Other  Provincial, Foreign  And Other  Tax  Consequences  Of Acquiring,  Holding Or  Disposing Of The  Securities  Of The Company,  Including The Canadian  Federal  Income  Tax  Consequences Applicable  To  A Foreign  Controlled  Canadian  Corporation  That Acquires  Securities  Of  The Company.</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Prospective Investors Should Rely Only On Information Contained In The Company’s Filings At www.sedarplus.com. This Presentation Is Qualified In Its Entirety By Reference To, And Must Be Read In Conjunction With, The Information Contained In The Company’s Filings At www.sedarplus.com. The Information Contained On www.pasfinogold.com Is Not Intended To Be Included In This Presentation, And Prospective Investors Should Not Rely On Such Information When Deciding Whether Or Not To Invest In The Securities. Any Graphs, Tables Or Other Information Demonstrating Our Historical Performance, Or The Performance Of Any Other Entity, Contained In This Presentation Are Intended Only To Illustrate Past Performance And Are Not Necessarily Indicative Of Our Future Performance Or The Future Performance Of Such Entities. Unless Otherwise Indicated, The Market And Industry Data Contained In This Presentation Is Based Upon Information From Independent Industry Publications, Market Research Analyst Reports And Surveys And Other Publicly Available Sources. Although The Company Believes These Sources To Be Generally Reliable, Market And Industry Data Is Subject To Interpretation And Cannot Be Verified With Complete Certainty Due To Limits On The Availability And Reliability Of Raw  Data, The Voluntary Nature Of The Data Gathering Process And Other Limitations And Uncertainties Inherent In Any Survey. The Company Has Not Independently Verified Any Of The Data From Third Party Sources Referred To In This Presentation And Accordingly, The Accuracy And Completeness Of Such Data Is Not Guaranteed. The Company Takes No Responsibility For, And Provides No Assurance As To The Reliability Of, Any Other Information That Others May Provide To You. No Securities Regulatory Authority Has Expressed An Opinion About The Securities Described Herein And It Is An Offence To Claim Otherwise. </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This Presentation Does Not Constitute An Offer To Sell Or The Solicitation Of An Offer To Buy Any Securities, Nor Shall There Be Any Sale Or Distribution Of These Securities In Any Jurisdiction In  Which Such Offer, Solicitation, Sale Or Distribution Would Be Unlawful. The Securities Have Not Been And Will Not Be Registered Under The United States Securities Act Of 1933, As Amended (The “U.S.  Securities  Act”) Or Any State Securities Laws And May Not Be Offered Or Sold In The United States Or To, Or For The Account Or Benefit Of, A U.S. Person (Within The Meaning Of Regulation S Under The U.S. Securities Act) Except Pursuant To An Exemption From The Registration Requirements Of The U.S. Securities Act And Any Applicable State Securities Laws. This Presentation Does Not Provide Full Disclosure Of All Material Facts Relating To The Company Or Its Securities. Prospective Investors Should Not Assume That The Information Contained In This Presentation Is Accurate As Of Any Date Other Than The Date Of This Presentation, Or Where Information Is Stated To Be As Of A Date Other Than The Date Of This Presentation, Such Other Applicable Date.</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This Presentation Contains Forward-looking Information And Forward-looking Statements (Collectively, “Forward-looking Statements”) That Relate To The Company’s Current Expectations And Views Of Future Events. In Some Cases, These Forward-looking Statements Can Be Identified By Words Or Phrases Such As “May”, “Might”, “Will”, “Expect”, “Anticipate”, “Estimate”, “Intend”, “Plan”, “Indicate”, “Seek”, “Believe”, “Predict” Or “Likely”, Or The Negative Or Grammatical Variations Of These Terms, Or Other Similar Expressions Intended To Identify Forward-looking Statements. The Company Has Based These Forward-looking Statements On Its Current Expectations And Projections About Future Events And Financial Trends That It Believes Might Affect Its Financial Condition, Results Of Operations, Business, Prospects And Financial Needs. These Forward-looking Statements Include, Among Other Things, Statements Relating To: The Company’s Business Objectives And Milestones And The Anticipated Timing Of Execution Thereof; The Company’s Anticipated Cash Needs And Its Needs For Additional Financing; The Company’s Intention To Grow Its Business And The Results Of The Fs And The Results Of Future Operations, Including Its Exploration Plans At The Dugbe Gold Project (As Defined Herein); The Company’s Expectations With Respect To Proposed Facilities And Upgrades, Future Production Costs And Capacity, Including Mineral Resources, Mineral Reserves And Metal Recovery Estimates; The Company’s Business Objectives For The Next Twelve Months; The Company’s Ability To Obtain Additional Funds Through The Sale Of Equity Or Debt Instruments; And Expectations With Respect To Fluctuations In Global Commodity Prices. Forward-looking Statements Are Based On Certain Assumptions And Analyses Made By The Company In Light Of The Experience And Perception Of Historical Trends, Current Conditions And Expected Future Developments And Other Factors It Believes Are Appropriate And Are Subject To Risks And Uncertainties. </a:t>
            </a:r>
          </a:p>
          <a:p>
            <a:pPr algn="just" indent="0" marL="0">
              <a:lnSpc>
                <a:spcPct val="114000"/>
              </a:lnSpc>
              <a:spcBef>
                <a:spcPts val="0"/>
              </a:spcBef>
              <a:spcAft>
                <a:spcPts val="600"/>
              </a:spcAft>
              <a:buNone/>
            </a:pPr>
            <a:endParaRPr b="1" dirty="0" lang="en-CA"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endParaRPr>
          </a:p>
          <a:p>
            <a:pPr algn="just">
              <a:lnSpc>
                <a:spcPct val="114000"/>
              </a:lnSpc>
            </a:pPr>
            <a:endParaRPr dirty="0" lang="en-CA" sz="800">
              <a:latin charset="0" panose="020B0604020202020204" pitchFamily="34" typeface="Arial"/>
              <a:cs charset="0" panose="020B0604020202020204" pitchFamily="34" typeface="Arial"/>
            </a:endParaRPr>
          </a:p>
        </p:txBody>
      </p:sp>
      <p:sp>
        <p:nvSpPr>
          <p:cNvPr id="16" name="TextBox 15">
            <a:extLst>
              <a:ext uri="{FF2B5EF4-FFF2-40B4-BE49-F238E27FC236}">
                <a16:creationId xmlns:a16="http://schemas.microsoft.com/office/drawing/2014/main" id="{EE2A8256-2197-DF16-3B5F-A3DFC86DBE85}"/>
              </a:ext>
            </a:extLst>
          </p:cNvPr>
          <p:cNvSpPr txBox="1"/>
          <p:nvPr/>
        </p:nvSpPr>
        <p:spPr>
          <a:xfrm>
            <a:off x="11755326" y="6511347"/>
            <a:ext cx="346570" cy="246221"/>
          </a:xfrm>
          <a:prstGeom prst="rect">
            <a:avLst/>
          </a:prstGeom>
          <a:noFill/>
        </p:spPr>
        <p:txBody>
          <a:bodyPr rtlCol="0" wrap="none">
            <a:spAutoFit/>
          </a:bodyPr>
          <a:lstStyle/>
          <a:p>
            <a:pPr algn="r"/>
            <a:r>
              <a:rPr dirty="0" lang="en-CA" sz="1000">
                <a:latin charset="0" panose="00000700000000000000" pitchFamily="50" typeface="Montserrat SemiBold"/>
              </a:rPr>
              <a:t>02</a:t>
            </a:r>
          </a:p>
        </p:txBody>
      </p:sp>
      <p:sp>
        <p:nvSpPr>
          <p:cNvPr id="9" name="TextBox 8">
            <a:extLst>
              <a:ext uri="{FF2B5EF4-FFF2-40B4-BE49-F238E27FC236}">
                <a16:creationId xmlns:a16="http://schemas.microsoft.com/office/drawing/2014/main" id="{6F8F5A23-6EC5-AC3F-4F6F-7D3782C51090}"/>
              </a:ext>
            </a:extLst>
          </p:cNvPr>
          <p:cNvSpPr txBox="1"/>
          <p:nvPr/>
        </p:nvSpPr>
        <p:spPr>
          <a:xfrm>
            <a:off x="902516" y="264171"/>
            <a:ext cx="3326552" cy="584775"/>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DISCLOSURE</a:t>
            </a:r>
          </a:p>
        </p:txBody>
      </p:sp>
      <p:pic>
        <p:nvPicPr>
          <p:cNvPr id="7" name="Picture 6">
            <a:extLst>
              <a:ext uri="{FF2B5EF4-FFF2-40B4-BE49-F238E27FC236}">
                <a16:creationId xmlns:a16="http://schemas.microsoft.com/office/drawing/2014/main" id="{E18AF89E-90FC-0BAE-7426-E9F7CC979D73}"/>
              </a:ext>
            </a:extLst>
          </p:cNvPr>
          <p:cNvPicPr>
            <a:picLocks noChangeAspect="1"/>
          </p:cNvPicPr>
          <p:nvPr/>
        </p:nvPicPr>
        <p:blipFill>
          <a:blip cstate="print" r:embed="rId2">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4" name="Graphic 3">
            <a:extLst>
              <a:ext uri="{FF2B5EF4-FFF2-40B4-BE49-F238E27FC236}">
                <a16:creationId xmlns:a16="http://schemas.microsoft.com/office/drawing/2014/main" id="{BBC140E0-593E-FA71-3045-29A86ADFA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52783" y="6430930"/>
            <a:ext cx="167504" cy="465562"/>
          </a:xfrm>
          <a:prstGeom prst="rect">
            <a:avLst/>
          </a:prstGeom>
        </p:spPr>
      </p:pic>
      <p:grpSp>
        <p:nvGrpSpPr>
          <p:cNvPr id="6" name="Group 5">
            <a:extLst>
              <a:ext uri="{FF2B5EF4-FFF2-40B4-BE49-F238E27FC236}">
                <a16:creationId xmlns:a16="http://schemas.microsoft.com/office/drawing/2014/main" id="{9752B836-7CAA-D2AC-F830-CA6390D31149}"/>
              </a:ext>
            </a:extLst>
          </p:cNvPr>
          <p:cNvGrpSpPr/>
          <p:nvPr/>
        </p:nvGrpSpPr>
        <p:grpSpPr>
          <a:xfrm>
            <a:off x="-3" y="5906923"/>
            <a:ext cx="9664119" cy="1490695"/>
            <a:chOff x="-3" y="5906923"/>
            <a:chExt cx="9664119" cy="1490695"/>
          </a:xfrm>
        </p:grpSpPr>
        <p:pic>
          <p:nvPicPr>
            <p:cNvPr id="13" name="Graphic 12">
              <a:extLst>
                <a:ext uri="{FF2B5EF4-FFF2-40B4-BE49-F238E27FC236}">
                  <a16:creationId xmlns:a16="http://schemas.microsoft.com/office/drawing/2014/main" id="{E3175FE4-B3C9-DA7A-00C1-CDB4885CFB94}"/>
                </a:ext>
              </a:extLst>
            </p:cNvPr>
            <p:cNvPicPr>
              <a:picLocks noChangeAspect="1"/>
            </p:cNvPicPr>
            <p:nvPr/>
          </p:nvPicPr>
          <p:blipFill>
            <a:blip r:embed="rId5">
              <a:extLst>
                <a:ext uri="{96DAC541-7B7A-43D3-8B79-37D633B846F1}">
                  <asvg:svgBlip xmlns:asvg="http://schemas.microsoft.com/office/drawing/2016/SVG/main" r:embed="rId6"/>
                </a:ext>
              </a:extLst>
            </a:blip>
            <a:srcRect b="118" l="-15822" r="1937"/>
            <a:stretch/>
          </p:blipFill>
          <p:spPr>
            <a:xfrm rot="5400000">
              <a:off x="4548381" y="1742269"/>
              <a:ext cx="567351" cy="9664119"/>
            </a:xfrm>
            <a:prstGeom prst="rect">
              <a:avLst/>
            </a:prstGeom>
          </p:spPr>
        </p:pic>
        <p:pic>
          <p:nvPicPr>
            <p:cNvPr id="5" name="Graphic 4">
              <a:extLst>
                <a:ext uri="{FF2B5EF4-FFF2-40B4-BE49-F238E27FC236}">
                  <a16:creationId xmlns:a16="http://schemas.microsoft.com/office/drawing/2014/main" id="{F6A02295-395E-6915-C18F-7934327A4E41}"/>
                </a:ext>
              </a:extLst>
            </p:cNvPr>
            <p:cNvPicPr>
              <a:picLocks noChangeAspect="1"/>
            </p:cNvPicPr>
            <p:nvPr/>
          </p:nvPicPr>
          <p:blipFill>
            <a:blip r:embed="rId7">
              <a:extLst>
                <a:ext uri="{96DAC541-7B7A-43D3-8B79-37D633B846F1}">
                  <asvg:svgBlip xmlns:asvg="http://schemas.microsoft.com/office/drawing/2016/SVG/main" r:embed="rId8"/>
                </a:ext>
              </a:extLst>
            </a:blip>
            <a:srcRect b="1" t="33498"/>
            <a:stretch/>
          </p:blipFill>
          <p:spPr>
            <a:xfrm rot="6827861">
              <a:off x="1819001" y="4305637"/>
              <a:ext cx="1490695" cy="4693268"/>
            </a:xfrm>
            <a:prstGeom prst="rect">
              <a:avLst/>
            </a:prstGeom>
          </p:spPr>
        </p:pic>
        <p:sp>
          <p:nvSpPr>
            <p:cNvPr id="3" name="TextBox 2">
              <a:extLst>
                <a:ext uri="{FF2B5EF4-FFF2-40B4-BE49-F238E27FC236}">
                  <a16:creationId xmlns:a16="http://schemas.microsoft.com/office/drawing/2014/main" id="{5229796E-DEE6-1FE9-E87A-4E0C05F9AECB}"/>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Tree>
    <p:extLst>
      <p:ext uri="{BB962C8B-B14F-4D97-AF65-F5344CB8AC3E}">
        <p14:creationId xmlns:p14="http://schemas.microsoft.com/office/powerpoint/2010/main" val="1163358867"/>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06AAC53A-459F-8328-2B28-97D5C3F7F0AC}"/>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74AFDB64-2FD8-FA26-92B2-500424F644B1}"/>
              </a:ext>
            </a:extLst>
          </p:cNvPr>
          <p:cNvPicPr>
            <a:picLocks noChangeAspect="1"/>
          </p:cNvPicPr>
          <p:nvPr/>
        </p:nvPicPr>
        <p:blipFill>
          <a:blip cstate="print" r:embed="rId2">
            <a:extLst>
              <a:ext uri="{28A0092B-C50C-407E-A947-70E740481C1C}">
                <a14:useLocalDpi xmlns:a14="http://schemas.microsoft.com/office/drawing/2010/main"/>
              </a:ext>
            </a:extLst>
          </a:blip>
          <a:srcRect l="-6861" r="-1"/>
          <a:stretch/>
        </p:blipFill>
        <p:spPr>
          <a:xfrm>
            <a:off x="1373282" y="0"/>
            <a:ext cx="10911106" cy="6858000"/>
          </a:xfrm>
          <a:prstGeom prst="rect">
            <a:avLst/>
          </a:prstGeom>
        </p:spPr>
      </p:pic>
      <p:sp>
        <p:nvSpPr>
          <p:cNvPr id="18" name="Rectangle 17">
            <a:extLst>
              <a:ext uri="{FF2B5EF4-FFF2-40B4-BE49-F238E27FC236}">
                <a16:creationId xmlns:a16="http://schemas.microsoft.com/office/drawing/2014/main" id="{C436E1E7-3570-7D57-654D-5EB144E0AA6E}"/>
              </a:ext>
            </a:extLst>
          </p:cNvPr>
          <p:cNvSpPr/>
          <p:nvPr/>
        </p:nvSpPr>
        <p:spPr>
          <a:xfrm>
            <a:off x="1855694" y="0"/>
            <a:ext cx="10378351" cy="6858000"/>
          </a:xfrm>
          <a:prstGeom prst="rect">
            <a:avLst/>
          </a:prstGeom>
          <a:gradFill flip="none" rotWithShape="1">
            <a:gsLst>
              <a:gs pos="0">
                <a:schemeClr val="bg1">
                  <a:shade val="30000"/>
                  <a:satMod val="115000"/>
                  <a:alpha val="0"/>
                </a:schemeClr>
              </a:gs>
              <a:gs pos="96000">
                <a:schemeClr val="bg1">
                  <a:shade val="100000"/>
                  <a:satMod val="11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3" name="TextBox 2">
            <a:extLst>
              <a:ext uri="{FF2B5EF4-FFF2-40B4-BE49-F238E27FC236}">
                <a16:creationId xmlns:a16="http://schemas.microsoft.com/office/drawing/2014/main" id="{4D51C2B0-7154-B194-E376-170ECF36D4E4}"/>
              </a:ext>
            </a:extLst>
          </p:cNvPr>
          <p:cNvSpPr txBox="1"/>
          <p:nvPr/>
        </p:nvSpPr>
        <p:spPr>
          <a:xfrm>
            <a:off x="11767050" y="6511347"/>
            <a:ext cx="346570" cy="246221"/>
          </a:xfrm>
          <a:prstGeom prst="rect">
            <a:avLst/>
          </a:prstGeom>
          <a:noFill/>
        </p:spPr>
        <p:txBody>
          <a:bodyPr rtlCol="0" wrap="none">
            <a:spAutoFit/>
          </a:bodyPr>
          <a:lstStyle/>
          <a:p>
            <a:pPr algn="r"/>
            <a:r>
              <a:rPr dirty="0" lang="en-CA" sz="1000">
                <a:solidFill>
                  <a:schemeClr val="bg1"/>
                </a:solidFill>
                <a:latin charset="0" panose="00000700000000000000" pitchFamily="50" typeface="Montserrat SemiBold"/>
              </a:rPr>
              <a:t>20</a:t>
            </a:r>
          </a:p>
        </p:txBody>
      </p:sp>
      <p:sp>
        <p:nvSpPr>
          <p:cNvPr id="5" name="TextBox 4">
            <a:extLst>
              <a:ext uri="{FF2B5EF4-FFF2-40B4-BE49-F238E27FC236}">
                <a16:creationId xmlns:a16="http://schemas.microsoft.com/office/drawing/2014/main" id="{E5009C02-CD30-20D8-FFC1-F6846AC487F9}"/>
              </a:ext>
            </a:extLst>
          </p:cNvPr>
          <p:cNvSpPr txBox="1"/>
          <p:nvPr/>
        </p:nvSpPr>
        <p:spPr>
          <a:xfrm>
            <a:off x="902516" y="264171"/>
            <a:ext cx="10071988" cy="584775"/>
          </a:xfrm>
          <a:prstGeom prst="rect">
            <a:avLst/>
          </a:prstGeom>
          <a:noFill/>
        </p:spPr>
        <p:txBody>
          <a:bodyPr rtlCol="0" wrap="none">
            <a:spAutoFit/>
          </a:bodyPr>
          <a:lstStyle/>
          <a:p>
            <a:r>
              <a:rPr b="0" dirty="0" lang="en-US" spc="300" sz="3200">
                <a:solidFill>
                  <a:schemeClr val="tx1"/>
                </a:solidFill>
                <a:latin charset="0" panose="00000600000000000000" pitchFamily="50" typeface="Montserrat Medium"/>
              </a:rPr>
              <a:t>NEXT STEPS – NEXT </a:t>
            </a:r>
            <a:r>
              <a:rPr b="0" dirty="0" lang="en-US" spc="300" sz="3200">
                <a:solidFill>
                  <a:schemeClr val="accent6">
                    <a:lumMod val="75000"/>
                  </a:schemeClr>
                </a:solidFill>
                <a:latin charset="0" panose="00000600000000000000" pitchFamily="50" typeface="Montserrat Medium"/>
              </a:rPr>
              <a:t>12</a:t>
            </a:r>
            <a:r>
              <a:rPr b="0" dirty="0" lang="en-US" spc="300" sz="3200">
                <a:solidFill>
                  <a:schemeClr val="tx1"/>
                </a:solidFill>
                <a:latin charset="0" panose="00000600000000000000" pitchFamily="50" typeface="Montserrat Medium"/>
              </a:rPr>
              <a:t>-</a:t>
            </a:r>
            <a:r>
              <a:rPr b="0" dirty="0" lang="en-US" spc="300" sz="3200">
                <a:solidFill>
                  <a:schemeClr val="accent4">
                    <a:lumMod val="75000"/>
                  </a:schemeClr>
                </a:solidFill>
                <a:latin charset="0" panose="00000600000000000000" pitchFamily="50" typeface="Montserrat Medium"/>
              </a:rPr>
              <a:t>18</a:t>
            </a:r>
            <a:r>
              <a:rPr b="0" dirty="0" lang="en-US" spc="300" sz="3200">
                <a:solidFill>
                  <a:schemeClr val="tx1"/>
                </a:solidFill>
                <a:latin charset="0" panose="00000600000000000000" pitchFamily="50" typeface="Montserrat Medium"/>
              </a:rPr>
              <a:t>-</a:t>
            </a:r>
            <a:r>
              <a:rPr b="0" dirty="0" lang="en-US" spc="300" sz="3200">
                <a:solidFill>
                  <a:schemeClr val="accent1">
                    <a:lumMod val="75000"/>
                  </a:schemeClr>
                </a:solidFill>
                <a:latin charset="0" panose="00000600000000000000" pitchFamily="50" typeface="Montserrat Medium"/>
              </a:rPr>
              <a:t>24</a:t>
            </a:r>
            <a:r>
              <a:rPr b="0" dirty="0" lang="en-US" spc="300" sz="3200">
                <a:solidFill>
                  <a:schemeClr val="tx1"/>
                </a:solidFill>
                <a:latin charset="0" panose="00000600000000000000" pitchFamily="50" typeface="Montserrat Medium"/>
              </a:rPr>
              <a:t>-</a:t>
            </a:r>
            <a:r>
              <a:rPr b="0" dirty="0" lang="en-US" spc="300" sz="3200">
                <a:solidFill>
                  <a:srgbClr val="00B0F0"/>
                </a:solidFill>
                <a:latin charset="0" panose="00000600000000000000" pitchFamily="50" typeface="Montserrat Medium"/>
              </a:rPr>
              <a:t>36</a:t>
            </a:r>
            <a:r>
              <a:rPr b="0" dirty="0" lang="en-US" spc="300" sz="3200">
                <a:solidFill>
                  <a:schemeClr val="tx1"/>
                </a:solidFill>
                <a:latin charset="0" panose="00000600000000000000" pitchFamily="50" typeface="Montserrat Medium"/>
              </a:rPr>
              <a:t> MONTHS</a:t>
            </a:r>
          </a:p>
        </p:txBody>
      </p:sp>
      <p:pic>
        <p:nvPicPr>
          <p:cNvPr id="6" name="Picture 5">
            <a:extLst>
              <a:ext uri="{FF2B5EF4-FFF2-40B4-BE49-F238E27FC236}">
                <a16:creationId xmlns:a16="http://schemas.microsoft.com/office/drawing/2014/main" id="{0415E898-EC82-647B-24B1-9F737B032AA3}"/>
              </a:ext>
            </a:extLst>
          </p:cNvPr>
          <p:cNvPicPr>
            <a:picLocks noChangeAspect="1"/>
          </p:cNvPicPr>
          <p:nvPr/>
        </p:nvPicPr>
        <p:blipFill>
          <a:blip cstate="print" r:embed="rId3">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4" name="Graphic 3">
            <a:extLst>
              <a:ext uri="{FF2B5EF4-FFF2-40B4-BE49-F238E27FC236}">
                <a16:creationId xmlns:a16="http://schemas.microsoft.com/office/drawing/2014/main" id="{4CC11936-29F8-4AAC-C059-23C9192C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52783" y="6430930"/>
            <a:ext cx="167504" cy="465562"/>
          </a:xfrm>
          <a:prstGeom prst="rect">
            <a:avLst/>
          </a:prstGeom>
        </p:spPr>
      </p:pic>
      <p:grpSp>
        <p:nvGrpSpPr>
          <p:cNvPr id="7" name="Group 6">
            <a:extLst>
              <a:ext uri="{FF2B5EF4-FFF2-40B4-BE49-F238E27FC236}">
                <a16:creationId xmlns:a16="http://schemas.microsoft.com/office/drawing/2014/main" id="{7771461B-985B-A290-D5CE-F8A7B332B67C}"/>
              </a:ext>
            </a:extLst>
          </p:cNvPr>
          <p:cNvGrpSpPr/>
          <p:nvPr/>
        </p:nvGrpSpPr>
        <p:grpSpPr>
          <a:xfrm>
            <a:off x="-3" y="5906923"/>
            <a:ext cx="9664119" cy="1490695"/>
            <a:chOff x="-3" y="5906923"/>
            <a:chExt cx="9664119" cy="1490695"/>
          </a:xfrm>
        </p:grpSpPr>
        <p:pic>
          <p:nvPicPr>
            <p:cNvPr id="11" name="Graphic 10">
              <a:extLst>
                <a:ext uri="{FF2B5EF4-FFF2-40B4-BE49-F238E27FC236}">
                  <a16:creationId xmlns:a16="http://schemas.microsoft.com/office/drawing/2014/main" id="{B3D496DE-F1E0-6562-7AFC-E1EA988194BD}"/>
                </a:ext>
              </a:extLst>
            </p:cNvPr>
            <p:cNvPicPr>
              <a:picLocks noChangeAspect="1"/>
            </p:cNvPicPr>
            <p:nvPr/>
          </p:nvPicPr>
          <p:blipFill>
            <a:blip r:embed="rId6">
              <a:extLst>
                <a:ext uri="{96DAC541-7B7A-43D3-8B79-37D633B846F1}">
                  <asvg:svgBlip xmlns:asvg="http://schemas.microsoft.com/office/drawing/2016/SVG/main" r:embed="rId7"/>
                </a:ext>
              </a:extLst>
            </a:blip>
            <a:srcRect b="118" l="-15822" r="1937"/>
            <a:stretch/>
          </p:blipFill>
          <p:spPr>
            <a:xfrm rot="5400000">
              <a:off x="4548381" y="1742269"/>
              <a:ext cx="567351" cy="9664119"/>
            </a:xfrm>
            <a:prstGeom prst="rect">
              <a:avLst/>
            </a:prstGeom>
          </p:spPr>
        </p:pic>
        <p:pic>
          <p:nvPicPr>
            <p:cNvPr id="12" name="Graphic 11">
              <a:extLst>
                <a:ext uri="{FF2B5EF4-FFF2-40B4-BE49-F238E27FC236}">
                  <a16:creationId xmlns:a16="http://schemas.microsoft.com/office/drawing/2014/main" id="{81860923-8DFC-B92D-D211-A9CA4DB37AF1}"/>
                </a:ext>
              </a:extLst>
            </p:cNvPr>
            <p:cNvPicPr>
              <a:picLocks noChangeAspect="1"/>
            </p:cNvPicPr>
            <p:nvPr/>
          </p:nvPicPr>
          <p:blipFill>
            <a:blip r:embed="rId8">
              <a:extLst>
                <a:ext uri="{96DAC541-7B7A-43D3-8B79-37D633B846F1}">
                  <asvg:svgBlip xmlns:asvg="http://schemas.microsoft.com/office/drawing/2016/SVG/main" r:embed="rId9"/>
                </a:ext>
              </a:extLst>
            </a:blip>
            <a:srcRect b="1" t="33498"/>
            <a:stretch/>
          </p:blipFill>
          <p:spPr>
            <a:xfrm rot="6827861">
              <a:off x="1819001" y="4305637"/>
              <a:ext cx="1490695" cy="4693268"/>
            </a:xfrm>
            <a:prstGeom prst="rect">
              <a:avLst/>
            </a:prstGeom>
          </p:spPr>
        </p:pic>
        <p:sp>
          <p:nvSpPr>
            <p:cNvPr id="14" name="TextBox 13">
              <a:extLst>
                <a:ext uri="{FF2B5EF4-FFF2-40B4-BE49-F238E27FC236}">
                  <a16:creationId xmlns:a16="http://schemas.microsoft.com/office/drawing/2014/main" id="{E92D608C-6A99-79BB-592C-FF6A7C83F0D7}"/>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19" name="Rectangle: Rounded Corners 18">
            <a:extLst>
              <a:ext uri="{FF2B5EF4-FFF2-40B4-BE49-F238E27FC236}">
                <a16:creationId xmlns:a16="http://schemas.microsoft.com/office/drawing/2014/main" id="{4F02D1C1-7F58-6478-F419-11C38FA2DDD8}"/>
              </a:ext>
            </a:extLst>
          </p:cNvPr>
          <p:cNvSpPr/>
          <p:nvPr/>
        </p:nvSpPr>
        <p:spPr>
          <a:xfrm>
            <a:off x="980910" y="960120"/>
            <a:ext cx="8757450" cy="5330528"/>
          </a:xfrm>
          <a:prstGeom prst="roundRect">
            <a:avLst>
              <a:gd fmla="val 2632" name="adj"/>
            </a:avLst>
          </a:prstGeom>
          <a:solidFill>
            <a:schemeClr val="bg1"/>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8" name="Content Placeholder 1">
            <a:extLst>
              <a:ext uri="{FF2B5EF4-FFF2-40B4-BE49-F238E27FC236}">
                <a16:creationId xmlns:a16="http://schemas.microsoft.com/office/drawing/2014/main" id="{13F4ACE6-701C-0898-2DE0-1E3A0D93F306}"/>
              </a:ext>
            </a:extLst>
          </p:cNvPr>
          <p:cNvSpPr txBox="1">
            <a:spLocks/>
          </p:cNvSpPr>
          <p:nvPr/>
        </p:nvSpPr>
        <p:spPr>
          <a:xfrm>
            <a:off x="1140138" y="1073503"/>
            <a:ext cx="8342190" cy="411740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14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4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342900" lvl="1" marL="342900">
              <a:lnSpc>
                <a:spcPct val="114000"/>
              </a:lnSpc>
              <a:spcBef>
                <a:spcPts val="600"/>
              </a:spcBef>
              <a:spcAft>
                <a:spcPts val="600"/>
              </a:spcAft>
              <a:tabLst>
                <a:tab algn="l" pos="184785"/>
                <a:tab algn="l" pos="185420"/>
              </a:tabLst>
            </a:pPr>
            <a:r>
              <a:rPr b="1" dirty="0" lang="en-US" sz="1600">
                <a:solidFill>
                  <a:schemeClr val="accent6">
                    <a:lumMod val="75000"/>
                  </a:schemeClr>
                </a:solidFill>
                <a:latin charset="0" panose="020B0604020202020204" pitchFamily="34" typeface="Arial"/>
                <a:cs charset="0" panose="020B0604020202020204" pitchFamily="34" typeface="Arial"/>
              </a:rPr>
              <a:t>Initiate optimization and improvement studies</a:t>
            </a:r>
          </a:p>
          <a:p>
            <a:pPr indent="-342900" lvl="1" marL="342900">
              <a:lnSpc>
                <a:spcPct val="114000"/>
              </a:lnSpc>
              <a:spcBef>
                <a:spcPts val="600"/>
              </a:spcBef>
              <a:spcAft>
                <a:spcPts val="600"/>
              </a:spcAft>
              <a:tabLst>
                <a:tab algn="l" pos="184785"/>
                <a:tab algn="l" pos="185420"/>
              </a:tabLst>
            </a:pPr>
            <a:r>
              <a:rPr b="1" dirty="0" lang="en-US" sz="1600">
                <a:solidFill>
                  <a:schemeClr val="accent6">
                    <a:lumMod val="75000"/>
                  </a:schemeClr>
                </a:solidFill>
                <a:latin charset="0" panose="020B0604020202020204" pitchFamily="34" typeface="Arial"/>
                <a:cs charset="0" panose="020B0604020202020204" pitchFamily="34" typeface="Arial"/>
              </a:rPr>
              <a:t>Engage with Liberian government and local communities</a:t>
            </a:r>
          </a:p>
          <a:p>
            <a:pPr indent="-342900" lvl="1" marL="342900">
              <a:lnSpc>
                <a:spcPct val="114000"/>
              </a:lnSpc>
              <a:spcBef>
                <a:spcPts val="600"/>
              </a:spcBef>
              <a:spcAft>
                <a:spcPts val="600"/>
              </a:spcAft>
              <a:tabLst>
                <a:tab algn="l" pos="184785"/>
                <a:tab algn="l" pos="185420"/>
              </a:tabLst>
            </a:pPr>
            <a:r>
              <a:rPr b="1" dirty="0" lang="en-US" sz="1600">
                <a:solidFill>
                  <a:schemeClr val="accent6">
                    <a:lumMod val="75000"/>
                  </a:schemeClr>
                </a:solidFill>
                <a:latin charset="0" panose="020B0604020202020204" pitchFamily="34" typeface="Arial"/>
                <a:cs charset="0" panose="020B0604020202020204" pitchFamily="34" typeface="Arial"/>
              </a:rPr>
              <a:t>Update to 2025 Definitive Feasibility Study (“DFS”) + file NI 43-101 Technical Report</a:t>
            </a:r>
          </a:p>
          <a:p>
            <a:pPr indent="-342900" lvl="1" marL="342900">
              <a:lnSpc>
                <a:spcPct val="114000"/>
              </a:lnSpc>
              <a:spcBef>
                <a:spcPts val="600"/>
              </a:spcBef>
              <a:spcAft>
                <a:spcPts val="600"/>
              </a:spcAft>
              <a:tabLst>
                <a:tab algn="l" pos="184785"/>
                <a:tab algn="l" pos="185420"/>
              </a:tabLst>
            </a:pPr>
            <a:r>
              <a:rPr b="1" dirty="0" lang="en-US" sz="1600">
                <a:solidFill>
                  <a:schemeClr val="accent6">
                    <a:lumMod val="75000"/>
                  </a:schemeClr>
                </a:solidFill>
                <a:latin charset="0" panose="020B0604020202020204" pitchFamily="34" typeface="Arial"/>
                <a:cs charset="0" panose="020B0604020202020204" pitchFamily="34" typeface="Arial"/>
              </a:rPr>
              <a:t>Submit ESIA and revised RAP to the EPA for approval</a:t>
            </a:r>
          </a:p>
          <a:p>
            <a:pPr indent="-342900" lvl="1" marL="342900">
              <a:lnSpc>
                <a:spcPct val="114000"/>
              </a:lnSpc>
              <a:spcBef>
                <a:spcPts val="600"/>
              </a:spcBef>
              <a:spcAft>
                <a:spcPts val="600"/>
              </a:spcAft>
              <a:tabLst>
                <a:tab algn="l" pos="184785"/>
                <a:tab algn="l" pos="185420"/>
              </a:tabLst>
            </a:pPr>
            <a:r>
              <a:rPr b="1" dirty="0" lang="en-US" sz="1600">
                <a:solidFill>
                  <a:schemeClr val="accent6">
                    <a:lumMod val="75000"/>
                  </a:schemeClr>
                </a:solidFill>
                <a:latin charset="0" panose="020B0604020202020204" pitchFamily="34" typeface="Arial"/>
                <a:cs charset="0" panose="020B0604020202020204" pitchFamily="34" typeface="Arial"/>
              </a:rPr>
              <a:t>Submit 2025 DFS for Class A Mining License approval and issuance</a:t>
            </a:r>
          </a:p>
          <a:p>
            <a:pPr indent="-342900" lvl="1" marL="342900">
              <a:lnSpc>
                <a:spcPct val="114000"/>
              </a:lnSpc>
              <a:spcBef>
                <a:spcPts val="600"/>
              </a:spcBef>
              <a:spcAft>
                <a:spcPts val="600"/>
              </a:spcAft>
              <a:tabLst>
                <a:tab algn="l" pos="184785"/>
                <a:tab algn="l" pos="185420"/>
              </a:tabLst>
            </a:pPr>
            <a:r>
              <a:rPr b="1" dirty="0" lang="en-US" sz="1600">
                <a:solidFill>
                  <a:schemeClr val="accent4">
                    <a:lumMod val="75000"/>
                  </a:schemeClr>
                </a:solidFill>
                <a:latin charset="0" panose="020B0604020202020204" pitchFamily="34" typeface="Arial"/>
                <a:cs charset="0" panose="020B0604020202020204" pitchFamily="34" typeface="Arial"/>
              </a:rPr>
              <a:t>Prepare all ancillary permits for construction</a:t>
            </a:r>
          </a:p>
          <a:p>
            <a:pPr indent="-342900" lvl="1" marL="342900">
              <a:lnSpc>
                <a:spcPct val="114000"/>
              </a:lnSpc>
              <a:spcBef>
                <a:spcPts val="600"/>
              </a:spcBef>
              <a:spcAft>
                <a:spcPts val="600"/>
              </a:spcAft>
              <a:tabLst>
                <a:tab algn="l" pos="184785"/>
                <a:tab algn="l" pos="185420"/>
              </a:tabLst>
            </a:pPr>
            <a:r>
              <a:rPr b="1" dirty="0" lang="en-US" sz="1600">
                <a:solidFill>
                  <a:schemeClr val="accent4">
                    <a:lumMod val="75000"/>
                  </a:schemeClr>
                </a:solidFill>
                <a:latin charset="0" panose="020B0604020202020204" pitchFamily="34" typeface="Arial"/>
                <a:cs charset="0" panose="020B0604020202020204" pitchFamily="34" typeface="Arial"/>
              </a:rPr>
              <a:t>Initiate project financing in parallel to permitting process</a:t>
            </a:r>
          </a:p>
          <a:p>
            <a:pPr indent="-342900" lvl="1" marL="342900">
              <a:lnSpc>
                <a:spcPct val="114000"/>
              </a:lnSpc>
              <a:spcBef>
                <a:spcPts val="600"/>
              </a:spcBef>
              <a:spcAft>
                <a:spcPts val="600"/>
              </a:spcAft>
              <a:tabLst>
                <a:tab algn="l" pos="184785"/>
                <a:tab algn="l" pos="185420"/>
              </a:tabLst>
            </a:pPr>
            <a:r>
              <a:rPr b="1" dirty="0" lang="en-US" sz="1600">
                <a:solidFill>
                  <a:schemeClr val="accent4">
                    <a:lumMod val="75000"/>
                  </a:schemeClr>
                </a:solidFill>
                <a:latin charset="0" panose="020B0604020202020204" pitchFamily="34" typeface="Arial"/>
                <a:cs charset="0" panose="020B0604020202020204" pitchFamily="34" typeface="Arial"/>
              </a:rPr>
              <a:t>Begin site preparation and commence community and social initiatives</a:t>
            </a:r>
          </a:p>
          <a:p>
            <a:pPr indent="-342900" lvl="1" marL="342900">
              <a:lnSpc>
                <a:spcPct val="114000"/>
              </a:lnSpc>
              <a:spcBef>
                <a:spcPts val="600"/>
              </a:spcBef>
              <a:spcAft>
                <a:spcPts val="600"/>
              </a:spcAft>
              <a:tabLst>
                <a:tab algn="l" pos="184785"/>
                <a:tab algn="l" pos="185420"/>
              </a:tabLst>
            </a:pPr>
            <a:r>
              <a:rPr b="1" dirty="0" lang="en-US" sz="1600">
                <a:solidFill>
                  <a:srgbClr val="C69E2D"/>
                </a:solidFill>
                <a:latin charset="0" panose="020B0604020202020204" pitchFamily="34" typeface="Arial"/>
                <a:cs charset="0" panose="020B0604020202020204" pitchFamily="34" typeface="Arial"/>
              </a:rPr>
              <a:t>Commence pro</a:t>
            </a:r>
            <a:r>
              <a:rPr b="1" dirty="0" lang="en-US" sz="1600">
                <a:solidFill>
                  <a:schemeClr val="accent1">
                    <a:lumMod val="75000"/>
                  </a:schemeClr>
                </a:solidFill>
                <a:latin charset="0" panose="020B0604020202020204" pitchFamily="34" typeface="Arial"/>
                <a:cs charset="0" panose="020B0604020202020204" pitchFamily="34" typeface="Arial"/>
              </a:rPr>
              <a:t>ject construction</a:t>
            </a:r>
          </a:p>
          <a:p>
            <a:pPr indent="-342900" lvl="1" marL="342900">
              <a:lnSpc>
                <a:spcPct val="114000"/>
              </a:lnSpc>
              <a:spcBef>
                <a:spcPts val="600"/>
              </a:spcBef>
              <a:spcAft>
                <a:spcPts val="600"/>
              </a:spcAft>
              <a:tabLst>
                <a:tab algn="l" pos="184785"/>
                <a:tab algn="l" pos="185420"/>
              </a:tabLst>
            </a:pPr>
            <a:r>
              <a:rPr b="1" dirty="0" lang="en-US" sz="1600">
                <a:solidFill>
                  <a:srgbClr val="00B0F0"/>
                </a:solidFill>
                <a:latin charset="0" panose="020B0604020202020204" pitchFamily="34" typeface="Arial"/>
                <a:cs charset="0" panose="020B0604020202020204" pitchFamily="34" typeface="Arial"/>
              </a:rPr>
              <a:t>Project commissioning and First Gold !!!!</a:t>
            </a:r>
          </a:p>
          <a:p>
            <a:pPr indent="-342900" lvl="1" marL="342900">
              <a:lnSpc>
                <a:spcPct val="114000"/>
              </a:lnSpc>
              <a:spcBef>
                <a:spcPts val="600"/>
              </a:spcBef>
              <a:spcAft>
                <a:spcPts val="600"/>
              </a:spcAft>
              <a:tabLst>
                <a:tab algn="l" pos="184785"/>
                <a:tab algn="l" pos="185420"/>
              </a:tabLst>
            </a:pPr>
            <a:r>
              <a:rPr b="1" dirty="0" lang="en-US" sz="1600">
                <a:solidFill>
                  <a:srgbClr val="00B0F0"/>
                </a:solidFill>
                <a:latin charset="0" panose="020B0604020202020204" pitchFamily="34" typeface="Arial"/>
                <a:cs charset="0" panose="020B0604020202020204" pitchFamily="34" typeface="Arial"/>
              </a:rPr>
              <a:t>Initiate exploration expansion program – near mine site and regionally</a:t>
            </a:r>
          </a:p>
        </p:txBody>
      </p:sp>
    </p:spTree>
    <p:extLst>
      <p:ext uri="{BB962C8B-B14F-4D97-AF65-F5344CB8AC3E}">
        <p14:creationId xmlns:p14="http://schemas.microsoft.com/office/powerpoint/2010/main" val="2227297139"/>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D056C14F-ED12-B601-2977-8D137251D1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BEB5D4-F03E-57B1-C65E-4ADE15F9EF1E}"/>
              </a:ext>
            </a:extLst>
          </p:cNvPr>
          <p:cNvPicPr>
            <a:picLocks noChangeAspect="1"/>
          </p:cNvPicPr>
          <p:nvPr/>
        </p:nvPicPr>
        <p:blipFill>
          <a:blip r:embed="rId2"/>
          <a:srcRect b="-182" l="77" r="53" t="78"/>
          <a:stretch/>
        </p:blipFill>
        <p:spPr>
          <a:xfrm>
            <a:off x="8114270" y="0"/>
            <a:ext cx="4077729" cy="6896492"/>
          </a:xfrm>
          <a:prstGeom prst="rect">
            <a:avLst/>
          </a:prstGeom>
          <a:effectLst>
            <a:outerShdw algn="r" blurRad="50800" dir="10800000" dist="38100" rotWithShape="0">
              <a:prstClr val="black">
                <a:alpha val="40000"/>
              </a:prstClr>
            </a:outerShdw>
          </a:effectLst>
        </p:spPr>
      </p:pic>
      <p:sp>
        <p:nvSpPr>
          <p:cNvPr id="3" name="TextBox 2">
            <a:extLst>
              <a:ext uri="{FF2B5EF4-FFF2-40B4-BE49-F238E27FC236}">
                <a16:creationId xmlns:a16="http://schemas.microsoft.com/office/drawing/2014/main" id="{75BDA23F-DDFA-5E43-72A6-34D83CC4629F}"/>
              </a:ext>
            </a:extLst>
          </p:cNvPr>
          <p:cNvSpPr txBox="1"/>
          <p:nvPr/>
        </p:nvSpPr>
        <p:spPr>
          <a:xfrm>
            <a:off x="11815047" y="6511347"/>
            <a:ext cx="308098" cy="246221"/>
          </a:xfrm>
          <a:prstGeom prst="rect">
            <a:avLst/>
          </a:prstGeom>
          <a:noFill/>
        </p:spPr>
        <p:txBody>
          <a:bodyPr rtlCol="0" wrap="none">
            <a:spAutoFit/>
          </a:bodyPr>
          <a:lstStyle/>
          <a:p>
            <a:pPr algn="r"/>
            <a:r>
              <a:rPr dirty="0" lang="en-CA" sz="1000">
                <a:solidFill>
                  <a:schemeClr val="bg1"/>
                </a:solidFill>
                <a:latin charset="0" panose="00000700000000000000" pitchFamily="50" typeface="Montserrat SemiBold"/>
              </a:rPr>
              <a:t>21</a:t>
            </a:r>
          </a:p>
        </p:txBody>
      </p:sp>
      <p:sp>
        <p:nvSpPr>
          <p:cNvPr id="15" name="TextBox 14">
            <a:extLst>
              <a:ext uri="{FF2B5EF4-FFF2-40B4-BE49-F238E27FC236}">
                <a16:creationId xmlns:a16="http://schemas.microsoft.com/office/drawing/2014/main" id="{33BE5BF5-2DCF-0730-B15C-2F8D519C4CE1}"/>
              </a:ext>
            </a:extLst>
          </p:cNvPr>
          <p:cNvSpPr txBox="1"/>
          <p:nvPr/>
        </p:nvSpPr>
        <p:spPr>
          <a:xfrm>
            <a:off x="119305" y="6605279"/>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pic>
        <p:nvPicPr>
          <p:cNvPr id="9" name="Picture 8">
            <a:extLst>
              <a:ext uri="{FF2B5EF4-FFF2-40B4-BE49-F238E27FC236}">
                <a16:creationId xmlns:a16="http://schemas.microsoft.com/office/drawing/2014/main" id="{41DF64A1-90B5-9195-EA0E-262D9580469A}"/>
              </a:ext>
            </a:extLst>
          </p:cNvPr>
          <p:cNvPicPr>
            <a:picLocks noChangeAspect="1"/>
          </p:cNvPicPr>
          <p:nvPr/>
        </p:nvPicPr>
        <p:blipFill>
          <a:blip cstate="print" r:embed="rId3">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14" name="Graphic 13">
            <a:extLst>
              <a:ext uri="{FF2B5EF4-FFF2-40B4-BE49-F238E27FC236}">
                <a16:creationId xmlns:a16="http://schemas.microsoft.com/office/drawing/2014/main" id="{EC0182DA-7C03-1B99-728B-989739C525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52783" y="6430930"/>
            <a:ext cx="167504" cy="465562"/>
          </a:xfrm>
          <a:prstGeom prst="rect">
            <a:avLst/>
          </a:prstGeom>
        </p:spPr>
      </p:pic>
      <p:grpSp>
        <p:nvGrpSpPr>
          <p:cNvPr id="12" name="Group 11">
            <a:extLst>
              <a:ext uri="{FF2B5EF4-FFF2-40B4-BE49-F238E27FC236}">
                <a16:creationId xmlns:a16="http://schemas.microsoft.com/office/drawing/2014/main" id="{7A556C9E-05B5-2B1D-9CF8-53C6487D6855}"/>
              </a:ext>
            </a:extLst>
          </p:cNvPr>
          <p:cNvGrpSpPr/>
          <p:nvPr/>
        </p:nvGrpSpPr>
        <p:grpSpPr>
          <a:xfrm>
            <a:off x="-3" y="5906923"/>
            <a:ext cx="9664119" cy="1490695"/>
            <a:chOff x="-3" y="5906923"/>
            <a:chExt cx="9664119" cy="1490695"/>
          </a:xfrm>
        </p:grpSpPr>
        <p:pic>
          <p:nvPicPr>
            <p:cNvPr id="13" name="Graphic 12">
              <a:extLst>
                <a:ext uri="{FF2B5EF4-FFF2-40B4-BE49-F238E27FC236}">
                  <a16:creationId xmlns:a16="http://schemas.microsoft.com/office/drawing/2014/main" id="{8C1A5373-26FC-3687-7F3C-4C9791D3EA59}"/>
                </a:ext>
              </a:extLst>
            </p:cNvPr>
            <p:cNvPicPr>
              <a:picLocks noChangeAspect="1"/>
            </p:cNvPicPr>
            <p:nvPr/>
          </p:nvPicPr>
          <p:blipFill>
            <a:blip r:embed="rId6">
              <a:extLst>
                <a:ext uri="{96DAC541-7B7A-43D3-8B79-37D633B846F1}">
                  <asvg:svgBlip xmlns:asvg="http://schemas.microsoft.com/office/drawing/2016/SVG/main" r:embed="rId7"/>
                </a:ext>
              </a:extLst>
            </a:blip>
            <a:srcRect b="118" l="-15822" r="1937"/>
            <a:stretch/>
          </p:blipFill>
          <p:spPr>
            <a:xfrm rot="5400000">
              <a:off x="4548381" y="1742269"/>
              <a:ext cx="567351" cy="9664119"/>
            </a:xfrm>
            <a:prstGeom prst="rect">
              <a:avLst/>
            </a:prstGeom>
          </p:spPr>
        </p:pic>
        <p:pic>
          <p:nvPicPr>
            <p:cNvPr id="18" name="Graphic 17">
              <a:extLst>
                <a:ext uri="{FF2B5EF4-FFF2-40B4-BE49-F238E27FC236}">
                  <a16:creationId xmlns:a16="http://schemas.microsoft.com/office/drawing/2014/main" id="{2D094806-F92A-12AD-DE71-8D8F4E6B7693}"/>
                </a:ext>
              </a:extLst>
            </p:cNvPr>
            <p:cNvPicPr>
              <a:picLocks noChangeAspect="1"/>
            </p:cNvPicPr>
            <p:nvPr/>
          </p:nvPicPr>
          <p:blipFill>
            <a:blip r:embed="rId8">
              <a:extLst>
                <a:ext uri="{96DAC541-7B7A-43D3-8B79-37D633B846F1}">
                  <asvg:svgBlip xmlns:asvg="http://schemas.microsoft.com/office/drawing/2016/SVG/main" r:embed="rId9"/>
                </a:ext>
              </a:extLst>
            </a:blip>
            <a:srcRect b="1" t="33498"/>
            <a:stretch/>
          </p:blipFill>
          <p:spPr>
            <a:xfrm rot="6827861">
              <a:off x="1819001" y="4305637"/>
              <a:ext cx="1490695" cy="4693268"/>
            </a:xfrm>
            <a:prstGeom prst="rect">
              <a:avLst/>
            </a:prstGeom>
          </p:spPr>
        </p:pic>
        <p:sp>
          <p:nvSpPr>
            <p:cNvPr id="19" name="TextBox 18">
              <a:extLst>
                <a:ext uri="{FF2B5EF4-FFF2-40B4-BE49-F238E27FC236}">
                  <a16:creationId xmlns:a16="http://schemas.microsoft.com/office/drawing/2014/main" id="{E6C91AAA-A28A-F241-99D2-D172CD2DE5DD}"/>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38" name="TextBox 37">
            <a:extLst>
              <a:ext uri="{FF2B5EF4-FFF2-40B4-BE49-F238E27FC236}">
                <a16:creationId xmlns:a16="http://schemas.microsoft.com/office/drawing/2014/main" id="{8538DB1D-8FCD-F611-1DB0-ADAF7D7A64D9}"/>
              </a:ext>
            </a:extLst>
          </p:cNvPr>
          <p:cNvSpPr txBox="1"/>
          <p:nvPr/>
        </p:nvSpPr>
        <p:spPr>
          <a:xfrm>
            <a:off x="360250" y="4443463"/>
            <a:ext cx="7052131" cy="1747914"/>
          </a:xfrm>
          <a:prstGeom prst="rect">
            <a:avLst/>
          </a:prstGeom>
          <a:noFill/>
        </p:spPr>
        <p:txBody>
          <a:bodyPr wrap="square">
            <a:spAutoFit/>
          </a:bodyPr>
          <a:lstStyle/>
          <a:p>
            <a:pPr algn="ctr">
              <a:lnSpc>
                <a:spcPct val="115000"/>
              </a:lnSpc>
              <a:spcAft>
                <a:spcPts val="800"/>
              </a:spcAft>
            </a:pPr>
            <a:r>
              <a:rPr b="1" dirty="0" kern="100" lang="en-US">
                <a:solidFill>
                  <a:srgbClr val="C69E2D"/>
                </a:solidFill>
                <a:latin charset="0" panose="020B0604020202020204" pitchFamily="34" typeface="Arial"/>
                <a:ea typeface="Aptos"/>
                <a:cs charset="0" panose="020B0604020202020204" pitchFamily="34" typeface="Arial"/>
              </a:rPr>
              <a:t>Y</a:t>
            </a:r>
            <a:r>
              <a:rPr b="1" dirty="0" kern="100" lang="en-CA">
                <a:solidFill>
                  <a:srgbClr val="C69E2D"/>
                </a:solidFill>
                <a:latin charset="0" panose="020B0604020202020204" pitchFamily="34" typeface="Arial"/>
                <a:ea typeface="Aptos"/>
                <a:cs charset="0" panose="020B0604020202020204" pitchFamily="34" typeface="Arial"/>
              </a:rPr>
              <a:t>OU ARE HERE TODAY </a:t>
            </a:r>
            <a:br>
              <a:rPr b="1" dirty="0" kern="100" lang="en-CA">
                <a:solidFill>
                  <a:srgbClr val="C69E2D"/>
                </a:solidFill>
                <a:latin charset="0" panose="020B0604020202020204" pitchFamily="34" typeface="Arial"/>
                <a:ea typeface="Aptos"/>
                <a:cs charset="0" panose="020B0604020202020204" pitchFamily="34" typeface="Arial"/>
              </a:rPr>
            </a:br>
            <a:r>
              <a:rPr b="1" dirty="0" kern="100" lang="en-CA" sz="2400">
                <a:solidFill>
                  <a:srgbClr val="C69E2D"/>
                </a:solidFill>
                <a:latin charset="0" panose="020B0604020202020204" pitchFamily="34" typeface="Arial"/>
                <a:ea typeface="Aptos"/>
                <a:cs charset="0" panose="020B0604020202020204" pitchFamily="34" typeface="Arial"/>
              </a:rPr>
              <a:t>BECAUSE YOU WANT TO MAKE MONEY !!!!</a:t>
            </a:r>
          </a:p>
          <a:p>
            <a:pPr algn="ctr">
              <a:lnSpc>
                <a:spcPct val="115000"/>
              </a:lnSpc>
              <a:spcAft>
                <a:spcPts val="800"/>
              </a:spcAft>
            </a:pPr>
            <a:r>
              <a:rPr b="1" dirty="0" kern="100" lang="en-CA">
                <a:solidFill>
                  <a:srgbClr val="C69E2D"/>
                </a:solidFill>
                <a:latin charset="0" panose="020B0604020202020204" pitchFamily="34" typeface="Arial"/>
                <a:ea typeface="Aptos"/>
                <a:cs charset="0" panose="020B0604020202020204" pitchFamily="34" typeface="Arial"/>
              </a:rPr>
              <a:t>AN INVESTMENT IN</a:t>
            </a:r>
          </a:p>
          <a:p>
            <a:pPr algn="ctr">
              <a:lnSpc>
                <a:spcPct val="115000"/>
              </a:lnSpc>
              <a:spcAft>
                <a:spcPts val="800"/>
              </a:spcAft>
            </a:pPr>
            <a:r>
              <a:rPr b="1" dirty="0" kern="100" lang="en-CA" sz="2400">
                <a:solidFill>
                  <a:srgbClr val="C69E2D"/>
                </a:solidFill>
                <a:latin charset="0" panose="020B0604020202020204" pitchFamily="34" typeface="Arial"/>
                <a:ea typeface="Aptos"/>
                <a:cs charset="0" panose="020B0604020202020204" pitchFamily="34" typeface="Arial"/>
              </a:rPr>
              <a:t>PASOFINO CAN MAKE YOU MONEY !!!</a:t>
            </a:r>
            <a:endParaRPr dirty="0" kern="100" lang="en-CA">
              <a:solidFill>
                <a:srgbClr val="C69E2D"/>
              </a:solidFill>
              <a:effectLst/>
              <a:latin charset="0" panose="020B0604020202020204" pitchFamily="34" typeface="Arial"/>
              <a:ea typeface="Aptos"/>
              <a:cs charset="0" panose="020B0604020202020204" pitchFamily="34" typeface="Arial"/>
            </a:endParaRPr>
          </a:p>
        </p:txBody>
      </p:sp>
      <p:sp>
        <p:nvSpPr>
          <p:cNvPr id="6" name="TextBox 5">
            <a:extLst>
              <a:ext uri="{FF2B5EF4-FFF2-40B4-BE49-F238E27FC236}">
                <a16:creationId xmlns:a16="http://schemas.microsoft.com/office/drawing/2014/main" id="{1B97B5E8-A539-8394-5512-621284D83C90}"/>
              </a:ext>
            </a:extLst>
          </p:cNvPr>
          <p:cNvSpPr txBox="1"/>
          <p:nvPr/>
        </p:nvSpPr>
        <p:spPr>
          <a:xfrm>
            <a:off x="902516" y="264171"/>
            <a:ext cx="6650090" cy="584775"/>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WHY ARE WE HERE AGAIN?</a:t>
            </a:r>
          </a:p>
        </p:txBody>
      </p:sp>
      <p:sp>
        <p:nvSpPr>
          <p:cNvPr id="7" name="Rectangle: Rounded Corners 6">
            <a:extLst>
              <a:ext uri="{FF2B5EF4-FFF2-40B4-BE49-F238E27FC236}">
                <a16:creationId xmlns:a16="http://schemas.microsoft.com/office/drawing/2014/main" id="{5405DCD0-203B-DE45-499B-C879270D195C}"/>
              </a:ext>
            </a:extLst>
          </p:cNvPr>
          <p:cNvSpPr/>
          <p:nvPr/>
        </p:nvSpPr>
        <p:spPr>
          <a:xfrm>
            <a:off x="1140138" y="1378782"/>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8" name="Text Placeholder 43">
            <a:extLst>
              <a:ext uri="{FF2B5EF4-FFF2-40B4-BE49-F238E27FC236}">
                <a16:creationId xmlns:a16="http://schemas.microsoft.com/office/drawing/2014/main" id="{E5E16F26-116D-4270-AE9C-B6759B6D224C}"/>
              </a:ext>
            </a:extLst>
          </p:cNvPr>
          <p:cNvSpPr txBox="1">
            <a:spLocks/>
          </p:cNvSpPr>
          <p:nvPr/>
        </p:nvSpPr>
        <p:spPr>
          <a:xfrm>
            <a:off x="1452180" y="1716575"/>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SIZE AND SCALE</a:t>
            </a:r>
          </a:p>
        </p:txBody>
      </p:sp>
      <p:sp>
        <p:nvSpPr>
          <p:cNvPr id="11" name="Rectangle: Rounded Corners 10">
            <a:extLst>
              <a:ext uri="{FF2B5EF4-FFF2-40B4-BE49-F238E27FC236}">
                <a16:creationId xmlns:a16="http://schemas.microsoft.com/office/drawing/2014/main" id="{6AEC715C-56B7-1E52-548A-49FDCDF7E58D}"/>
              </a:ext>
            </a:extLst>
          </p:cNvPr>
          <p:cNvSpPr/>
          <p:nvPr/>
        </p:nvSpPr>
        <p:spPr>
          <a:xfrm>
            <a:off x="1140138" y="1735247"/>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6" name="Text Placeholder 43">
            <a:extLst>
              <a:ext uri="{FF2B5EF4-FFF2-40B4-BE49-F238E27FC236}">
                <a16:creationId xmlns:a16="http://schemas.microsoft.com/office/drawing/2014/main" id="{D405758B-218E-A024-0708-020AA5BE1A6E}"/>
              </a:ext>
            </a:extLst>
          </p:cNvPr>
          <p:cNvSpPr txBox="1">
            <a:spLocks/>
          </p:cNvSpPr>
          <p:nvPr/>
        </p:nvSpPr>
        <p:spPr>
          <a:xfrm>
            <a:off x="1398797" y="2095841"/>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JURISDICTION AND LOCATION</a:t>
            </a:r>
          </a:p>
        </p:txBody>
      </p:sp>
      <p:sp>
        <p:nvSpPr>
          <p:cNvPr id="17" name="Rectangle: Rounded Corners 16">
            <a:extLst>
              <a:ext uri="{FF2B5EF4-FFF2-40B4-BE49-F238E27FC236}">
                <a16:creationId xmlns:a16="http://schemas.microsoft.com/office/drawing/2014/main" id="{630BCE3D-8FA5-61E7-0901-11DEE739AE27}"/>
              </a:ext>
            </a:extLst>
          </p:cNvPr>
          <p:cNvSpPr/>
          <p:nvPr/>
        </p:nvSpPr>
        <p:spPr>
          <a:xfrm>
            <a:off x="1140138" y="2102398"/>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0" name="Text Placeholder 43">
            <a:extLst>
              <a:ext uri="{FF2B5EF4-FFF2-40B4-BE49-F238E27FC236}">
                <a16:creationId xmlns:a16="http://schemas.microsoft.com/office/drawing/2014/main" id="{13B61BAA-EB83-7F48-AB66-535DDAD5A102}"/>
              </a:ext>
            </a:extLst>
          </p:cNvPr>
          <p:cNvSpPr txBox="1">
            <a:spLocks/>
          </p:cNvSpPr>
          <p:nvPr/>
        </p:nvSpPr>
        <p:spPr>
          <a:xfrm>
            <a:off x="1398797" y="2473664"/>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GRADE AND METALLURGY</a:t>
            </a:r>
          </a:p>
        </p:txBody>
      </p:sp>
      <p:sp>
        <p:nvSpPr>
          <p:cNvPr id="21" name="Rectangle: Rounded Corners 20">
            <a:extLst>
              <a:ext uri="{FF2B5EF4-FFF2-40B4-BE49-F238E27FC236}">
                <a16:creationId xmlns:a16="http://schemas.microsoft.com/office/drawing/2014/main" id="{9C37B479-1904-D57E-18B3-CE9E834D5CB2}"/>
              </a:ext>
            </a:extLst>
          </p:cNvPr>
          <p:cNvSpPr/>
          <p:nvPr/>
        </p:nvSpPr>
        <p:spPr>
          <a:xfrm>
            <a:off x="1140138" y="2462686"/>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2" name="Text Placeholder 43">
            <a:extLst>
              <a:ext uri="{FF2B5EF4-FFF2-40B4-BE49-F238E27FC236}">
                <a16:creationId xmlns:a16="http://schemas.microsoft.com/office/drawing/2014/main" id="{4721B830-EB1D-BD12-2E74-F447775DA46C}"/>
              </a:ext>
            </a:extLst>
          </p:cNvPr>
          <p:cNvSpPr txBox="1">
            <a:spLocks/>
          </p:cNvSpPr>
          <p:nvPr/>
        </p:nvSpPr>
        <p:spPr>
          <a:xfrm>
            <a:off x="1398797" y="2851487"/>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PROJECT ECONOMICS</a:t>
            </a:r>
          </a:p>
        </p:txBody>
      </p:sp>
      <p:sp>
        <p:nvSpPr>
          <p:cNvPr id="23" name="Rectangle: Rounded Corners 22">
            <a:extLst>
              <a:ext uri="{FF2B5EF4-FFF2-40B4-BE49-F238E27FC236}">
                <a16:creationId xmlns:a16="http://schemas.microsoft.com/office/drawing/2014/main" id="{7F04CDA3-74BD-8169-933B-E908FBA17161}"/>
              </a:ext>
            </a:extLst>
          </p:cNvPr>
          <p:cNvSpPr/>
          <p:nvPr/>
        </p:nvSpPr>
        <p:spPr>
          <a:xfrm>
            <a:off x="1140138" y="2814963"/>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4" name="Text Placeholder 43">
            <a:extLst>
              <a:ext uri="{FF2B5EF4-FFF2-40B4-BE49-F238E27FC236}">
                <a16:creationId xmlns:a16="http://schemas.microsoft.com/office/drawing/2014/main" id="{19CDBCBE-A384-DB55-0857-4AB107E94D10}"/>
              </a:ext>
            </a:extLst>
          </p:cNvPr>
          <p:cNvSpPr txBox="1">
            <a:spLocks/>
          </p:cNvSpPr>
          <p:nvPr/>
        </p:nvSpPr>
        <p:spPr>
          <a:xfrm>
            <a:off x="1399546" y="3201024"/>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ACCESS TO INFRASTRUCTURE</a:t>
            </a:r>
          </a:p>
        </p:txBody>
      </p:sp>
      <p:sp>
        <p:nvSpPr>
          <p:cNvPr id="25" name="Rectangle: Rounded Corners 24">
            <a:extLst>
              <a:ext uri="{FF2B5EF4-FFF2-40B4-BE49-F238E27FC236}">
                <a16:creationId xmlns:a16="http://schemas.microsoft.com/office/drawing/2014/main" id="{49C7FF52-A707-7C92-B49B-F10846E67E7A}"/>
              </a:ext>
            </a:extLst>
          </p:cNvPr>
          <p:cNvSpPr/>
          <p:nvPr/>
        </p:nvSpPr>
        <p:spPr>
          <a:xfrm>
            <a:off x="1140138" y="3166861"/>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6" name="Text Placeholder 43">
            <a:extLst>
              <a:ext uri="{FF2B5EF4-FFF2-40B4-BE49-F238E27FC236}">
                <a16:creationId xmlns:a16="http://schemas.microsoft.com/office/drawing/2014/main" id="{0F8BF1D2-4AE0-C218-E803-7E43B694AC72}"/>
              </a:ext>
            </a:extLst>
          </p:cNvPr>
          <p:cNvSpPr txBox="1">
            <a:spLocks/>
          </p:cNvSpPr>
          <p:nvPr/>
        </p:nvSpPr>
        <p:spPr>
          <a:xfrm>
            <a:off x="1398797" y="3544028"/>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BLUE SKY EXPLORATION POTENTIAL</a:t>
            </a:r>
          </a:p>
        </p:txBody>
      </p:sp>
      <p:sp>
        <p:nvSpPr>
          <p:cNvPr id="2" name="Text Placeholder 43">
            <a:extLst>
              <a:ext uri="{FF2B5EF4-FFF2-40B4-BE49-F238E27FC236}">
                <a16:creationId xmlns:a16="http://schemas.microsoft.com/office/drawing/2014/main" id="{D5FA3624-2950-6E93-C80A-DC4644F01171}"/>
              </a:ext>
            </a:extLst>
          </p:cNvPr>
          <p:cNvSpPr txBox="1">
            <a:spLocks/>
          </p:cNvSpPr>
          <p:nvPr/>
        </p:nvSpPr>
        <p:spPr>
          <a:xfrm>
            <a:off x="1398797" y="1378782"/>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PEOPLE</a:t>
            </a:r>
          </a:p>
        </p:txBody>
      </p:sp>
      <p:sp>
        <p:nvSpPr>
          <p:cNvPr id="4" name="Rectangle: Rounded Corners 3">
            <a:extLst>
              <a:ext uri="{FF2B5EF4-FFF2-40B4-BE49-F238E27FC236}">
                <a16:creationId xmlns:a16="http://schemas.microsoft.com/office/drawing/2014/main" id="{70E00879-F37A-65CE-09C7-68E58CC60264}"/>
              </a:ext>
            </a:extLst>
          </p:cNvPr>
          <p:cNvSpPr/>
          <p:nvPr/>
        </p:nvSpPr>
        <p:spPr>
          <a:xfrm>
            <a:off x="1140137" y="3550561"/>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0" name="Rectangle: Rounded Corners 9">
            <a:extLst>
              <a:ext uri="{FF2B5EF4-FFF2-40B4-BE49-F238E27FC236}">
                <a16:creationId xmlns:a16="http://schemas.microsoft.com/office/drawing/2014/main" id="{A6B19669-5146-88E8-B1FC-CC865EDF566B}"/>
              </a:ext>
            </a:extLst>
          </p:cNvPr>
          <p:cNvSpPr/>
          <p:nvPr/>
        </p:nvSpPr>
        <p:spPr>
          <a:xfrm>
            <a:off x="1140137" y="3925145"/>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7" name="Text Placeholder 43">
            <a:extLst>
              <a:ext uri="{FF2B5EF4-FFF2-40B4-BE49-F238E27FC236}">
                <a16:creationId xmlns:a16="http://schemas.microsoft.com/office/drawing/2014/main" id="{E2D506CC-C426-A37E-C48A-0B0FFF1895B5}"/>
              </a:ext>
            </a:extLst>
          </p:cNvPr>
          <p:cNvSpPr txBox="1">
            <a:spLocks/>
          </p:cNvSpPr>
          <p:nvPr/>
        </p:nvSpPr>
        <p:spPr>
          <a:xfrm>
            <a:off x="1398797" y="3917712"/>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NUMEROUS FAVOURABLE EXIT STRATEGIES</a:t>
            </a:r>
          </a:p>
        </p:txBody>
      </p:sp>
    </p:spTree>
    <p:extLst>
      <p:ext uri="{BB962C8B-B14F-4D97-AF65-F5344CB8AC3E}">
        <p14:creationId xmlns:p14="http://schemas.microsoft.com/office/powerpoint/2010/main" val="371628492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000" id="13"/>
                                        <p:tgtEl>
                                          <p:spTgt spid="8"/>
                                        </p:tgtEl>
                                      </p:cBhvr>
                                    </p:animEffect>
                                    <p:anim calcmode="lin" valueType="num">
                                      <p:cBhvr>
                                        <p:cTn dur="1000" fill="hold" id="14"/>
                                        <p:tgtEl>
                                          <p:spTgt spid="8"/>
                                        </p:tgtEl>
                                        <p:attrNameLst>
                                          <p:attrName>ppt_x</p:attrName>
                                        </p:attrNameLst>
                                      </p:cBhvr>
                                      <p:tavLst>
                                        <p:tav tm="0">
                                          <p:val>
                                            <p:strVal val="#ppt_x"/>
                                          </p:val>
                                        </p:tav>
                                        <p:tav tm="100000">
                                          <p:val>
                                            <p:strVal val="#ppt_x"/>
                                          </p:val>
                                        </p:tav>
                                      </p:tavLst>
                                    </p:anim>
                                    <p:anim calcmode="lin" valueType="num">
                                      <p:cBhvr>
                                        <p:cTn dur="1000" fill="hold" id="15"/>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21" presetSubtype="1">
                                  <p:stCondLst>
                                    <p:cond delay="0"/>
                                  </p:stCondLst>
                                  <p:childTnLst>
                                    <p:set>
                                      <p:cBhvr>
                                        <p:cTn dur="1" fill="hold" id="19">
                                          <p:stCondLst>
                                            <p:cond delay="0"/>
                                          </p:stCondLst>
                                        </p:cTn>
                                        <p:tgtEl>
                                          <p:spTgt spid="16"/>
                                        </p:tgtEl>
                                        <p:attrNameLst>
                                          <p:attrName>style.visibility</p:attrName>
                                        </p:attrNameLst>
                                      </p:cBhvr>
                                      <p:to>
                                        <p:strVal val="visible"/>
                                      </p:to>
                                    </p:set>
                                    <p:animEffect filter="wheel(1)" transition="in">
                                      <p:cBhvr>
                                        <p:cTn dur="2000" id="20"/>
                                        <p:tgtEl>
                                          <p:spTgt spid="16"/>
                                        </p:tgtEl>
                                      </p:cBhvr>
                                    </p:animEffec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500" id="25"/>
                                        <p:tgtEl>
                                          <p:spTgt spid="20"/>
                                        </p:tgtEl>
                                      </p:cBhvr>
                                    </p:animEffec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2" presetSubtype="4">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additive="base">
                                        <p:cTn dur="500" fill="hold" id="30"/>
                                        <p:tgtEl>
                                          <p:spTgt spid="22"/>
                                        </p:tgtEl>
                                        <p:attrNameLst>
                                          <p:attrName>ppt_x</p:attrName>
                                        </p:attrNameLst>
                                      </p:cBhvr>
                                      <p:tavLst>
                                        <p:tav tm="0">
                                          <p:val>
                                            <p:strVal val="#ppt_x"/>
                                          </p:val>
                                        </p:tav>
                                        <p:tav tm="100000">
                                          <p:val>
                                            <p:strVal val="#ppt_x"/>
                                          </p:val>
                                        </p:tav>
                                      </p:tavLst>
                                    </p:anim>
                                    <p:anim calcmode="lin" valueType="num">
                                      <p:cBhvr additive="base">
                                        <p:cTn dur="500" fill="hold" id="31"/>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22" presetSubtype="4">
                                  <p:stCondLst>
                                    <p:cond delay="0"/>
                                  </p:stCondLst>
                                  <p:childTnLst>
                                    <p:set>
                                      <p:cBhvr>
                                        <p:cTn dur="1" fill="hold" id="35">
                                          <p:stCondLst>
                                            <p:cond delay="0"/>
                                          </p:stCondLst>
                                        </p:cTn>
                                        <p:tgtEl>
                                          <p:spTgt spid="24"/>
                                        </p:tgtEl>
                                        <p:attrNameLst>
                                          <p:attrName>style.visibility</p:attrName>
                                        </p:attrNameLst>
                                      </p:cBhvr>
                                      <p:to>
                                        <p:strVal val="visible"/>
                                      </p:to>
                                    </p:set>
                                    <p:animEffect filter="wipe(down)" transition="in">
                                      <p:cBhvr>
                                        <p:cTn dur="500" id="36"/>
                                        <p:tgtEl>
                                          <p:spTgt spid="24"/>
                                        </p:tgtEl>
                                      </p:cBhvr>
                                    </p:animEffect>
                                  </p:childTnLst>
                                </p:cTn>
                              </p:par>
                            </p:childTnLst>
                          </p:cTn>
                        </p:par>
                      </p:childTnLst>
                    </p:cTn>
                  </p:par>
                  <p:par>
                    <p:cTn fill="hold" id="37">
                      <p:stCondLst>
                        <p:cond delay="indefinite"/>
                      </p:stCondLst>
                      <p:childTnLst>
                        <p:par>
                          <p:cTn fill="hold" id="38">
                            <p:stCondLst>
                              <p:cond delay="0"/>
                            </p:stCondLst>
                            <p:childTnLst>
                              <p:par>
                                <p:cTn fill="hold" grpId="0" id="39" nodeType="clickEffect" presetClass="entr" presetID="6" presetSubtype="16">
                                  <p:stCondLst>
                                    <p:cond delay="0"/>
                                  </p:stCondLst>
                                  <p:childTnLst>
                                    <p:set>
                                      <p:cBhvr>
                                        <p:cTn dur="1" fill="hold" id="40">
                                          <p:stCondLst>
                                            <p:cond delay="0"/>
                                          </p:stCondLst>
                                        </p:cTn>
                                        <p:tgtEl>
                                          <p:spTgt spid="26"/>
                                        </p:tgtEl>
                                        <p:attrNameLst>
                                          <p:attrName>style.visibility</p:attrName>
                                        </p:attrNameLst>
                                      </p:cBhvr>
                                      <p:to>
                                        <p:strVal val="visible"/>
                                      </p:to>
                                    </p:set>
                                    <p:animEffect filter="circle(in)" transition="in">
                                      <p:cBhvr>
                                        <p:cTn dur="2000" id="41"/>
                                        <p:tgtEl>
                                          <p:spTgt spid="26"/>
                                        </p:tgtEl>
                                      </p:cBhvr>
                                    </p:animEffect>
                                  </p:childTnLst>
                                </p:cTn>
                              </p:par>
                            </p:childTnLst>
                          </p:cTn>
                        </p:par>
                      </p:childTnLst>
                    </p:cTn>
                  </p:par>
                  <p:par>
                    <p:cTn fill="hold" id="42">
                      <p:stCondLst>
                        <p:cond delay="indefinite"/>
                      </p:stCondLst>
                      <p:childTnLst>
                        <p:par>
                          <p:cTn fill="hold" id="43">
                            <p:stCondLst>
                              <p:cond delay="0"/>
                            </p:stCondLst>
                            <p:childTnLst>
                              <p:par>
                                <p:cTn fill="hold" grpId="0" id="44" nodeType="clickEffect" presetClass="entr" presetID="21" presetSubtype="1">
                                  <p:stCondLst>
                                    <p:cond delay="0"/>
                                  </p:stCondLst>
                                  <p:childTnLst>
                                    <p:set>
                                      <p:cBhvr>
                                        <p:cTn dur="1" fill="hold" id="45">
                                          <p:stCondLst>
                                            <p:cond delay="0"/>
                                          </p:stCondLst>
                                        </p:cTn>
                                        <p:tgtEl>
                                          <p:spTgt spid="27"/>
                                        </p:tgtEl>
                                        <p:attrNameLst>
                                          <p:attrName>style.visibility</p:attrName>
                                        </p:attrNameLst>
                                      </p:cBhvr>
                                      <p:to>
                                        <p:strVal val="visible"/>
                                      </p:to>
                                    </p:set>
                                    <p:animEffect filter="wheel(1)" transition="in">
                                      <p:cBhvr>
                                        <p:cTn dur="2000" id="46"/>
                                        <p:tgtEl>
                                          <p:spTgt spid="27"/>
                                        </p:tgtEl>
                                      </p:cBhvr>
                                    </p:animEffect>
                                  </p:childTnLst>
                                </p:cTn>
                              </p:par>
                            </p:childTnLst>
                          </p:cTn>
                        </p:par>
                      </p:childTnLst>
                    </p:cTn>
                  </p:par>
                  <p:par>
                    <p:cTn fill="hold" id="47">
                      <p:stCondLst>
                        <p:cond delay="indefinite"/>
                      </p:stCondLst>
                      <p:childTnLst>
                        <p:par>
                          <p:cTn fill="hold" id="48">
                            <p:stCondLst>
                              <p:cond delay="0"/>
                            </p:stCondLst>
                            <p:childTnLst>
                              <p:par>
                                <p:cTn fill="hold" grpId="0" id="49" nodeType="clickEffect" presetClass="entr" presetID="2" presetSubtype="4">
                                  <p:stCondLst>
                                    <p:cond delay="0"/>
                                  </p:stCondLst>
                                  <p:childTnLst>
                                    <p:set>
                                      <p:cBhvr>
                                        <p:cTn dur="1" fill="hold" id="50">
                                          <p:stCondLst>
                                            <p:cond delay="0"/>
                                          </p:stCondLst>
                                        </p:cTn>
                                        <p:tgtEl>
                                          <p:spTgt spid="38"/>
                                        </p:tgtEl>
                                        <p:attrNameLst>
                                          <p:attrName>style.visibility</p:attrName>
                                        </p:attrNameLst>
                                      </p:cBhvr>
                                      <p:to>
                                        <p:strVal val="visible"/>
                                      </p:to>
                                    </p:set>
                                    <p:anim calcmode="lin" valueType="num">
                                      <p:cBhvr additive="base">
                                        <p:cTn dur="500" fill="hold" id="51"/>
                                        <p:tgtEl>
                                          <p:spTgt spid="38"/>
                                        </p:tgtEl>
                                        <p:attrNameLst>
                                          <p:attrName>ppt_x</p:attrName>
                                        </p:attrNameLst>
                                      </p:cBhvr>
                                      <p:tavLst>
                                        <p:tav tm="0">
                                          <p:val>
                                            <p:strVal val="#ppt_x"/>
                                          </p:val>
                                        </p:tav>
                                        <p:tav tm="100000">
                                          <p:val>
                                            <p:strVal val="#ppt_x"/>
                                          </p:val>
                                        </p:tav>
                                      </p:tavLst>
                                    </p:anim>
                                    <p:anim calcmode="lin" valueType="num">
                                      <p:cBhvr additive="base">
                                        <p:cTn dur="500" fill="hold" id="52"/>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8"/>
      <p:bldP grpId="0" spid="16"/>
      <p:bldP grpId="0" spid="20"/>
      <p:bldP grpId="0" spid="22"/>
      <p:bldP grpId="0" spid="24"/>
      <p:bldP grpId="0" spid="26"/>
      <p:bldP grpId="0" spid="2"/>
      <p:bldP grpId="0" spid="27"/>
    </p:bld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E794C002-ECA5-58B6-6260-18EF21461B75}"/>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C96B9060-F9D4-D8B9-CB87-3980C6B990DA}"/>
              </a:ext>
            </a:extLst>
          </p:cNvPr>
          <p:cNvPicPr>
            <a:picLocks noChangeAspect="1"/>
          </p:cNvPicPr>
          <p:nvPr/>
        </p:nvPicPr>
        <p:blipFill>
          <a:blip cstate="print"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r="-70"/>
          <a:stretch/>
        </p:blipFill>
        <p:spPr>
          <a:xfrm>
            <a:off x="0" y="0"/>
            <a:ext cx="12209184" cy="6858000"/>
          </a:xfrm>
          <a:prstGeom prst="rect">
            <a:avLst/>
          </a:prstGeom>
        </p:spPr>
      </p:pic>
      <p:sp>
        <p:nvSpPr>
          <p:cNvPr id="5" name="TextBox 4">
            <a:extLst>
              <a:ext uri="{FF2B5EF4-FFF2-40B4-BE49-F238E27FC236}">
                <a16:creationId xmlns:a16="http://schemas.microsoft.com/office/drawing/2014/main" id="{8A08C155-6DE5-C432-4115-AD88D7CFF762}"/>
              </a:ext>
            </a:extLst>
          </p:cNvPr>
          <p:cNvSpPr txBox="1"/>
          <p:nvPr/>
        </p:nvSpPr>
        <p:spPr>
          <a:xfrm>
            <a:off x="8026214" y="1944353"/>
            <a:ext cx="2505814" cy="584775"/>
          </a:xfrm>
          <a:prstGeom prst="rect">
            <a:avLst/>
          </a:prstGeom>
          <a:noFill/>
        </p:spPr>
        <p:txBody>
          <a:bodyPr rtlCol="0" wrap="none">
            <a:spAutoFit/>
          </a:bodyPr>
          <a:lstStyle/>
          <a:p>
            <a:r>
              <a:rPr b="0" dirty="0" lang="en-US" spc="300" sz="3200">
                <a:solidFill>
                  <a:schemeClr val="bg1"/>
                </a:solidFill>
                <a:effectLst>
                  <a:outerShdw algn="tl" blurRad="38100" dir="2700000" dist="38100">
                    <a:srgbClr val="000000">
                      <a:alpha val="43137"/>
                    </a:srgbClr>
                  </a:outerShdw>
                </a:effectLst>
                <a:latin charset="0" panose="00000600000000000000" pitchFamily="50" typeface="Montserrat Medium"/>
              </a:rPr>
              <a:t>CONTACT</a:t>
            </a:r>
          </a:p>
        </p:txBody>
      </p:sp>
      <p:pic>
        <p:nvPicPr>
          <p:cNvPr id="6" name="Picture 5">
            <a:extLst>
              <a:ext uri="{FF2B5EF4-FFF2-40B4-BE49-F238E27FC236}">
                <a16:creationId xmlns:a16="http://schemas.microsoft.com/office/drawing/2014/main" id="{3AF9F2E3-C4F9-B8CE-6F14-A361AACC6FED}"/>
              </a:ext>
            </a:extLst>
          </p:cNvPr>
          <p:cNvPicPr>
            <a:picLocks noChangeAspect="1"/>
          </p:cNvPicPr>
          <p:nvPr/>
        </p:nvPicPr>
        <p:blipFill>
          <a:blip cstate="print" r:embed="rId4">
            <a:extLst>
              <a:ext uri="{28A0092B-C50C-407E-A947-70E740481C1C}">
                <a14:useLocalDpi xmlns:a14="http://schemas.microsoft.com/office/drawing/2010/main"/>
              </a:ext>
            </a:extLst>
          </a:blip>
          <a:srcRect b="190"/>
          <a:stretch/>
        </p:blipFill>
        <p:spPr>
          <a:xfrm>
            <a:off x="6995837" y="1687258"/>
            <a:ext cx="1267999" cy="1120542"/>
          </a:xfrm>
          <a:prstGeom prst="rect">
            <a:avLst/>
          </a:prstGeom>
          <a:effectLst>
            <a:outerShdw algn="ctr" blurRad="63500" rotWithShape="0" sx="102000" sy="102000">
              <a:prstClr val="black">
                <a:alpha val="40000"/>
              </a:prstClr>
            </a:outerShdw>
          </a:effectLst>
        </p:spPr>
      </p:pic>
      <p:grpSp>
        <p:nvGrpSpPr>
          <p:cNvPr id="7" name="Group 6">
            <a:extLst>
              <a:ext uri="{FF2B5EF4-FFF2-40B4-BE49-F238E27FC236}">
                <a16:creationId xmlns:a16="http://schemas.microsoft.com/office/drawing/2014/main" id="{0F76FDCD-EBBF-2541-CF46-C0043D89D0F8}"/>
              </a:ext>
            </a:extLst>
          </p:cNvPr>
          <p:cNvGrpSpPr/>
          <p:nvPr/>
        </p:nvGrpSpPr>
        <p:grpSpPr>
          <a:xfrm>
            <a:off x="-3" y="5906923"/>
            <a:ext cx="9664119" cy="1490695"/>
            <a:chOff x="-3" y="5906923"/>
            <a:chExt cx="9664119" cy="1490695"/>
          </a:xfrm>
        </p:grpSpPr>
        <p:pic>
          <p:nvPicPr>
            <p:cNvPr id="11" name="Graphic 10">
              <a:extLst>
                <a:ext uri="{FF2B5EF4-FFF2-40B4-BE49-F238E27FC236}">
                  <a16:creationId xmlns:a16="http://schemas.microsoft.com/office/drawing/2014/main" id="{D8CF66F6-B501-612A-D289-FD05F5A4F617}"/>
                </a:ext>
              </a:extLst>
            </p:cNvPr>
            <p:cNvPicPr>
              <a:picLocks noChangeAspect="1"/>
            </p:cNvPicPr>
            <p:nvPr/>
          </p:nvPicPr>
          <p:blipFill>
            <a:blip r:embed="rId5">
              <a:extLst>
                <a:ext uri="{96DAC541-7B7A-43D3-8B79-37D633B846F1}">
                  <asvg:svgBlip xmlns:asvg="http://schemas.microsoft.com/office/drawing/2016/SVG/main" r:embed="rId6"/>
                </a:ext>
              </a:extLst>
            </a:blip>
            <a:srcRect b="118" l="-15822" r="1937"/>
            <a:stretch/>
          </p:blipFill>
          <p:spPr>
            <a:xfrm rot="5400000">
              <a:off x="4548381" y="1742269"/>
              <a:ext cx="567351" cy="9664119"/>
            </a:xfrm>
            <a:prstGeom prst="rect">
              <a:avLst/>
            </a:prstGeom>
          </p:spPr>
        </p:pic>
        <p:pic>
          <p:nvPicPr>
            <p:cNvPr id="12" name="Graphic 11">
              <a:extLst>
                <a:ext uri="{FF2B5EF4-FFF2-40B4-BE49-F238E27FC236}">
                  <a16:creationId xmlns:a16="http://schemas.microsoft.com/office/drawing/2014/main" id="{FA315F7B-ACCF-4430-ED89-DF42D147F104}"/>
                </a:ext>
              </a:extLst>
            </p:cNvPr>
            <p:cNvPicPr>
              <a:picLocks noChangeAspect="1"/>
            </p:cNvPicPr>
            <p:nvPr/>
          </p:nvPicPr>
          <p:blipFill>
            <a:blip r:embed="rId7">
              <a:extLst>
                <a:ext uri="{96DAC541-7B7A-43D3-8B79-37D633B846F1}">
                  <asvg:svgBlip xmlns:asvg="http://schemas.microsoft.com/office/drawing/2016/SVG/main" r:embed="rId8"/>
                </a:ext>
              </a:extLst>
            </a:blip>
            <a:srcRect b="1" t="33498"/>
            <a:stretch/>
          </p:blipFill>
          <p:spPr>
            <a:xfrm rot="6827861">
              <a:off x="1819001" y="4305637"/>
              <a:ext cx="1490695" cy="4693268"/>
            </a:xfrm>
            <a:prstGeom prst="rect">
              <a:avLst/>
            </a:prstGeom>
          </p:spPr>
        </p:pic>
        <p:sp>
          <p:nvSpPr>
            <p:cNvPr id="14" name="TextBox 13">
              <a:extLst>
                <a:ext uri="{FF2B5EF4-FFF2-40B4-BE49-F238E27FC236}">
                  <a16:creationId xmlns:a16="http://schemas.microsoft.com/office/drawing/2014/main" id="{A19D6AE5-2A5F-1F12-89A4-26564042D644}"/>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 name="Text Placeholder 29">
            <a:extLst>
              <a:ext uri="{FF2B5EF4-FFF2-40B4-BE49-F238E27FC236}">
                <a16:creationId xmlns:a16="http://schemas.microsoft.com/office/drawing/2014/main" id="{258A4F91-F502-3FAB-81CD-0FA1E22B881B}"/>
              </a:ext>
            </a:extLst>
          </p:cNvPr>
          <p:cNvSpPr txBox="1">
            <a:spLocks/>
          </p:cNvSpPr>
          <p:nvPr/>
        </p:nvSpPr>
        <p:spPr>
          <a:xfrm>
            <a:off x="8098403" y="3076575"/>
            <a:ext cx="2634354"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8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Location </a:t>
            </a:r>
          </a:p>
        </p:txBody>
      </p:sp>
      <p:sp>
        <p:nvSpPr>
          <p:cNvPr id="3" name="Text Placeholder 30">
            <a:extLst>
              <a:ext uri="{FF2B5EF4-FFF2-40B4-BE49-F238E27FC236}">
                <a16:creationId xmlns:a16="http://schemas.microsoft.com/office/drawing/2014/main" id="{6823FEB5-56B2-46C3-2BC3-0B5398275C0A}"/>
              </a:ext>
            </a:extLst>
          </p:cNvPr>
          <p:cNvSpPr txBox="1">
            <a:spLocks/>
          </p:cNvSpPr>
          <p:nvPr/>
        </p:nvSpPr>
        <p:spPr>
          <a:xfrm>
            <a:off x="8098403" y="3479800"/>
            <a:ext cx="3925976" cy="89334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marR="887094">
              <a:spcBef>
                <a:spcPts val="0"/>
              </a:spcBef>
              <a:spcAft>
                <a:spcPts val="200"/>
              </a:spcAft>
              <a:buNone/>
            </a:pPr>
            <a: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82 Richmond Street</a:t>
            </a:r>
          </a:p>
          <a:p>
            <a:pPr indent="0" marL="0" marR="887094">
              <a:spcBef>
                <a:spcPts val="0"/>
              </a:spcBef>
              <a:spcAft>
                <a:spcPts val="200"/>
              </a:spcAft>
              <a:buNone/>
            </a:pPr>
            <a: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East Toronto, ON M5C 1P1</a:t>
            </a:r>
          </a:p>
          <a:p>
            <a:pPr indent="0" marL="0" marR="887094">
              <a:spcBef>
                <a:spcPts val="0"/>
              </a:spcBef>
              <a:spcAft>
                <a:spcPts val="200"/>
              </a:spcAft>
              <a:buNone/>
            </a:pPr>
            <a: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CANADA</a:t>
            </a:r>
          </a:p>
        </p:txBody>
      </p:sp>
      <p:sp>
        <p:nvSpPr>
          <p:cNvPr id="4" name="Text Placeholder 31">
            <a:extLst>
              <a:ext uri="{FF2B5EF4-FFF2-40B4-BE49-F238E27FC236}">
                <a16:creationId xmlns:a16="http://schemas.microsoft.com/office/drawing/2014/main" id="{D72FFB31-393A-0272-202C-7992F1DDEC7D}"/>
              </a:ext>
            </a:extLst>
          </p:cNvPr>
          <p:cNvSpPr txBox="1">
            <a:spLocks/>
          </p:cNvSpPr>
          <p:nvPr/>
        </p:nvSpPr>
        <p:spPr>
          <a:xfrm>
            <a:off x="8115253" y="4466640"/>
            <a:ext cx="2634354" cy="35242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en-US" sz="18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Contact</a:t>
            </a:r>
            <a:endParaRPr b="1" dirty="0" lang="en-US" sz="18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endParaRPr>
          </a:p>
        </p:txBody>
      </p:sp>
      <p:sp>
        <p:nvSpPr>
          <p:cNvPr id="10" name="Text Placeholder 32">
            <a:extLst>
              <a:ext uri="{FF2B5EF4-FFF2-40B4-BE49-F238E27FC236}">
                <a16:creationId xmlns:a16="http://schemas.microsoft.com/office/drawing/2014/main" id="{F9E273DB-B548-C499-85F5-140F28E787CC}"/>
              </a:ext>
            </a:extLst>
          </p:cNvPr>
          <p:cNvSpPr txBox="1">
            <a:spLocks/>
          </p:cNvSpPr>
          <p:nvPr/>
        </p:nvSpPr>
        <p:spPr>
          <a:xfrm>
            <a:off x="8115253" y="4910694"/>
            <a:ext cx="4602966" cy="108379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spcBef>
                <a:spcPts val="0"/>
              </a:spcBef>
              <a:spcAft>
                <a:spcPts val="200"/>
              </a:spcAft>
              <a:buNone/>
            </a:pPr>
            <a: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Brett Richards</a:t>
            </a:r>
            <a:b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br>
            <a: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CEO &amp; Executive Director</a:t>
            </a:r>
            <a:b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br>
            <a:endPar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endParaRPr>
          </a:p>
          <a:p>
            <a:pPr indent="0" marL="0">
              <a:spcBef>
                <a:spcPts val="0"/>
              </a:spcBef>
              <a:spcAft>
                <a:spcPts val="200"/>
              </a:spcAft>
              <a:buNone/>
            </a:pPr>
            <a: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E: brett@brettrichards.org </a:t>
            </a:r>
            <a:b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br>
            <a:r>
              <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rPr>
              <a:t>T: +1 (905) 449-1500</a:t>
            </a:r>
          </a:p>
          <a:p>
            <a:pPr indent="0" marL="0">
              <a:spcBef>
                <a:spcPts val="0"/>
              </a:spcBef>
              <a:spcAft>
                <a:spcPts val="200"/>
              </a:spcAft>
              <a:buNone/>
            </a:pPr>
            <a:endParaRPr dirty="0" lang="en-US" sz="1600">
              <a:solidFill>
                <a:schemeClr val="bg1"/>
              </a:solidFill>
              <a:effectLst>
                <a:outerShdw algn="tl" blurRad="38100" dir="2700000" dist="38100">
                  <a:srgbClr val="000000">
                    <a:alpha val="43137"/>
                  </a:srgbClr>
                </a:outerShdw>
              </a:effectLst>
              <a:latin charset="0" panose="020B0604020202020204" pitchFamily="34" typeface="Arial"/>
              <a:ea charset="0" panose="020B0503020203020204" pitchFamily="34" typeface="PT Sans"/>
              <a:cs charset="0" panose="020B0604020202020204" pitchFamily="34" typeface="Arial"/>
            </a:endParaRPr>
          </a:p>
        </p:txBody>
      </p:sp>
      <p:sp>
        <p:nvSpPr>
          <p:cNvPr id="8" name="TextBox 7">
            <a:extLst>
              <a:ext uri="{FF2B5EF4-FFF2-40B4-BE49-F238E27FC236}">
                <a16:creationId xmlns:a16="http://schemas.microsoft.com/office/drawing/2014/main" id="{AE1A6807-4701-B6B6-42FC-C169665EFD21}"/>
              </a:ext>
            </a:extLst>
          </p:cNvPr>
          <p:cNvSpPr txBox="1"/>
          <p:nvPr/>
        </p:nvSpPr>
        <p:spPr>
          <a:xfrm>
            <a:off x="792661" y="167282"/>
            <a:ext cx="11231718" cy="830997"/>
          </a:xfrm>
          <a:prstGeom prst="rect">
            <a:avLst/>
          </a:prstGeom>
          <a:noFill/>
        </p:spPr>
        <p:txBody>
          <a:bodyPr rtlCol="0" wrap="square">
            <a:spAutoFit/>
          </a:bodyPr>
          <a:lstStyle/>
          <a:p>
            <a:pPr algn="ctr"/>
            <a:r>
              <a:rPr b="1" dirty="0" lang="en-CA" spc="600" sz="2400">
                <a:solidFill>
                  <a:srgbClr val="C69E2D"/>
                </a:solidFill>
                <a:latin charset="0" panose="020B0604020202020204" pitchFamily="34" typeface="Arial"/>
                <a:cs charset="0" panose="020B0604020202020204" pitchFamily="34" typeface="Arial"/>
              </a:rPr>
              <a:t>THE RIGHT PEOPLE, IN THE RIGHT PLACES, DOING THE RIGHT THINGS, AT THE RIGHT TIME</a:t>
            </a:r>
          </a:p>
        </p:txBody>
      </p:sp>
    </p:spTree>
    <p:extLst>
      <p:ext uri="{BB962C8B-B14F-4D97-AF65-F5344CB8AC3E}">
        <p14:creationId xmlns:p14="http://schemas.microsoft.com/office/powerpoint/2010/main" val="182432377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xEl>
                                              <p:pRg end="0" st="0"/>
                                            </p:txEl>
                                          </p:spTgt>
                                        </p:tgtEl>
                                        <p:attrNameLst>
                                          <p:attrName>style.visibility</p:attrName>
                                        </p:attrNameLst>
                                      </p:cBhvr>
                                      <p:to>
                                        <p:strVal val="visible"/>
                                      </p:to>
                                    </p:set>
                                    <p:animEffect filter="fade" transition="in">
                                      <p:cBhvr>
                                        <p:cTn dur="500" id="7"/>
                                        <p:tgtEl>
                                          <p:spTgt spid="2">
                                            <p:txEl>
                                              <p:pRg end="0" st="0"/>
                                            </p:txEl>
                                          </p:spTgt>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
                                            <p:txEl>
                                              <p:pRg end="0" st="0"/>
                                            </p:txEl>
                                          </p:spTgt>
                                        </p:tgtEl>
                                        <p:attrNameLst>
                                          <p:attrName>style.visibility</p:attrName>
                                        </p:attrNameLst>
                                      </p:cBhvr>
                                      <p:to>
                                        <p:strVal val="visible"/>
                                      </p:to>
                                    </p:set>
                                    <p:animEffect filter="fade" transition="in">
                                      <p:cBhvr>
                                        <p:cTn dur="500" id="13"/>
                                        <p:tgtEl>
                                          <p:spTgt spid="4">
                                            <p:txEl>
                                              <p:pRg end="0" st="0"/>
                                            </p:txEl>
                                          </p:spTgt>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500" id="1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p:bldP grpId="0" spid="3"/>
      <p:bldP build="p" grpId="0" spid="4"/>
      <p:bldP grpId="0" spid="10"/>
    </p:bld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29EA3C6A-D73E-FE69-4399-47F182FBA2B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3369B9-BC8D-D801-6D30-D35B0324ADBF}"/>
              </a:ext>
            </a:extLst>
          </p:cNvPr>
          <p:cNvSpPr txBox="1"/>
          <p:nvPr/>
        </p:nvSpPr>
        <p:spPr>
          <a:xfrm>
            <a:off x="349625" y="1550894"/>
            <a:ext cx="11465888" cy="4191597"/>
          </a:xfrm>
          <a:prstGeom prst="rect">
            <a:avLst/>
          </a:prstGeom>
          <a:noFill/>
        </p:spPr>
        <p:txBody>
          <a:bodyPr rtlCol="0" wrap="square">
            <a:spAutoFit/>
          </a:bodyPr>
          <a:lstStyle/>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In making the forward-looking statements included in this presentation, the Company has made various material assumptions, including but not limited to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i</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general business and economic conditions; (ii) the availability of equity and other financing on reasonable terms; (iii) the availability of and the Company’s ability to procure equipment and operating supplies in sufficient quantities and on a timely basis; (iv) the Company’s ability to attract and retain skilled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labour</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and staff; (v) the Company’s ongoing relations with its employees and with its business/joint venture partners; (vi) future prices of gold; (vii) the timing and results of exploration and drilling programs; (viii) the accuracy of mineral reserve and mineral resource estimates; and (ix) the assumptions detailed in the FS and (x) the accuracy of budgeted exploration and development costs and expenditures. Although the Company believes that the assumptions underlying these statements are reasonable, they may prove to be incorrect, and the Company cannot assure that actual results w ill be consistent with these forward-looking statements. Given these risks, uncertainties and assumptions, investors should not place undue reliance on these forward-looking statements. Whether actual results, performance or achievements will conform to the Company’s expectations and predictions is subject to a number of know and unknown risks, uncertainties, assumptions and other factors. The Company believes that these risks and uncertainties include, but are not limited to, those described in its filings at www.sedar.com.Such risk factors should not be construed as exhaustive. Although the Company has attempted to identify important risk factors, there may be other risk factors not presently known to it or that it presently believes are not material that could also cause actual results and developments to differ materially from those made in or suggested by the forward-looking statements contained in this presentation and in the public filings of the Company. Given these risks and uncertainties, investors are cautioned not to place undue reliance on these forward-looking statements. Any forward-looking statements in this presentation are made as of the date of this presentation and, except as required by law , the Company undertakes no obligation to update any forward-looking statements or to publicly announce the results of any revisions to any of those statements to reflect future events or developments.</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Information concerning the properties and operations referred to herein, and in certain publicly available disclosure filed on SEDAR by the Company, uses terms that comply with reporting standards in Canada. In particular, certain estimates of mineralized material are made in accordance with Canadian National Instrument 43-101–Standards of Disclosure for Mineral Projects (“NI 43-101”), under guidelines set out in the CIM Standards on Mineral Resources and Mineral Reserves adopted by the CIM Council. NI 43-101 is a rule developed by the Canadian Securities Administrators that establishes standards for all public disclosure an issuer makes of scientific and technical information concerning mineral projects. These standards differ significantly from the requirements of the SEC, and such mineral resource information may not be comparable to similar information disclosed by U.S. companies. Mineral Resources that are not mineral reserves do not have demonstrated economic viability. </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The information in this Presentation is presented based on a 100% interest in the Dugbe Gold Project (prior to giving effect to the Government of Liberia's 10% free carried interest). </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This Presentation includes certain terms or performance measures commonly used in the mining industry that are not defined under International Financial Reporting Standards ("IFRS"), including cash costs and AISC per payable ounce of gold sold. Non-GAAP measures do not have any standardized meaning prescribed under IFRS and, therefore, they may not be comparable to similar measures employed by other companies. We believe that, in addition to conventional measures prepared in accordance with IFRS, certain investors use this information to evaluate our performance. The data presented is intended to provide additional information and should not be considered in isolation or as a substitute for measures of performance prepared in accordance with IFRS.</a:t>
            </a:r>
          </a:p>
          <a:p>
            <a:pPr algn="just" indent="0" marL="0">
              <a:lnSpc>
                <a:spcPct val="114000"/>
              </a:lnSpc>
              <a:spcBef>
                <a:spcPts val="0"/>
              </a:spcBef>
              <a:spcAft>
                <a:spcPts val="600"/>
              </a:spcAft>
              <a:buNone/>
            </a:pPr>
            <a:r>
              <a:rPr b="1"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Qualified Persons Statement</a:t>
            </a:r>
          </a:p>
          <a:p>
            <a:pPr algn="just" indent="0" marL="0">
              <a:lnSpc>
                <a:spcPct val="114000"/>
              </a:lnSpc>
              <a:spcBef>
                <a:spcPts val="0"/>
              </a:spcBef>
              <a:spcAft>
                <a:spcPts val="600"/>
              </a:spcAft>
              <a:buNone/>
            </a:pP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Content in this disclosure that relates to Mineral Resource Estimates and exploration results was prepared and approved by Mr. Andrew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Pedley</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Pr. Sci. Nat FGSSA. Mr.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Pedley</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is a consultant to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Pasofino</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Gold Ltd.’s wholly-owned subsidiary ARX Resources Limited. By virtue of his education, professional registration and experience, Mr.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Pedley</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is a Qualified Person for the purpose of NI 43-101. Content in this disclosure that relates to The Feasibility Study was prepared and approved by Dr. Daniel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Limpitlaw</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Pr. Eng, FSAIMM.  Dr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Limpitlaw</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is  the CEO of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Pasofino</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By virtue of his education, professional registration and experience, Dr. </a:t>
            </a:r>
            <a:r>
              <a:rPr dirty="0" err="1"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Limpitlaw</a:t>
            </a:r>
            <a:r>
              <a:rPr dirty="0" lang="en-US" sz="800">
                <a:solidFill>
                  <a:schemeClr val="tx1">
                    <a:lumMod val="75000"/>
                    <a:lumOff val="25000"/>
                  </a:schemeClr>
                </a:solidFill>
                <a:latin charset="0" panose="020B0604020202020204" pitchFamily="34" typeface="Arial"/>
                <a:ea charset="0" panose="020B0503020203020204" pitchFamily="34" typeface="PT Sans"/>
                <a:cs charset="0" panose="020B0604020202020204" pitchFamily="34" typeface="Arial"/>
              </a:rPr>
              <a:t> is a Qualified Person for the purpose of NI 43-101</a:t>
            </a:r>
          </a:p>
          <a:p>
            <a:pPr algn="just" indent="0" marL="0">
              <a:lnSpc>
                <a:spcPct val="114000"/>
              </a:lnSpc>
              <a:spcBef>
                <a:spcPts val="0"/>
              </a:spcBef>
              <a:spcAft>
                <a:spcPts val="600"/>
              </a:spcAft>
              <a:buNone/>
            </a:pPr>
            <a:r>
              <a:rPr dirty="0" lang="en-CA" sz="800">
                <a:solidFill>
                  <a:schemeClr val="tx1">
                    <a:lumMod val="75000"/>
                    <a:lumOff val="25000"/>
                  </a:schemeClr>
                </a:solidFill>
                <a:latin charset="0" panose="020B0604020202020204" pitchFamily="34" typeface="Arial"/>
                <a:cs charset="0" panose="020B0604020202020204" pitchFamily="34" typeface="Arial"/>
              </a:rPr>
              <a:t>The FS was prepared in accordance with Canadian Securities Administrators' National Instrument 43-101 Standards of Disclosure for Mineral Projects ("NI 43-101").</a:t>
            </a:r>
          </a:p>
        </p:txBody>
      </p:sp>
      <p:sp>
        <p:nvSpPr>
          <p:cNvPr id="3" name="TextBox 2">
            <a:extLst>
              <a:ext uri="{FF2B5EF4-FFF2-40B4-BE49-F238E27FC236}">
                <a16:creationId xmlns:a16="http://schemas.microsoft.com/office/drawing/2014/main" id="{E21D7645-25DD-D0C9-F4C8-E514101F2944}"/>
              </a:ext>
            </a:extLst>
          </p:cNvPr>
          <p:cNvSpPr txBox="1"/>
          <p:nvPr/>
        </p:nvSpPr>
        <p:spPr>
          <a:xfrm>
            <a:off x="11764118" y="6511347"/>
            <a:ext cx="346570" cy="246221"/>
          </a:xfrm>
          <a:prstGeom prst="rect">
            <a:avLst/>
          </a:prstGeom>
          <a:noFill/>
        </p:spPr>
        <p:txBody>
          <a:bodyPr rtlCol="0" wrap="none">
            <a:spAutoFit/>
          </a:bodyPr>
          <a:lstStyle/>
          <a:p>
            <a:pPr algn="r"/>
            <a:r>
              <a:rPr dirty="0" lang="en-CA" sz="1000">
                <a:latin charset="0" panose="00000700000000000000" pitchFamily="50" typeface="Montserrat SemiBold"/>
              </a:rPr>
              <a:t>03</a:t>
            </a:r>
          </a:p>
        </p:txBody>
      </p:sp>
      <p:sp>
        <p:nvSpPr>
          <p:cNvPr id="8" name="TextBox 7">
            <a:extLst>
              <a:ext uri="{FF2B5EF4-FFF2-40B4-BE49-F238E27FC236}">
                <a16:creationId xmlns:a16="http://schemas.microsoft.com/office/drawing/2014/main" id="{19FB9038-149C-7980-48F3-8FAEE84C2AFA}"/>
              </a:ext>
            </a:extLst>
          </p:cNvPr>
          <p:cNvSpPr txBox="1"/>
          <p:nvPr/>
        </p:nvSpPr>
        <p:spPr>
          <a:xfrm>
            <a:off x="902516" y="264171"/>
            <a:ext cx="3326552" cy="584775"/>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DISCLOSURE</a:t>
            </a:r>
          </a:p>
        </p:txBody>
      </p:sp>
      <p:pic>
        <p:nvPicPr>
          <p:cNvPr id="9" name="Picture 8">
            <a:extLst>
              <a:ext uri="{FF2B5EF4-FFF2-40B4-BE49-F238E27FC236}">
                <a16:creationId xmlns:a16="http://schemas.microsoft.com/office/drawing/2014/main" id="{43168553-A901-A6BB-BD93-C84A4B385E73}"/>
              </a:ext>
            </a:extLst>
          </p:cNvPr>
          <p:cNvPicPr>
            <a:picLocks noChangeAspect="1"/>
          </p:cNvPicPr>
          <p:nvPr/>
        </p:nvPicPr>
        <p:blipFill>
          <a:blip cstate="print" r:embed="rId2">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4" name="Graphic 3">
            <a:extLst>
              <a:ext uri="{FF2B5EF4-FFF2-40B4-BE49-F238E27FC236}">
                <a16:creationId xmlns:a16="http://schemas.microsoft.com/office/drawing/2014/main" id="{29468DCB-CEAC-453D-F7E1-BABA483F11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52783" y="6430930"/>
            <a:ext cx="167504" cy="465562"/>
          </a:xfrm>
          <a:prstGeom prst="rect">
            <a:avLst/>
          </a:prstGeom>
        </p:spPr>
      </p:pic>
      <p:grpSp>
        <p:nvGrpSpPr>
          <p:cNvPr id="5" name="Group 4">
            <a:extLst>
              <a:ext uri="{FF2B5EF4-FFF2-40B4-BE49-F238E27FC236}">
                <a16:creationId xmlns:a16="http://schemas.microsoft.com/office/drawing/2014/main" id="{EB3B3B18-1453-6703-1704-C8E629AE0FE1}"/>
              </a:ext>
            </a:extLst>
          </p:cNvPr>
          <p:cNvGrpSpPr/>
          <p:nvPr/>
        </p:nvGrpSpPr>
        <p:grpSpPr>
          <a:xfrm>
            <a:off x="-3" y="5906923"/>
            <a:ext cx="9664119" cy="1490695"/>
            <a:chOff x="-3" y="5906923"/>
            <a:chExt cx="9664119" cy="1490695"/>
          </a:xfrm>
        </p:grpSpPr>
        <p:pic>
          <p:nvPicPr>
            <p:cNvPr id="10" name="Graphic 9">
              <a:extLst>
                <a:ext uri="{FF2B5EF4-FFF2-40B4-BE49-F238E27FC236}">
                  <a16:creationId xmlns:a16="http://schemas.microsoft.com/office/drawing/2014/main" id="{F51D32C7-E3A5-C946-F371-49968FB10FAB}"/>
                </a:ext>
              </a:extLst>
            </p:cNvPr>
            <p:cNvPicPr>
              <a:picLocks noChangeAspect="1"/>
            </p:cNvPicPr>
            <p:nvPr/>
          </p:nvPicPr>
          <p:blipFill>
            <a:blip r:embed="rId5">
              <a:extLst>
                <a:ext uri="{96DAC541-7B7A-43D3-8B79-37D633B846F1}">
                  <asvg:svgBlip xmlns:asvg="http://schemas.microsoft.com/office/drawing/2016/SVG/main" r:embed="rId6"/>
                </a:ext>
              </a:extLst>
            </a:blip>
            <a:srcRect b="118" l="-15822" r="1937"/>
            <a:stretch/>
          </p:blipFill>
          <p:spPr>
            <a:xfrm rot="5400000">
              <a:off x="4548381" y="1742269"/>
              <a:ext cx="567351" cy="9664119"/>
            </a:xfrm>
            <a:prstGeom prst="rect">
              <a:avLst/>
            </a:prstGeom>
          </p:spPr>
        </p:pic>
        <p:pic>
          <p:nvPicPr>
            <p:cNvPr id="11" name="Graphic 10">
              <a:extLst>
                <a:ext uri="{FF2B5EF4-FFF2-40B4-BE49-F238E27FC236}">
                  <a16:creationId xmlns:a16="http://schemas.microsoft.com/office/drawing/2014/main" id="{EF772DD7-D8D1-EA6D-9D23-4821F5CF551E}"/>
                </a:ext>
              </a:extLst>
            </p:cNvPr>
            <p:cNvPicPr>
              <a:picLocks noChangeAspect="1"/>
            </p:cNvPicPr>
            <p:nvPr/>
          </p:nvPicPr>
          <p:blipFill>
            <a:blip r:embed="rId7">
              <a:extLst>
                <a:ext uri="{96DAC541-7B7A-43D3-8B79-37D633B846F1}">
                  <asvg:svgBlip xmlns:asvg="http://schemas.microsoft.com/office/drawing/2016/SVG/main" r:embed="rId8"/>
                </a:ext>
              </a:extLst>
            </a:blip>
            <a:srcRect b="1" t="33498"/>
            <a:stretch/>
          </p:blipFill>
          <p:spPr>
            <a:xfrm rot="6827861">
              <a:off x="1819001" y="4305637"/>
              <a:ext cx="1490695" cy="4693268"/>
            </a:xfrm>
            <a:prstGeom prst="rect">
              <a:avLst/>
            </a:prstGeom>
          </p:spPr>
        </p:pic>
        <p:sp>
          <p:nvSpPr>
            <p:cNvPr id="12" name="TextBox 11">
              <a:extLst>
                <a:ext uri="{FF2B5EF4-FFF2-40B4-BE49-F238E27FC236}">
                  <a16:creationId xmlns:a16="http://schemas.microsoft.com/office/drawing/2014/main" id="{75291377-47D5-9E15-BAC4-A621B7668D34}"/>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Tree>
    <p:extLst>
      <p:ext uri="{BB962C8B-B14F-4D97-AF65-F5344CB8AC3E}">
        <p14:creationId xmlns:p14="http://schemas.microsoft.com/office/powerpoint/2010/main" val="1309418841"/>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30255C6B-5C9B-F8C4-DF39-344C65329B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4984A5-058C-CC51-1837-4AE5086E7BFC}"/>
              </a:ext>
            </a:extLst>
          </p:cNvPr>
          <p:cNvPicPr>
            <a:picLocks noChangeAspect="1"/>
          </p:cNvPicPr>
          <p:nvPr/>
        </p:nvPicPr>
        <p:blipFill>
          <a:blip r:embed="rId2"/>
          <a:srcRect b="-182" l="77" r="53" t="78"/>
          <a:stretch/>
        </p:blipFill>
        <p:spPr>
          <a:xfrm>
            <a:off x="7623544" y="0"/>
            <a:ext cx="4568455" cy="6896492"/>
          </a:xfrm>
          <a:prstGeom prst="rect">
            <a:avLst/>
          </a:prstGeom>
          <a:effectLst>
            <a:outerShdw algn="r" blurRad="50800" dir="10800000" dist="38100" rotWithShape="0">
              <a:prstClr val="black">
                <a:alpha val="40000"/>
              </a:prstClr>
            </a:outerShdw>
          </a:effectLst>
        </p:spPr>
      </p:pic>
      <p:sp>
        <p:nvSpPr>
          <p:cNvPr id="3" name="TextBox 2">
            <a:extLst>
              <a:ext uri="{FF2B5EF4-FFF2-40B4-BE49-F238E27FC236}">
                <a16:creationId xmlns:a16="http://schemas.microsoft.com/office/drawing/2014/main" id="{32562A38-161D-144E-28C3-F3280F5D0299}"/>
              </a:ext>
            </a:extLst>
          </p:cNvPr>
          <p:cNvSpPr txBox="1"/>
          <p:nvPr/>
        </p:nvSpPr>
        <p:spPr>
          <a:xfrm>
            <a:off x="11851917" y="6511347"/>
            <a:ext cx="271228" cy="246221"/>
          </a:xfrm>
          <a:prstGeom prst="rect">
            <a:avLst/>
          </a:prstGeom>
          <a:noFill/>
        </p:spPr>
        <p:txBody>
          <a:bodyPr rtlCol="0" wrap="none">
            <a:spAutoFit/>
          </a:bodyPr>
          <a:lstStyle/>
          <a:p>
            <a:pPr algn="r"/>
            <a:r>
              <a:rPr lang="en-CA" sz="1000">
                <a:solidFill>
                  <a:schemeClr val="bg1"/>
                </a:solidFill>
                <a:latin charset="0" panose="00000700000000000000" pitchFamily="50" typeface="Montserrat SemiBold"/>
              </a:rPr>
              <a:t>4</a:t>
            </a:r>
            <a:endParaRPr dirty="0" lang="en-CA" sz="1000">
              <a:solidFill>
                <a:schemeClr val="bg1"/>
              </a:solidFill>
              <a:latin charset="0" panose="00000700000000000000" pitchFamily="50" typeface="Montserrat SemiBold"/>
            </a:endParaRPr>
          </a:p>
        </p:txBody>
      </p:sp>
      <p:sp>
        <p:nvSpPr>
          <p:cNvPr id="15" name="TextBox 14">
            <a:extLst>
              <a:ext uri="{FF2B5EF4-FFF2-40B4-BE49-F238E27FC236}">
                <a16:creationId xmlns:a16="http://schemas.microsoft.com/office/drawing/2014/main" id="{88F08BA8-60D1-AC29-B838-22A8A16ED219}"/>
              </a:ext>
            </a:extLst>
          </p:cNvPr>
          <p:cNvSpPr txBox="1"/>
          <p:nvPr/>
        </p:nvSpPr>
        <p:spPr>
          <a:xfrm>
            <a:off x="119305" y="6605279"/>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pic>
        <p:nvPicPr>
          <p:cNvPr id="9" name="Picture 8">
            <a:extLst>
              <a:ext uri="{FF2B5EF4-FFF2-40B4-BE49-F238E27FC236}">
                <a16:creationId xmlns:a16="http://schemas.microsoft.com/office/drawing/2014/main" id="{27EDCFE0-72A7-F613-3A38-557B12BADAAB}"/>
              </a:ext>
            </a:extLst>
          </p:cNvPr>
          <p:cNvPicPr>
            <a:picLocks noChangeAspect="1"/>
          </p:cNvPicPr>
          <p:nvPr/>
        </p:nvPicPr>
        <p:blipFill>
          <a:blip cstate="print" r:embed="rId3">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pic>
        <p:nvPicPr>
          <p:cNvPr id="14" name="Graphic 13">
            <a:extLst>
              <a:ext uri="{FF2B5EF4-FFF2-40B4-BE49-F238E27FC236}">
                <a16:creationId xmlns:a16="http://schemas.microsoft.com/office/drawing/2014/main" id="{4B0D3E8D-AE19-6FB3-9707-C672102B69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52783" y="6430930"/>
            <a:ext cx="167504" cy="465562"/>
          </a:xfrm>
          <a:prstGeom prst="rect">
            <a:avLst/>
          </a:prstGeom>
        </p:spPr>
      </p:pic>
      <p:grpSp>
        <p:nvGrpSpPr>
          <p:cNvPr id="12" name="Group 11">
            <a:extLst>
              <a:ext uri="{FF2B5EF4-FFF2-40B4-BE49-F238E27FC236}">
                <a16:creationId xmlns:a16="http://schemas.microsoft.com/office/drawing/2014/main" id="{322BBC69-A479-78EC-7A7A-938109EC2F91}"/>
              </a:ext>
            </a:extLst>
          </p:cNvPr>
          <p:cNvGrpSpPr/>
          <p:nvPr/>
        </p:nvGrpSpPr>
        <p:grpSpPr>
          <a:xfrm>
            <a:off x="-3" y="5906923"/>
            <a:ext cx="9664119" cy="1490695"/>
            <a:chOff x="-3" y="5906923"/>
            <a:chExt cx="9664119" cy="1490695"/>
          </a:xfrm>
        </p:grpSpPr>
        <p:pic>
          <p:nvPicPr>
            <p:cNvPr id="13" name="Graphic 12">
              <a:extLst>
                <a:ext uri="{FF2B5EF4-FFF2-40B4-BE49-F238E27FC236}">
                  <a16:creationId xmlns:a16="http://schemas.microsoft.com/office/drawing/2014/main" id="{F403F118-52DE-3BBD-174F-2F3FBD189C24}"/>
                </a:ext>
              </a:extLst>
            </p:cNvPr>
            <p:cNvPicPr>
              <a:picLocks noChangeAspect="1"/>
            </p:cNvPicPr>
            <p:nvPr/>
          </p:nvPicPr>
          <p:blipFill>
            <a:blip r:embed="rId6">
              <a:extLst>
                <a:ext uri="{96DAC541-7B7A-43D3-8B79-37D633B846F1}">
                  <asvg:svgBlip xmlns:asvg="http://schemas.microsoft.com/office/drawing/2016/SVG/main" r:embed="rId7"/>
                </a:ext>
              </a:extLst>
            </a:blip>
            <a:srcRect b="118" l="-15822" r="1937"/>
            <a:stretch/>
          </p:blipFill>
          <p:spPr>
            <a:xfrm rot="5400000">
              <a:off x="4548381" y="1742269"/>
              <a:ext cx="567351" cy="9664119"/>
            </a:xfrm>
            <a:prstGeom prst="rect">
              <a:avLst/>
            </a:prstGeom>
          </p:spPr>
        </p:pic>
        <p:pic>
          <p:nvPicPr>
            <p:cNvPr id="18" name="Graphic 17">
              <a:extLst>
                <a:ext uri="{FF2B5EF4-FFF2-40B4-BE49-F238E27FC236}">
                  <a16:creationId xmlns:a16="http://schemas.microsoft.com/office/drawing/2014/main" id="{1BB3151E-9877-1DED-4CA2-14B104A55BCB}"/>
                </a:ext>
              </a:extLst>
            </p:cNvPr>
            <p:cNvPicPr>
              <a:picLocks noChangeAspect="1"/>
            </p:cNvPicPr>
            <p:nvPr/>
          </p:nvPicPr>
          <p:blipFill>
            <a:blip r:embed="rId8">
              <a:extLst>
                <a:ext uri="{96DAC541-7B7A-43D3-8B79-37D633B846F1}">
                  <asvg:svgBlip xmlns:asvg="http://schemas.microsoft.com/office/drawing/2016/SVG/main" r:embed="rId9"/>
                </a:ext>
              </a:extLst>
            </a:blip>
            <a:srcRect b="1" t="33498"/>
            <a:stretch/>
          </p:blipFill>
          <p:spPr>
            <a:xfrm rot="6827861">
              <a:off x="1819001" y="4305637"/>
              <a:ext cx="1490695" cy="4693268"/>
            </a:xfrm>
            <a:prstGeom prst="rect">
              <a:avLst/>
            </a:prstGeom>
          </p:spPr>
        </p:pic>
        <p:sp>
          <p:nvSpPr>
            <p:cNvPr id="19" name="TextBox 18">
              <a:extLst>
                <a:ext uri="{FF2B5EF4-FFF2-40B4-BE49-F238E27FC236}">
                  <a16:creationId xmlns:a16="http://schemas.microsoft.com/office/drawing/2014/main" id="{EDB7B8B4-65DC-177B-6742-1C27DEEB9E58}"/>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38" name="TextBox 37">
            <a:extLst>
              <a:ext uri="{FF2B5EF4-FFF2-40B4-BE49-F238E27FC236}">
                <a16:creationId xmlns:a16="http://schemas.microsoft.com/office/drawing/2014/main" id="{F21CFD20-AB57-9A51-DB5A-F49335BBCD9E}"/>
              </a:ext>
            </a:extLst>
          </p:cNvPr>
          <p:cNvSpPr txBox="1"/>
          <p:nvPr/>
        </p:nvSpPr>
        <p:spPr>
          <a:xfrm>
            <a:off x="246002" y="3875055"/>
            <a:ext cx="7052131" cy="2331920"/>
          </a:xfrm>
          <a:prstGeom prst="rect">
            <a:avLst/>
          </a:prstGeom>
          <a:noFill/>
        </p:spPr>
        <p:txBody>
          <a:bodyPr wrap="square">
            <a:spAutoFit/>
          </a:bodyPr>
          <a:lstStyle/>
          <a:p>
            <a:pPr algn="ctr">
              <a:lnSpc>
                <a:spcPct val="115000"/>
              </a:lnSpc>
              <a:spcAft>
                <a:spcPts val="800"/>
              </a:spcAft>
            </a:pPr>
            <a:r>
              <a:rPr b="1" dirty="0" kern="100" lang="en-US">
                <a:solidFill>
                  <a:srgbClr val="C69E2D"/>
                </a:solidFill>
                <a:latin charset="0" panose="020B0604020202020204" pitchFamily="34" typeface="Arial"/>
                <a:ea typeface="Aptos"/>
                <a:cs charset="0" panose="020B0604020202020204" pitchFamily="34" typeface="Arial"/>
              </a:rPr>
              <a:t>Y</a:t>
            </a:r>
            <a:r>
              <a:rPr b="1" dirty="0" kern="100" lang="en-CA">
                <a:solidFill>
                  <a:srgbClr val="C69E2D"/>
                </a:solidFill>
                <a:latin charset="0" panose="020B0604020202020204" pitchFamily="34" typeface="Arial"/>
                <a:ea typeface="Aptos"/>
                <a:cs charset="0" panose="020B0604020202020204" pitchFamily="34" typeface="Arial"/>
              </a:rPr>
              <a:t>OU ARE HERE TODAY </a:t>
            </a:r>
            <a:br>
              <a:rPr b="1" dirty="0" kern="100" lang="en-CA">
                <a:solidFill>
                  <a:srgbClr val="C69E2D"/>
                </a:solidFill>
                <a:latin charset="0" panose="020B0604020202020204" pitchFamily="34" typeface="Arial"/>
                <a:ea typeface="Aptos"/>
                <a:cs charset="0" panose="020B0604020202020204" pitchFamily="34" typeface="Arial"/>
              </a:rPr>
            </a:br>
            <a:r>
              <a:rPr b="1" dirty="0" kern="100" lang="en-CA" sz="2400">
                <a:solidFill>
                  <a:srgbClr val="C69E2D"/>
                </a:solidFill>
                <a:latin charset="0" panose="020B0604020202020204" pitchFamily="34" typeface="Arial"/>
                <a:ea typeface="Aptos"/>
                <a:cs charset="0" panose="020B0604020202020204" pitchFamily="34" typeface="Arial"/>
              </a:rPr>
              <a:t>BECAUSE YOU WANT TO MAKE MONEY !!!!</a:t>
            </a:r>
          </a:p>
          <a:p>
            <a:pPr algn="ctr">
              <a:lnSpc>
                <a:spcPct val="115000"/>
              </a:lnSpc>
              <a:spcAft>
                <a:spcPts val="800"/>
              </a:spcAft>
            </a:pPr>
            <a:endParaRPr b="1" dirty="0" kern="100" lang="en-CA" sz="900">
              <a:solidFill>
                <a:srgbClr val="C69E2D"/>
              </a:solidFill>
              <a:effectLst/>
              <a:latin charset="0" panose="020B0604020202020204" pitchFamily="34" typeface="Arial"/>
              <a:ea typeface="Aptos"/>
              <a:cs charset="0" panose="020B0604020202020204" pitchFamily="34" typeface="Arial"/>
            </a:endParaRPr>
          </a:p>
          <a:p>
            <a:pPr algn="ctr">
              <a:lnSpc>
                <a:spcPct val="115000"/>
              </a:lnSpc>
              <a:spcAft>
                <a:spcPts val="800"/>
              </a:spcAft>
            </a:pPr>
            <a:r>
              <a:rPr b="1" dirty="0" kern="100" lang="en-CA">
                <a:solidFill>
                  <a:srgbClr val="C69E2D"/>
                </a:solidFill>
                <a:latin charset="0" panose="020B0604020202020204" pitchFamily="34" typeface="Arial"/>
                <a:ea typeface="Aptos"/>
                <a:cs charset="0" panose="020B0604020202020204" pitchFamily="34" typeface="Arial"/>
              </a:rPr>
              <a:t>YOU ARE HERE TODAY </a:t>
            </a:r>
            <a:br>
              <a:rPr b="1" dirty="0" kern="100" lang="en-CA">
                <a:solidFill>
                  <a:srgbClr val="C69E2D"/>
                </a:solidFill>
                <a:latin charset="0" panose="020B0604020202020204" pitchFamily="34" typeface="Arial"/>
                <a:ea typeface="Aptos"/>
                <a:cs charset="0" panose="020B0604020202020204" pitchFamily="34" typeface="Arial"/>
              </a:rPr>
            </a:br>
            <a:r>
              <a:rPr b="1" dirty="0" kern="100" lang="en-CA" sz="2400">
                <a:solidFill>
                  <a:srgbClr val="C69E2D"/>
                </a:solidFill>
                <a:latin charset="0" panose="020B0604020202020204" pitchFamily="34" typeface="Arial"/>
                <a:ea typeface="Aptos"/>
                <a:cs charset="0" panose="020B0604020202020204" pitchFamily="34" typeface="Arial"/>
              </a:rPr>
              <a:t>BECAUSE YOU WANT TO KNOW HOW PASOFINO CAN MAKE YOU MONEY !!!</a:t>
            </a:r>
            <a:endParaRPr dirty="0" kern="100" lang="en-CA">
              <a:solidFill>
                <a:srgbClr val="C69E2D"/>
              </a:solidFill>
              <a:effectLst/>
              <a:latin charset="0" panose="020B0604020202020204" pitchFamily="34" typeface="Arial"/>
              <a:ea typeface="Aptos"/>
              <a:cs charset="0" panose="020B0604020202020204" pitchFamily="34" typeface="Arial"/>
            </a:endParaRPr>
          </a:p>
        </p:txBody>
      </p:sp>
      <p:sp>
        <p:nvSpPr>
          <p:cNvPr id="6" name="TextBox 5">
            <a:extLst>
              <a:ext uri="{FF2B5EF4-FFF2-40B4-BE49-F238E27FC236}">
                <a16:creationId xmlns:a16="http://schemas.microsoft.com/office/drawing/2014/main" id="{AF63CBC5-C9C2-BDF9-6F4D-E6CFE1FF9011}"/>
              </a:ext>
            </a:extLst>
          </p:cNvPr>
          <p:cNvSpPr txBox="1"/>
          <p:nvPr/>
        </p:nvSpPr>
        <p:spPr>
          <a:xfrm>
            <a:off x="902516" y="264171"/>
            <a:ext cx="4998228" cy="584775"/>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WHY ARE WE HERE?</a:t>
            </a:r>
          </a:p>
        </p:txBody>
      </p:sp>
      <p:sp>
        <p:nvSpPr>
          <p:cNvPr id="7" name="Rectangle: Rounded Corners 6">
            <a:extLst>
              <a:ext uri="{FF2B5EF4-FFF2-40B4-BE49-F238E27FC236}">
                <a16:creationId xmlns:a16="http://schemas.microsoft.com/office/drawing/2014/main" id="{251BD84B-6937-AC77-D2E3-3436B37D1236}"/>
              </a:ext>
            </a:extLst>
          </p:cNvPr>
          <p:cNvSpPr/>
          <p:nvPr/>
        </p:nvSpPr>
        <p:spPr>
          <a:xfrm>
            <a:off x="1140138" y="1378782"/>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8" name="Text Placeholder 43">
            <a:extLst>
              <a:ext uri="{FF2B5EF4-FFF2-40B4-BE49-F238E27FC236}">
                <a16:creationId xmlns:a16="http://schemas.microsoft.com/office/drawing/2014/main" id="{6091B861-3270-92E2-17A9-E59688929748}"/>
              </a:ext>
            </a:extLst>
          </p:cNvPr>
          <p:cNvSpPr txBox="1">
            <a:spLocks/>
          </p:cNvSpPr>
          <p:nvPr/>
        </p:nvSpPr>
        <p:spPr>
          <a:xfrm>
            <a:off x="1398797" y="1362547"/>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GOLD EXPOSURE</a:t>
            </a:r>
          </a:p>
        </p:txBody>
      </p:sp>
      <p:sp>
        <p:nvSpPr>
          <p:cNvPr id="11" name="Rectangle: Rounded Corners 10">
            <a:extLst>
              <a:ext uri="{FF2B5EF4-FFF2-40B4-BE49-F238E27FC236}">
                <a16:creationId xmlns:a16="http://schemas.microsoft.com/office/drawing/2014/main" id="{3D850048-ABA7-DA82-1FAA-CFC48B00F66B}"/>
              </a:ext>
            </a:extLst>
          </p:cNvPr>
          <p:cNvSpPr/>
          <p:nvPr/>
        </p:nvSpPr>
        <p:spPr>
          <a:xfrm>
            <a:off x="1140138" y="1735247"/>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6" name="Text Placeholder 43">
            <a:extLst>
              <a:ext uri="{FF2B5EF4-FFF2-40B4-BE49-F238E27FC236}">
                <a16:creationId xmlns:a16="http://schemas.microsoft.com/office/drawing/2014/main" id="{249072CF-2FAD-27C9-7240-A3A36556D281}"/>
              </a:ext>
            </a:extLst>
          </p:cNvPr>
          <p:cNvSpPr txBox="1">
            <a:spLocks/>
          </p:cNvSpPr>
          <p:nvPr/>
        </p:nvSpPr>
        <p:spPr>
          <a:xfrm>
            <a:off x="1337846" y="1721058"/>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HEDGE AGAINST INFLATION</a:t>
            </a:r>
          </a:p>
        </p:txBody>
      </p:sp>
      <p:sp>
        <p:nvSpPr>
          <p:cNvPr id="17" name="Rectangle: Rounded Corners 16">
            <a:extLst>
              <a:ext uri="{FF2B5EF4-FFF2-40B4-BE49-F238E27FC236}">
                <a16:creationId xmlns:a16="http://schemas.microsoft.com/office/drawing/2014/main" id="{F5D2C84A-4606-DBB0-C468-1D96653EB00D}"/>
              </a:ext>
            </a:extLst>
          </p:cNvPr>
          <p:cNvSpPr/>
          <p:nvPr/>
        </p:nvSpPr>
        <p:spPr>
          <a:xfrm>
            <a:off x="1140138" y="2102398"/>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0" name="Text Placeholder 43">
            <a:extLst>
              <a:ext uri="{FF2B5EF4-FFF2-40B4-BE49-F238E27FC236}">
                <a16:creationId xmlns:a16="http://schemas.microsoft.com/office/drawing/2014/main" id="{16309BA9-D2A9-04E1-31F4-2B0E4FE248E1}"/>
              </a:ext>
            </a:extLst>
          </p:cNvPr>
          <p:cNvSpPr txBox="1">
            <a:spLocks/>
          </p:cNvSpPr>
          <p:nvPr/>
        </p:nvSpPr>
        <p:spPr>
          <a:xfrm>
            <a:off x="1337846" y="2077969"/>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RISK ADJUSTED RETURNS</a:t>
            </a:r>
          </a:p>
        </p:txBody>
      </p:sp>
      <p:sp>
        <p:nvSpPr>
          <p:cNvPr id="21" name="Rectangle: Rounded Corners 20">
            <a:extLst>
              <a:ext uri="{FF2B5EF4-FFF2-40B4-BE49-F238E27FC236}">
                <a16:creationId xmlns:a16="http://schemas.microsoft.com/office/drawing/2014/main" id="{FF5908BF-CFBD-4464-ED2A-8076AF4EB605}"/>
              </a:ext>
            </a:extLst>
          </p:cNvPr>
          <p:cNvSpPr/>
          <p:nvPr/>
        </p:nvSpPr>
        <p:spPr>
          <a:xfrm>
            <a:off x="1140138" y="2462686"/>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2" name="Text Placeholder 43">
            <a:extLst>
              <a:ext uri="{FF2B5EF4-FFF2-40B4-BE49-F238E27FC236}">
                <a16:creationId xmlns:a16="http://schemas.microsoft.com/office/drawing/2014/main" id="{C3644808-80BB-0F79-6368-5DEAED4341C1}"/>
              </a:ext>
            </a:extLst>
          </p:cNvPr>
          <p:cNvSpPr txBox="1">
            <a:spLocks/>
          </p:cNvSpPr>
          <p:nvPr/>
        </p:nvSpPr>
        <p:spPr>
          <a:xfrm>
            <a:off x="1337846" y="2436788"/>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COUNTER-BALANCE TO MAGNIFICENT 7 AND TECH</a:t>
            </a:r>
          </a:p>
        </p:txBody>
      </p:sp>
      <p:sp>
        <p:nvSpPr>
          <p:cNvPr id="23" name="Rectangle: Rounded Corners 22">
            <a:extLst>
              <a:ext uri="{FF2B5EF4-FFF2-40B4-BE49-F238E27FC236}">
                <a16:creationId xmlns:a16="http://schemas.microsoft.com/office/drawing/2014/main" id="{63513F56-33F4-378A-E8F6-3AD56F2016E4}"/>
              </a:ext>
            </a:extLst>
          </p:cNvPr>
          <p:cNvSpPr/>
          <p:nvPr/>
        </p:nvSpPr>
        <p:spPr>
          <a:xfrm>
            <a:off x="1140138" y="2814963"/>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4" name="Text Placeholder 43">
            <a:extLst>
              <a:ext uri="{FF2B5EF4-FFF2-40B4-BE49-F238E27FC236}">
                <a16:creationId xmlns:a16="http://schemas.microsoft.com/office/drawing/2014/main" id="{D8C6339C-5BA2-C3FF-2BF8-6EEC47BD8FF7}"/>
              </a:ext>
            </a:extLst>
          </p:cNvPr>
          <p:cNvSpPr txBox="1">
            <a:spLocks/>
          </p:cNvSpPr>
          <p:nvPr/>
        </p:nvSpPr>
        <p:spPr>
          <a:xfrm>
            <a:off x="1337846" y="2789557"/>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BLUE SKY PORTFOLIO UPSIDE</a:t>
            </a:r>
          </a:p>
        </p:txBody>
      </p:sp>
      <p:sp>
        <p:nvSpPr>
          <p:cNvPr id="25" name="Rectangle: Rounded Corners 24">
            <a:extLst>
              <a:ext uri="{FF2B5EF4-FFF2-40B4-BE49-F238E27FC236}">
                <a16:creationId xmlns:a16="http://schemas.microsoft.com/office/drawing/2014/main" id="{6D483EA6-8D74-1DFD-DED7-98CF59DEA35A}"/>
              </a:ext>
            </a:extLst>
          </p:cNvPr>
          <p:cNvSpPr/>
          <p:nvPr/>
        </p:nvSpPr>
        <p:spPr>
          <a:xfrm>
            <a:off x="1140138" y="3166861"/>
            <a:ext cx="258659" cy="270460"/>
          </a:xfrm>
          <a:prstGeom prst="roundRect">
            <a:avLst/>
          </a:prstGeom>
          <a:solidFill>
            <a:srgbClr val="C69E2D"/>
          </a:solidFill>
          <a:ln>
            <a:noFill/>
          </a:ln>
          <a:effectLst>
            <a:outerShdw algn="ctr" blurRad="63500" rotWithShape="0" sx="102000" sy="10200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6" name="Text Placeholder 43">
            <a:extLst>
              <a:ext uri="{FF2B5EF4-FFF2-40B4-BE49-F238E27FC236}">
                <a16:creationId xmlns:a16="http://schemas.microsoft.com/office/drawing/2014/main" id="{918683C0-AD08-76CF-3D91-9A470DF8BBE9}"/>
              </a:ext>
            </a:extLst>
          </p:cNvPr>
          <p:cNvSpPr txBox="1">
            <a:spLocks/>
          </p:cNvSpPr>
          <p:nvPr/>
        </p:nvSpPr>
        <p:spPr>
          <a:xfrm>
            <a:off x="1337846" y="3142326"/>
            <a:ext cx="5577168" cy="33779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dirty="0" lang="en-US" sz="1600">
                <a:latin charset="0" panose="020B0604020202020204" pitchFamily="34" typeface="Arial"/>
                <a:ea charset="0" panose="020B0503020203020204" pitchFamily="34" typeface="PT Sans"/>
                <a:cs charset="0" panose="020B0604020202020204" pitchFamily="34" typeface="Arial"/>
              </a:rPr>
              <a:t> COMMODITY EXPOSURE</a:t>
            </a:r>
          </a:p>
        </p:txBody>
      </p:sp>
    </p:spTree>
    <p:extLst>
      <p:ext uri="{BB962C8B-B14F-4D97-AF65-F5344CB8AC3E}">
        <p14:creationId xmlns:p14="http://schemas.microsoft.com/office/powerpoint/2010/main" val="41386945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500" fill="hold" id="7"/>
                                        <p:tgtEl>
                                          <p:spTgt spid="38"/>
                                        </p:tgtEl>
                                        <p:attrNameLst>
                                          <p:attrName>ppt_x</p:attrName>
                                        </p:attrNameLst>
                                      </p:cBhvr>
                                      <p:tavLst>
                                        <p:tav tm="0">
                                          <p:val>
                                            <p:strVal val="#ppt_x"/>
                                          </p:val>
                                        </p:tav>
                                        <p:tav tm="100000">
                                          <p:val>
                                            <p:strVal val="#ppt_x"/>
                                          </p:val>
                                        </p:tav>
                                      </p:tavLst>
                                    </p:anim>
                                    <p:anim calcmode="lin" valueType="num">
                                      <p:cBhvr additive="base">
                                        <p:cTn dur="500" fill="hold" id="8"/>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809D5D0-A735-6D76-8FF7-34443891C31F}"/>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69A25CFD-17FC-F593-A7EC-88CD7F4D4FE3}"/>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47" t="315"/>
          <a:stretch/>
        </p:blipFill>
        <p:spPr>
          <a:xfrm>
            <a:off x="-12035" y="3709133"/>
            <a:ext cx="12192003" cy="3141791"/>
          </a:xfrm>
          <a:prstGeom prst="rect">
            <a:avLst/>
          </a:prstGeom>
          <a:effectLst>
            <a:outerShdw blurRad="50800" dir="16200000" dist="38100" rotWithShape="0">
              <a:prstClr val="black">
                <a:alpha val="40000"/>
              </a:prstClr>
            </a:outerShdw>
          </a:effectLst>
        </p:spPr>
      </p:pic>
      <p:sp>
        <p:nvSpPr>
          <p:cNvPr id="3" name="TextBox 2">
            <a:extLst>
              <a:ext uri="{FF2B5EF4-FFF2-40B4-BE49-F238E27FC236}">
                <a16:creationId xmlns:a16="http://schemas.microsoft.com/office/drawing/2014/main" id="{80980294-D5DD-DF62-EF7F-FA8AAA639190}"/>
              </a:ext>
            </a:extLst>
          </p:cNvPr>
          <p:cNvSpPr txBox="1"/>
          <p:nvPr/>
        </p:nvSpPr>
        <p:spPr>
          <a:xfrm>
            <a:off x="11772191" y="6509548"/>
            <a:ext cx="346570" cy="246221"/>
          </a:xfrm>
          <a:prstGeom prst="rect">
            <a:avLst/>
          </a:prstGeom>
          <a:noFill/>
        </p:spPr>
        <p:txBody>
          <a:bodyPr rtlCol="0" wrap="none">
            <a:spAutoFit/>
          </a:bodyPr>
          <a:lstStyle/>
          <a:p>
            <a:pPr algn="r"/>
            <a:r>
              <a:rPr dirty="0" lang="en-CA" sz="1000">
                <a:solidFill>
                  <a:schemeClr val="bg1"/>
                </a:solidFill>
                <a:latin charset="0" panose="00000700000000000000" pitchFamily="50" typeface="Montserrat SemiBold"/>
              </a:rPr>
              <a:t>05</a:t>
            </a:r>
          </a:p>
        </p:txBody>
      </p:sp>
      <p:pic>
        <p:nvPicPr>
          <p:cNvPr id="8" name="Graphic 7">
            <a:extLst>
              <a:ext uri="{FF2B5EF4-FFF2-40B4-BE49-F238E27FC236}">
                <a16:creationId xmlns:a16="http://schemas.microsoft.com/office/drawing/2014/main" id="{C3B38D29-C57E-71A5-D81A-3A453A365D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52783" y="6430930"/>
            <a:ext cx="167504" cy="465562"/>
          </a:xfrm>
          <a:prstGeom prst="rect">
            <a:avLst/>
          </a:prstGeom>
        </p:spPr>
      </p:pic>
      <p:pic>
        <p:nvPicPr>
          <p:cNvPr id="12" name="Picture 11">
            <a:extLst>
              <a:ext uri="{FF2B5EF4-FFF2-40B4-BE49-F238E27FC236}">
                <a16:creationId xmlns:a16="http://schemas.microsoft.com/office/drawing/2014/main" id="{C72FD7BE-C527-35D9-DD9B-3E27B60ABA81}"/>
              </a:ext>
            </a:extLst>
          </p:cNvPr>
          <p:cNvPicPr>
            <a:picLocks noChangeAspect="1"/>
          </p:cNvPicPr>
          <p:nvPr/>
        </p:nvPicPr>
        <p:blipFill>
          <a:blip cstate="print" r:embed="rId7">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grpSp>
        <p:nvGrpSpPr>
          <p:cNvPr id="15" name="Group 14">
            <a:extLst>
              <a:ext uri="{FF2B5EF4-FFF2-40B4-BE49-F238E27FC236}">
                <a16:creationId xmlns:a16="http://schemas.microsoft.com/office/drawing/2014/main" id="{78057785-E653-E496-1DAA-DBC63BBDA917}"/>
              </a:ext>
            </a:extLst>
          </p:cNvPr>
          <p:cNvGrpSpPr/>
          <p:nvPr/>
        </p:nvGrpSpPr>
        <p:grpSpPr>
          <a:xfrm>
            <a:off x="-3" y="5906923"/>
            <a:ext cx="9664119" cy="1490695"/>
            <a:chOff x="-3" y="5906923"/>
            <a:chExt cx="9664119" cy="1490695"/>
          </a:xfrm>
        </p:grpSpPr>
        <p:pic>
          <p:nvPicPr>
            <p:cNvPr id="16" name="Graphic 15">
              <a:extLst>
                <a:ext uri="{FF2B5EF4-FFF2-40B4-BE49-F238E27FC236}">
                  <a16:creationId xmlns:a16="http://schemas.microsoft.com/office/drawing/2014/main" id="{607FA5F9-CF6C-1082-4100-302D09C35EDA}"/>
                </a:ext>
              </a:extLst>
            </p:cNvPr>
            <p:cNvPicPr>
              <a:picLocks noChangeAspect="1"/>
            </p:cNvPicPr>
            <p:nvPr/>
          </p:nvPicPr>
          <p:blipFill>
            <a:blip r:embed="rId8">
              <a:extLst>
                <a:ext uri="{96DAC541-7B7A-43D3-8B79-37D633B846F1}">
                  <asvg:svgBlip xmlns:asvg="http://schemas.microsoft.com/office/drawing/2016/SVG/main" r:embed="rId9"/>
                </a:ext>
              </a:extLst>
            </a:blip>
            <a:srcRect b="118" l="-15822" r="1937"/>
            <a:stretch/>
          </p:blipFill>
          <p:spPr>
            <a:xfrm rot="5400000">
              <a:off x="4548381" y="1742269"/>
              <a:ext cx="567351" cy="9664119"/>
            </a:xfrm>
            <a:prstGeom prst="rect">
              <a:avLst/>
            </a:prstGeom>
          </p:spPr>
        </p:pic>
        <p:pic>
          <p:nvPicPr>
            <p:cNvPr id="18" name="Graphic 17">
              <a:extLst>
                <a:ext uri="{FF2B5EF4-FFF2-40B4-BE49-F238E27FC236}">
                  <a16:creationId xmlns:a16="http://schemas.microsoft.com/office/drawing/2014/main" id="{AC36574B-A56C-1AC9-23AF-C6C00AA7578D}"/>
                </a:ext>
              </a:extLst>
            </p:cNvPr>
            <p:cNvPicPr>
              <a:picLocks noChangeAspect="1"/>
            </p:cNvPicPr>
            <p:nvPr/>
          </p:nvPicPr>
          <p:blipFill>
            <a:blip r:embed="rId10">
              <a:extLst>
                <a:ext uri="{96DAC541-7B7A-43D3-8B79-37D633B846F1}">
                  <asvg:svgBlip xmlns:asvg="http://schemas.microsoft.com/office/drawing/2016/SVG/main" r:embed="rId11"/>
                </a:ext>
              </a:extLst>
            </a:blip>
            <a:srcRect b="1" t="33498"/>
            <a:stretch/>
          </p:blipFill>
          <p:spPr>
            <a:xfrm rot="6827861">
              <a:off x="1819001" y="4305637"/>
              <a:ext cx="1490695" cy="4693268"/>
            </a:xfrm>
            <a:prstGeom prst="rect">
              <a:avLst/>
            </a:prstGeom>
          </p:spPr>
        </p:pic>
        <p:sp>
          <p:nvSpPr>
            <p:cNvPr id="19" name="TextBox 18">
              <a:extLst>
                <a:ext uri="{FF2B5EF4-FFF2-40B4-BE49-F238E27FC236}">
                  <a16:creationId xmlns:a16="http://schemas.microsoft.com/office/drawing/2014/main" id="{A60D1635-C97F-0166-75E1-F33D3F56B04C}"/>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 name="TextBox 1">
            <a:extLst>
              <a:ext uri="{FF2B5EF4-FFF2-40B4-BE49-F238E27FC236}">
                <a16:creationId xmlns:a16="http://schemas.microsoft.com/office/drawing/2014/main" id="{3C1F69AF-13D6-CA68-A09C-8DC7B7D3DC8D}"/>
              </a:ext>
            </a:extLst>
          </p:cNvPr>
          <p:cNvSpPr txBox="1"/>
          <p:nvPr/>
        </p:nvSpPr>
        <p:spPr>
          <a:xfrm>
            <a:off x="902516" y="264171"/>
            <a:ext cx="6717480" cy="584775"/>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PASOFINO GOLD OVERVIEW</a:t>
            </a:r>
          </a:p>
        </p:txBody>
      </p:sp>
      <p:pic>
        <p:nvPicPr>
          <p:cNvPr id="6" name="Picture 5">
            <a:extLst>
              <a:ext uri="{FF2B5EF4-FFF2-40B4-BE49-F238E27FC236}">
                <a16:creationId xmlns:a16="http://schemas.microsoft.com/office/drawing/2014/main" id="{2D309FFF-369F-574C-91A6-126D0392FE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418" y="903406"/>
            <a:ext cx="3945343" cy="3945343"/>
          </a:xfrm>
          <a:prstGeom prst="rect">
            <a:avLst/>
          </a:prstGeom>
          <a:effectLst>
            <a:outerShdw algn="t" blurRad="50800" dir="5400000" dist="38100" rotWithShape="0">
              <a:prstClr val="black">
                <a:alpha val="40000"/>
              </a:prstClr>
            </a:outerShdw>
          </a:effectLst>
        </p:spPr>
      </p:pic>
      <p:sp>
        <p:nvSpPr>
          <p:cNvPr id="22" name="TextBox 21">
            <a:extLst>
              <a:ext uri="{FF2B5EF4-FFF2-40B4-BE49-F238E27FC236}">
                <a16:creationId xmlns:a16="http://schemas.microsoft.com/office/drawing/2014/main" id="{7BF08CD2-FA32-5D6E-81E3-F5E680F11304}"/>
              </a:ext>
            </a:extLst>
          </p:cNvPr>
          <p:cNvSpPr txBox="1"/>
          <p:nvPr/>
        </p:nvSpPr>
        <p:spPr>
          <a:xfrm>
            <a:off x="1309281" y="1273354"/>
            <a:ext cx="4651302" cy="630301"/>
          </a:xfrm>
          <a:prstGeom prst="rect">
            <a:avLst/>
          </a:prstGeom>
          <a:noFill/>
        </p:spPr>
        <p:txBody>
          <a:bodyPr wrap="square">
            <a:spAutoFit/>
          </a:bodyPr>
          <a:lstStyle/>
          <a:p>
            <a:pPr algn="l">
              <a:lnSpc>
                <a:spcPct val="114000"/>
              </a:lnSpc>
              <a:spcBef>
                <a:spcPts val="0"/>
              </a:spcBef>
              <a:spcAft>
                <a:spcPts val="600"/>
              </a:spcAft>
              <a:tabLst>
                <a:tab algn="l" pos="228600"/>
                <a:tab algn="l" pos="457200"/>
              </a:tabLst>
            </a:pPr>
            <a:r>
              <a:rPr b="1" dirty="0" lang="en-ZA" sz="1600" u="sng">
                <a:solidFill>
                  <a:schemeClr val="tx1"/>
                </a:solidFill>
                <a:latin charset="0" panose="020B0604020202020204" pitchFamily="34" typeface="Arial"/>
                <a:cs charset="0" panose="020B0604020202020204" pitchFamily="34" typeface="Arial"/>
              </a:rPr>
              <a:t>Listed on</a:t>
            </a:r>
            <a:br>
              <a:rPr dirty="0" lang="en-ZA" sz="1600">
                <a:solidFill>
                  <a:schemeClr val="tx1"/>
                </a:solidFill>
                <a:latin charset="0" panose="020B0604020202020204" pitchFamily="34" typeface="Arial"/>
                <a:cs charset="0" panose="020B0604020202020204" pitchFamily="34" typeface="Arial"/>
              </a:rPr>
            </a:br>
            <a:r>
              <a:rPr dirty="0" lang="en-ZA" sz="1600">
                <a:solidFill>
                  <a:schemeClr val="tx1"/>
                </a:solidFill>
                <a:latin charset="0" panose="020B0604020202020204" pitchFamily="34" typeface="Arial"/>
                <a:cs charset="0" panose="020B0604020202020204" pitchFamily="34" typeface="Arial"/>
              </a:rPr>
              <a:t>TSX.V</a:t>
            </a:r>
            <a:r>
              <a:rPr dirty="0" lang="en-ZA" sz="1600">
                <a:latin charset="0" panose="020B0604020202020204" pitchFamily="34" typeface="Arial"/>
                <a:cs charset="0" panose="020B0604020202020204" pitchFamily="34" typeface="Arial"/>
              </a:rPr>
              <a:t>: </a:t>
            </a:r>
            <a:r>
              <a:rPr dirty="0" lang="en-ZA" sz="1600">
                <a:solidFill>
                  <a:schemeClr val="tx1"/>
                </a:solidFill>
                <a:latin charset="0" panose="020B0604020202020204" pitchFamily="34" typeface="Arial"/>
                <a:cs charset="0" panose="020B0604020202020204" pitchFamily="34" typeface="Arial"/>
              </a:rPr>
              <a:t>VEIN &amp; OTCQB: EFRGF &amp; FSE: N07A</a:t>
            </a:r>
          </a:p>
        </p:txBody>
      </p:sp>
      <p:sp>
        <p:nvSpPr>
          <p:cNvPr id="23" name="TextBox 22">
            <a:extLst>
              <a:ext uri="{FF2B5EF4-FFF2-40B4-BE49-F238E27FC236}">
                <a16:creationId xmlns:a16="http://schemas.microsoft.com/office/drawing/2014/main" id="{80A67BCE-5A1D-7AC0-1679-491900D5DF85}"/>
              </a:ext>
            </a:extLst>
          </p:cNvPr>
          <p:cNvSpPr txBox="1"/>
          <p:nvPr/>
        </p:nvSpPr>
        <p:spPr>
          <a:xfrm>
            <a:off x="1309281" y="1868037"/>
            <a:ext cx="3063021" cy="630301"/>
          </a:xfrm>
          <a:prstGeom prst="rect">
            <a:avLst/>
          </a:prstGeom>
          <a:noFill/>
        </p:spPr>
        <p:txBody>
          <a:bodyPr wrap="square">
            <a:spAutoFit/>
          </a:bodyPr>
          <a:lstStyle/>
          <a:p>
            <a:pPr algn="l">
              <a:lnSpc>
                <a:spcPct val="114000"/>
              </a:lnSpc>
              <a:spcBef>
                <a:spcPts val="0"/>
              </a:spcBef>
              <a:spcAft>
                <a:spcPts val="600"/>
              </a:spcAft>
              <a:tabLst>
                <a:tab algn="l" pos="228600"/>
                <a:tab algn="l" pos="457200"/>
              </a:tabLst>
            </a:pPr>
            <a:r>
              <a:rPr b="1" dirty="0" lang="en-ZA" sz="1600" u="sng">
                <a:solidFill>
                  <a:schemeClr val="tx1"/>
                </a:solidFill>
                <a:latin charset="0" panose="020B0604020202020204" pitchFamily="34" typeface="Arial"/>
                <a:cs charset="0" panose="020B0604020202020204" pitchFamily="34" typeface="Arial"/>
              </a:rPr>
              <a:t>Trading Levels</a:t>
            </a:r>
            <a:br>
              <a:rPr dirty="0" lang="en-ZA" sz="1600">
                <a:latin charset="0" panose="020B0604020202020204" pitchFamily="34" typeface="Arial"/>
                <a:cs charset="0" panose="020B0604020202020204" pitchFamily="34" typeface="Arial"/>
              </a:rPr>
            </a:br>
            <a:r>
              <a:rPr dirty="0" lang="en-ZA" sz="1600">
                <a:solidFill>
                  <a:schemeClr val="tx1"/>
                </a:solidFill>
                <a:latin charset="0" panose="020B0604020202020204" pitchFamily="34" typeface="Arial"/>
                <a:cs charset="0" panose="020B0604020202020204" pitchFamily="34" typeface="Arial"/>
              </a:rPr>
              <a:t>CAD $0.46   &amp;  USD $0.37</a:t>
            </a:r>
          </a:p>
        </p:txBody>
      </p:sp>
      <p:sp>
        <p:nvSpPr>
          <p:cNvPr id="5" name="TextBox 4">
            <a:extLst>
              <a:ext uri="{FF2B5EF4-FFF2-40B4-BE49-F238E27FC236}">
                <a16:creationId xmlns:a16="http://schemas.microsoft.com/office/drawing/2014/main" id="{CB37C741-EBF8-7C07-3AAA-CAFBD2AC820F}"/>
              </a:ext>
            </a:extLst>
          </p:cNvPr>
          <p:cNvSpPr txBox="1"/>
          <p:nvPr/>
        </p:nvSpPr>
        <p:spPr>
          <a:xfrm>
            <a:off x="6231418" y="1268119"/>
            <a:ext cx="2527101" cy="630301"/>
          </a:xfrm>
          <a:prstGeom prst="rect">
            <a:avLst/>
          </a:prstGeom>
          <a:noFill/>
        </p:spPr>
        <p:txBody>
          <a:bodyPr wrap="square">
            <a:spAutoFit/>
          </a:bodyPr>
          <a:lstStyle/>
          <a:p>
            <a:pPr algn="l">
              <a:lnSpc>
                <a:spcPct val="114000"/>
              </a:lnSpc>
              <a:spcBef>
                <a:spcPts val="0"/>
              </a:spcBef>
              <a:spcAft>
                <a:spcPts val="600"/>
              </a:spcAft>
              <a:tabLst>
                <a:tab algn="l" pos="228600"/>
                <a:tab algn="l" pos="457200"/>
              </a:tabLst>
            </a:pPr>
            <a:r>
              <a:rPr b="1" dirty="0" lang="en-ZA" sz="1600" u="sng">
                <a:solidFill>
                  <a:schemeClr val="tx1"/>
                </a:solidFill>
                <a:latin charset="0" panose="020B0604020202020204" pitchFamily="34" typeface="Arial"/>
                <a:cs charset="0" panose="020B0604020202020204" pitchFamily="34" typeface="Arial"/>
              </a:rPr>
              <a:t>Market Capitalization</a:t>
            </a:r>
            <a:br>
              <a:rPr b="1" dirty="0" lang="en-ZA" sz="1600" u="sng">
                <a:solidFill>
                  <a:schemeClr val="tx1"/>
                </a:solidFill>
                <a:latin charset="0" panose="020B0604020202020204" pitchFamily="34" typeface="Arial"/>
                <a:cs charset="0" panose="020B0604020202020204" pitchFamily="34" typeface="Arial"/>
              </a:rPr>
            </a:br>
            <a:r>
              <a:rPr dirty="0" lang="en-ZA" sz="1600">
                <a:solidFill>
                  <a:schemeClr val="tx1"/>
                </a:solidFill>
                <a:latin charset="0" panose="020B0604020202020204" pitchFamily="34" typeface="Arial"/>
                <a:cs charset="0" panose="020B0604020202020204" pitchFamily="34" typeface="Arial"/>
              </a:rPr>
              <a:t>CAD$ 53M</a:t>
            </a:r>
          </a:p>
        </p:txBody>
      </p:sp>
      <p:sp>
        <p:nvSpPr>
          <p:cNvPr id="7" name="Rectangle: Rounded Corners 6">
            <a:extLst>
              <a:ext uri="{FF2B5EF4-FFF2-40B4-BE49-F238E27FC236}">
                <a16:creationId xmlns:a16="http://schemas.microsoft.com/office/drawing/2014/main" id="{F64DD2DA-45AC-A291-5656-0B4F1A499838}"/>
              </a:ext>
            </a:extLst>
          </p:cNvPr>
          <p:cNvSpPr/>
          <p:nvPr/>
        </p:nvSpPr>
        <p:spPr>
          <a:xfrm>
            <a:off x="949171" y="2859787"/>
            <a:ext cx="7740590" cy="3065884"/>
          </a:xfrm>
          <a:prstGeom prst="roundRect">
            <a:avLst>
              <a:gd fmla="val 2942" name="adj"/>
            </a:avLst>
          </a:prstGeom>
          <a:solidFill>
            <a:srgbClr val="FFFFFF">
              <a:alpha val="80000"/>
            </a:srgbClr>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4" name="Text Placeholder 44">
            <a:extLst>
              <a:ext uri="{FF2B5EF4-FFF2-40B4-BE49-F238E27FC236}">
                <a16:creationId xmlns:a16="http://schemas.microsoft.com/office/drawing/2014/main" id="{0441B4BB-1960-845A-1434-4CA75D1DCA14}"/>
              </a:ext>
            </a:extLst>
          </p:cNvPr>
          <p:cNvSpPr txBox="1">
            <a:spLocks/>
          </p:cNvSpPr>
          <p:nvPr/>
        </p:nvSpPr>
        <p:spPr>
          <a:xfrm>
            <a:off x="1274376" y="2852706"/>
            <a:ext cx="3387390" cy="1578581"/>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endParaRPr dirty="0" lang="en-ZA">
              <a:solidFill>
                <a:schemeClr val="tx1"/>
              </a:solidFill>
              <a:latin charset="0" panose="020B0604020202020204" pitchFamily="34" typeface="Arial"/>
              <a:cs charset="0" panose="020B0604020202020204" pitchFamily="34" typeface="Arial"/>
            </a:endParaRPr>
          </a:p>
          <a:p>
            <a:pPr algn="l">
              <a:lnSpc>
                <a:spcPct val="114000"/>
              </a:lnSpc>
              <a:spcBef>
                <a:spcPts val="0"/>
              </a:spcBef>
              <a:spcAft>
                <a:spcPts val="600"/>
              </a:spcAft>
              <a:tabLst>
                <a:tab algn="l" pos="228600"/>
                <a:tab algn="l" pos="457200"/>
              </a:tabLst>
            </a:pPr>
            <a:r>
              <a:rPr b="1" dirty="0" lang="en-ZA">
                <a:solidFill>
                  <a:schemeClr val="tx1"/>
                </a:solidFill>
                <a:latin charset="0" panose="020B0604020202020204" pitchFamily="34" typeface="Arial"/>
                <a:cs charset="0" panose="020B0604020202020204" pitchFamily="34" typeface="Arial"/>
              </a:rPr>
              <a:t>Pasofino owns 100% of the Dugbe Gold Project </a:t>
            </a:r>
            <a:r>
              <a:rPr dirty="0" lang="en-ZA">
                <a:solidFill>
                  <a:schemeClr val="tx1"/>
                </a:solidFill>
                <a:latin charset="0" panose="020B0604020202020204" pitchFamily="34" typeface="Arial"/>
                <a:cs charset="0" panose="020B0604020202020204" pitchFamily="34" typeface="Arial"/>
              </a:rPr>
              <a:t>in Liberia (since 2008)</a:t>
            </a:r>
            <a:br>
              <a:rPr dirty="0" lang="en-ZA">
                <a:solidFill>
                  <a:schemeClr val="tx1"/>
                </a:solidFill>
                <a:latin charset="0" panose="020B0604020202020204" pitchFamily="34" typeface="Arial"/>
                <a:cs charset="0" panose="020B0604020202020204" pitchFamily="34" typeface="Arial"/>
              </a:rPr>
            </a:br>
            <a:r>
              <a:rPr dirty="0" lang="en-ZA">
                <a:solidFill>
                  <a:schemeClr val="tx1"/>
                </a:solidFill>
                <a:latin charset="0" panose="020B0604020202020204" pitchFamily="34" typeface="Arial"/>
                <a:cs charset="0" panose="020B0604020202020204" pitchFamily="34" typeface="Arial"/>
              </a:rPr>
              <a:t>(Liberian government has a 10% free carry interest in the project)</a:t>
            </a:r>
          </a:p>
          <a:p>
            <a:pPr algn="l">
              <a:lnSpc>
                <a:spcPct val="114000"/>
              </a:lnSpc>
              <a:spcBef>
                <a:spcPts val="0"/>
              </a:spcBef>
              <a:spcAft>
                <a:spcPts val="600"/>
              </a:spcAft>
              <a:tabLst>
                <a:tab algn="l" pos="228600"/>
                <a:tab algn="l" pos="457200"/>
              </a:tabLst>
            </a:pPr>
            <a:endParaRPr dirty="0" lang="en-ZA">
              <a:solidFill>
                <a:schemeClr val="tx1"/>
              </a:solidFill>
              <a:latin charset="0" panose="020B0604020202020204" pitchFamily="34" typeface="Arial"/>
              <a:cs charset="0" panose="020B0604020202020204" pitchFamily="34" typeface="Arial"/>
            </a:endParaRPr>
          </a:p>
          <a:p>
            <a:pPr algn="l">
              <a:lnSpc>
                <a:spcPct val="114000"/>
              </a:lnSpc>
              <a:spcBef>
                <a:spcPts val="0"/>
              </a:spcBef>
              <a:spcAft>
                <a:spcPts val="600"/>
              </a:spcAft>
              <a:tabLst>
                <a:tab algn="l" pos="228600"/>
                <a:tab algn="l" pos="457200"/>
              </a:tabLst>
            </a:pPr>
            <a:r>
              <a:rPr dirty="0" lang="en-ZA">
                <a:solidFill>
                  <a:schemeClr val="tx1"/>
                </a:solidFill>
                <a:latin charset="0" panose="020B0604020202020204" pitchFamily="34" typeface="Arial"/>
                <a:cs charset="0" panose="020B0604020202020204" pitchFamily="34" typeface="Arial"/>
              </a:rPr>
              <a:t> </a:t>
            </a:r>
          </a:p>
        </p:txBody>
      </p:sp>
      <p:cxnSp>
        <p:nvCxnSpPr>
          <p:cNvPr id="21" name="Straight Connector 20">
            <a:extLst>
              <a:ext uri="{FF2B5EF4-FFF2-40B4-BE49-F238E27FC236}">
                <a16:creationId xmlns:a16="http://schemas.microsoft.com/office/drawing/2014/main" id="{FCAE0F3C-B88F-9267-57F2-D0E2B9CD95EF}"/>
              </a:ext>
            </a:extLst>
          </p:cNvPr>
          <p:cNvCxnSpPr/>
          <p:nvPr/>
        </p:nvCxnSpPr>
        <p:spPr>
          <a:xfrm>
            <a:off x="4819466" y="3009900"/>
            <a:ext cx="0" cy="1152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3F4426-8B08-D310-4B56-9D2D45FDF5A3}"/>
              </a:ext>
            </a:extLst>
          </p:cNvPr>
          <p:cNvCxnSpPr/>
          <p:nvPr/>
        </p:nvCxnSpPr>
        <p:spPr>
          <a:xfrm>
            <a:off x="4832056" y="4584703"/>
            <a:ext cx="0" cy="1152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1CEB5B-7DAA-25A5-04E0-5AE02ECEBDA8}"/>
              </a:ext>
            </a:extLst>
          </p:cNvPr>
          <p:cNvCxnSpPr>
            <a:cxnSpLocks/>
          </p:cNvCxnSpPr>
          <p:nvPr/>
        </p:nvCxnSpPr>
        <p:spPr>
          <a:xfrm flipH="1">
            <a:off x="1362075" y="4386555"/>
            <a:ext cx="3125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28D249-664A-CB3D-BEB5-48C2F688CB82}"/>
              </a:ext>
            </a:extLst>
          </p:cNvPr>
          <p:cNvCxnSpPr>
            <a:cxnSpLocks/>
          </p:cNvCxnSpPr>
          <p:nvPr/>
        </p:nvCxnSpPr>
        <p:spPr>
          <a:xfrm flipH="1">
            <a:off x="5135296" y="4386555"/>
            <a:ext cx="3125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44">
            <a:extLst>
              <a:ext uri="{FF2B5EF4-FFF2-40B4-BE49-F238E27FC236}">
                <a16:creationId xmlns:a16="http://schemas.microsoft.com/office/drawing/2014/main" id="{AD28D4EE-BF1B-3131-2500-6A167792A259}"/>
              </a:ext>
            </a:extLst>
          </p:cNvPr>
          <p:cNvSpPr txBox="1">
            <a:spLocks/>
          </p:cNvSpPr>
          <p:nvPr/>
        </p:nvSpPr>
        <p:spPr>
          <a:xfrm>
            <a:off x="5119690" y="4656363"/>
            <a:ext cx="3415156" cy="964379"/>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dirty="0" lang="en-ZA">
                <a:solidFill>
                  <a:schemeClr val="tx1"/>
                </a:solidFill>
                <a:latin charset="0" panose="020B0604020202020204" pitchFamily="34" typeface="Arial"/>
                <a:cs charset="0" panose="020B0604020202020204" pitchFamily="34" typeface="Arial"/>
              </a:rPr>
              <a:t>Currently trading at CAD$ 14/oz Au in gold – </a:t>
            </a:r>
            <a:r>
              <a:rPr b="1" dirty="0" lang="en-ZA">
                <a:solidFill>
                  <a:schemeClr val="tx1"/>
                </a:solidFill>
                <a:latin charset="0" panose="020B0604020202020204" pitchFamily="34" typeface="Arial"/>
                <a:cs charset="0" panose="020B0604020202020204" pitchFamily="34" typeface="Arial"/>
              </a:rPr>
              <a:t>most undervalued gold DFS project in junior mining sector </a:t>
            </a:r>
            <a:r>
              <a:rPr dirty="0" lang="en-ZA">
                <a:solidFill>
                  <a:schemeClr val="tx1"/>
                </a:solidFill>
                <a:latin charset="0" panose="020B0604020202020204" pitchFamily="34" typeface="Arial"/>
                <a:cs charset="0" panose="020B0604020202020204" pitchFamily="34" typeface="Arial"/>
              </a:rPr>
              <a:t>(globally)</a:t>
            </a:r>
          </a:p>
        </p:txBody>
      </p:sp>
      <p:sp>
        <p:nvSpPr>
          <p:cNvPr id="30" name="Text Placeholder 44">
            <a:extLst>
              <a:ext uri="{FF2B5EF4-FFF2-40B4-BE49-F238E27FC236}">
                <a16:creationId xmlns:a16="http://schemas.microsoft.com/office/drawing/2014/main" id="{7A5F695D-BE70-D6E8-C4E4-15EC974B1936}"/>
              </a:ext>
            </a:extLst>
          </p:cNvPr>
          <p:cNvSpPr txBox="1">
            <a:spLocks/>
          </p:cNvSpPr>
          <p:nvPr/>
        </p:nvSpPr>
        <p:spPr>
          <a:xfrm>
            <a:off x="5135296" y="3170289"/>
            <a:ext cx="3228205" cy="424204"/>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dirty="0" lang="en-ZA">
                <a:solidFill>
                  <a:schemeClr val="tx1"/>
                </a:solidFill>
                <a:latin charset="0" panose="020B0604020202020204" pitchFamily="34" typeface="Arial"/>
                <a:cs charset="0" panose="020B0604020202020204" pitchFamily="34" typeface="Arial"/>
              </a:rPr>
              <a:t> </a:t>
            </a:r>
            <a:r>
              <a:rPr b="1" dirty="0" lang="en-ZA">
                <a:solidFill>
                  <a:schemeClr val="tx1"/>
                </a:solidFill>
                <a:latin charset="0" panose="020B0604020202020204" pitchFamily="34" typeface="Arial"/>
                <a:cs charset="0" panose="020B0604020202020204" pitchFamily="34" typeface="Arial"/>
              </a:rPr>
              <a:t>&gt;2,000 km</a:t>
            </a:r>
            <a:r>
              <a:rPr b="1" baseline="30000" dirty="0" lang="en-ZA">
                <a:solidFill>
                  <a:schemeClr val="tx1"/>
                </a:solidFill>
                <a:latin charset="0" panose="020B0604020202020204" pitchFamily="34" typeface="Arial"/>
                <a:cs charset="0" panose="020B0604020202020204" pitchFamily="34" typeface="Arial"/>
              </a:rPr>
              <a:t>2</a:t>
            </a:r>
            <a:r>
              <a:rPr b="1" dirty="0" lang="en-ZA">
                <a:solidFill>
                  <a:schemeClr val="tx1"/>
                </a:solidFill>
                <a:latin charset="0" panose="020B0604020202020204" pitchFamily="34" typeface="Arial"/>
                <a:cs charset="0" panose="020B0604020202020204" pitchFamily="34" typeface="Arial"/>
              </a:rPr>
              <a:t> land package </a:t>
            </a:r>
            <a:r>
              <a:rPr dirty="0" lang="en-ZA">
                <a:solidFill>
                  <a:schemeClr val="tx1"/>
                </a:solidFill>
                <a:latin charset="0" panose="020B0604020202020204" pitchFamily="34" typeface="Arial"/>
                <a:cs charset="0" panose="020B0604020202020204" pitchFamily="34" typeface="Arial"/>
              </a:rPr>
              <a:t>– with only 8% of it explored for gold and other mineral</a:t>
            </a:r>
          </a:p>
        </p:txBody>
      </p:sp>
      <p:sp>
        <p:nvSpPr>
          <p:cNvPr id="31" name="Text Placeholder 44">
            <a:extLst>
              <a:ext uri="{FF2B5EF4-FFF2-40B4-BE49-F238E27FC236}">
                <a16:creationId xmlns:a16="http://schemas.microsoft.com/office/drawing/2014/main" id="{16B68ED8-7A4D-2932-E4E6-FA9E256104EA}"/>
              </a:ext>
            </a:extLst>
          </p:cNvPr>
          <p:cNvSpPr txBox="1">
            <a:spLocks/>
          </p:cNvSpPr>
          <p:nvPr/>
        </p:nvSpPr>
        <p:spPr>
          <a:xfrm>
            <a:off x="1278529" y="4666388"/>
            <a:ext cx="3325167" cy="616778"/>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b="1" dirty="0" lang="en-ZA">
                <a:solidFill>
                  <a:schemeClr val="tx1"/>
                </a:solidFill>
                <a:latin charset="0" panose="020B0604020202020204" pitchFamily="34" typeface="Arial"/>
                <a:cs charset="0" panose="020B0604020202020204" pitchFamily="34" typeface="Arial"/>
              </a:rPr>
              <a:t>3.9M oz Au </a:t>
            </a:r>
            <a:r>
              <a:rPr dirty="0" lang="en-ZA">
                <a:solidFill>
                  <a:schemeClr val="tx1"/>
                </a:solidFill>
                <a:latin charset="0" panose="020B0604020202020204" pitchFamily="34" typeface="Arial"/>
                <a:cs charset="0" panose="020B0604020202020204" pitchFamily="34" typeface="Arial"/>
              </a:rPr>
              <a:t>– with a definitive feasibility study completed in November 2022, with exceptional project economics</a:t>
            </a:r>
          </a:p>
        </p:txBody>
      </p:sp>
    </p:spTree>
    <p:extLst>
      <p:ext uri="{BB962C8B-B14F-4D97-AF65-F5344CB8AC3E}">
        <p14:creationId xmlns:p14="http://schemas.microsoft.com/office/powerpoint/2010/main" val="3594757762"/>
      </p:ext>
    </p:extLst>
  </p:cSld>
  <p:clrMapOvr>
    <a:masterClrMapping/>
  </p:clrMapOvr>
  <mc:AlternateContent xmlns:mc="http://schemas.openxmlformats.org/markup-compatibility/2006" xmlns:p14="http://schemas.microsoft.com/office/powerpoint/2010/main">
    <mc:Choice Requires="p14">
      <p:transition advTm="2464" p14:dur="0"/>
    </mc:Choice>
    <mc:Fallback xmlns="">
      <p:transition advTm="2464"/>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CAC94A05-191D-A9F5-4A2C-AA2791FA88B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DC68AD5-90CE-3795-21E7-F3705A77842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3" r="53"/>
          <a:stretch/>
        </p:blipFill>
        <p:spPr>
          <a:xfrm>
            <a:off x="-16066" y="-22457"/>
            <a:ext cx="2832367" cy="6615992"/>
          </a:xfrm>
          <a:prstGeom prst="rect">
            <a:avLst/>
          </a:prstGeom>
          <a:effectLst>
            <a:outerShdw algn="l" blurRad="50800" dist="38100" rotWithShape="0">
              <a:prstClr val="black">
                <a:alpha val="40000"/>
              </a:prstClr>
            </a:outerShdw>
          </a:effectLst>
        </p:spPr>
      </p:pic>
      <p:sp>
        <p:nvSpPr>
          <p:cNvPr id="3" name="TextBox 2">
            <a:extLst>
              <a:ext uri="{FF2B5EF4-FFF2-40B4-BE49-F238E27FC236}">
                <a16:creationId xmlns:a16="http://schemas.microsoft.com/office/drawing/2014/main" id="{98DD98A7-A710-129D-314B-FE66CB59DF53}"/>
              </a:ext>
            </a:extLst>
          </p:cNvPr>
          <p:cNvSpPr txBox="1"/>
          <p:nvPr/>
        </p:nvSpPr>
        <p:spPr>
          <a:xfrm>
            <a:off x="11758978" y="6511347"/>
            <a:ext cx="351378" cy="246221"/>
          </a:xfrm>
          <a:prstGeom prst="rect">
            <a:avLst/>
          </a:prstGeom>
          <a:noFill/>
        </p:spPr>
        <p:txBody>
          <a:bodyPr rtlCol="0" wrap="none">
            <a:spAutoFit/>
          </a:bodyPr>
          <a:lstStyle/>
          <a:p>
            <a:pPr algn="r"/>
            <a:r>
              <a:rPr dirty="0" lang="en-CA" sz="1000">
                <a:latin charset="0" panose="00000700000000000000" pitchFamily="50" typeface="Montserrat SemiBold"/>
              </a:rPr>
              <a:t>06</a:t>
            </a:r>
          </a:p>
        </p:txBody>
      </p:sp>
      <p:pic>
        <p:nvPicPr>
          <p:cNvPr id="16" name="Graphic 15">
            <a:extLst>
              <a:ext uri="{FF2B5EF4-FFF2-40B4-BE49-F238E27FC236}">
                <a16:creationId xmlns:a16="http://schemas.microsoft.com/office/drawing/2014/main" id="{B84430ED-F633-2C2F-B2CC-A17A7A8C97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52783" y="6430930"/>
            <a:ext cx="167504" cy="465562"/>
          </a:xfrm>
          <a:prstGeom prst="rect">
            <a:avLst/>
          </a:prstGeom>
        </p:spPr>
      </p:pic>
      <p:grpSp>
        <p:nvGrpSpPr>
          <p:cNvPr id="17" name="Group 16">
            <a:extLst>
              <a:ext uri="{FF2B5EF4-FFF2-40B4-BE49-F238E27FC236}">
                <a16:creationId xmlns:a16="http://schemas.microsoft.com/office/drawing/2014/main" id="{E4CFCA96-1C92-E6A5-BD19-455BEF8B795D}"/>
              </a:ext>
            </a:extLst>
          </p:cNvPr>
          <p:cNvGrpSpPr/>
          <p:nvPr/>
        </p:nvGrpSpPr>
        <p:grpSpPr>
          <a:xfrm>
            <a:off x="-3" y="5906923"/>
            <a:ext cx="9664119" cy="1490695"/>
            <a:chOff x="-3" y="5906923"/>
            <a:chExt cx="9664119" cy="1490695"/>
          </a:xfrm>
        </p:grpSpPr>
        <p:pic>
          <p:nvPicPr>
            <p:cNvPr id="18" name="Graphic 17">
              <a:extLst>
                <a:ext uri="{FF2B5EF4-FFF2-40B4-BE49-F238E27FC236}">
                  <a16:creationId xmlns:a16="http://schemas.microsoft.com/office/drawing/2014/main" id="{3E7D355A-EDDF-9E2A-C52C-80CCD066E9CA}"/>
                </a:ext>
              </a:extLst>
            </p:cNvPr>
            <p:cNvPicPr>
              <a:picLocks noChangeAspect="1"/>
            </p:cNvPicPr>
            <p:nvPr/>
          </p:nvPicPr>
          <p:blipFill>
            <a:blip r:embed="rId7">
              <a:extLst>
                <a:ext uri="{96DAC541-7B7A-43D3-8B79-37D633B846F1}">
                  <asvg:svgBlip xmlns:asvg="http://schemas.microsoft.com/office/drawing/2016/SVG/main" r:embed="rId8"/>
                </a:ext>
              </a:extLst>
            </a:blip>
            <a:srcRect b="118" l="-15822" r="1937"/>
            <a:stretch/>
          </p:blipFill>
          <p:spPr>
            <a:xfrm rot="5400000">
              <a:off x="4548381" y="1742269"/>
              <a:ext cx="567351" cy="9664119"/>
            </a:xfrm>
            <a:prstGeom prst="rect">
              <a:avLst/>
            </a:prstGeom>
          </p:spPr>
        </p:pic>
        <p:pic>
          <p:nvPicPr>
            <p:cNvPr id="19" name="Graphic 18">
              <a:extLst>
                <a:ext uri="{FF2B5EF4-FFF2-40B4-BE49-F238E27FC236}">
                  <a16:creationId xmlns:a16="http://schemas.microsoft.com/office/drawing/2014/main" id="{79531493-08DF-3999-0C55-CC2E09A62B6E}"/>
                </a:ext>
              </a:extLst>
            </p:cNvPr>
            <p:cNvPicPr>
              <a:picLocks noChangeAspect="1"/>
            </p:cNvPicPr>
            <p:nvPr/>
          </p:nvPicPr>
          <p:blipFill>
            <a:blip r:embed="rId9">
              <a:extLst>
                <a:ext uri="{96DAC541-7B7A-43D3-8B79-37D633B846F1}">
                  <asvg:svgBlip xmlns:asvg="http://schemas.microsoft.com/office/drawing/2016/SVG/main" r:embed="rId10"/>
                </a:ext>
              </a:extLst>
            </a:blip>
            <a:srcRect b="1" t="33498"/>
            <a:stretch/>
          </p:blipFill>
          <p:spPr>
            <a:xfrm rot="6827861">
              <a:off x="1819001" y="4305637"/>
              <a:ext cx="1490695" cy="4693268"/>
            </a:xfrm>
            <a:prstGeom prst="rect">
              <a:avLst/>
            </a:prstGeom>
          </p:spPr>
        </p:pic>
        <p:sp>
          <p:nvSpPr>
            <p:cNvPr id="20" name="TextBox 19">
              <a:extLst>
                <a:ext uri="{FF2B5EF4-FFF2-40B4-BE49-F238E27FC236}">
                  <a16:creationId xmlns:a16="http://schemas.microsoft.com/office/drawing/2014/main" id="{47AF0C9B-3B15-A949-4C28-F006A25586E0}"/>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pic>
        <p:nvPicPr>
          <p:cNvPr id="2" name="Picture 1">
            <a:extLst>
              <a:ext uri="{FF2B5EF4-FFF2-40B4-BE49-F238E27FC236}">
                <a16:creationId xmlns:a16="http://schemas.microsoft.com/office/drawing/2014/main" id="{3449D87A-A85A-0D82-CC2D-8FCA3FAFA9FF}"/>
              </a:ext>
            </a:extLst>
          </p:cNvPr>
          <p:cNvPicPr>
            <a:picLocks noChangeAspect="1"/>
          </p:cNvPicPr>
          <p:nvPr/>
        </p:nvPicPr>
        <p:blipFill>
          <a:blip cstate="print" r:embed="rId11">
            <a:extLst>
              <a:ext uri="{28A0092B-C50C-407E-A947-70E740481C1C}">
                <a14:useLocalDpi xmlns:a14="http://schemas.microsoft.com/office/drawing/2010/main"/>
              </a:ext>
            </a:extLst>
          </a:blip>
          <a:srcRect b="190"/>
          <a:stretch/>
        </p:blipFill>
        <p:spPr>
          <a:xfrm>
            <a:off x="2850048" y="59462"/>
            <a:ext cx="1267999" cy="1120542"/>
          </a:xfrm>
          <a:prstGeom prst="rect">
            <a:avLst/>
          </a:prstGeom>
          <a:effectLst>
            <a:outerShdw algn="ctr" blurRad="63500" rotWithShape="0" sx="102000" sy="102000">
              <a:prstClr val="black">
                <a:alpha val="40000"/>
              </a:prstClr>
            </a:outerShdw>
          </a:effectLst>
        </p:spPr>
      </p:pic>
      <p:sp>
        <p:nvSpPr>
          <p:cNvPr id="5" name="TextBox 4">
            <a:extLst>
              <a:ext uri="{FF2B5EF4-FFF2-40B4-BE49-F238E27FC236}">
                <a16:creationId xmlns:a16="http://schemas.microsoft.com/office/drawing/2014/main" id="{1687D0AC-B5A2-7B94-D0A6-AF43A000A9FF}"/>
              </a:ext>
            </a:extLst>
          </p:cNvPr>
          <p:cNvSpPr txBox="1"/>
          <p:nvPr/>
        </p:nvSpPr>
        <p:spPr>
          <a:xfrm>
            <a:off x="4038447" y="58458"/>
            <a:ext cx="5650906" cy="1077218"/>
          </a:xfrm>
          <a:prstGeom prst="rect">
            <a:avLst/>
          </a:prstGeom>
          <a:noFill/>
        </p:spPr>
        <p:txBody>
          <a:bodyPr rtlCol="0" wrap="none">
            <a:spAutoFit/>
          </a:bodyPr>
          <a:lstStyle/>
          <a:p>
            <a:r>
              <a:rPr b="1" dirty="0" lang="en-CA" spc="300" sz="3200">
                <a:solidFill>
                  <a:schemeClr val="tx1"/>
                </a:solidFill>
                <a:latin charset="0" panose="020B0604020202020204" pitchFamily="34" typeface="Arial"/>
                <a:cs charset="0" panose="020B0604020202020204" pitchFamily="34" typeface="Arial"/>
              </a:rPr>
              <a:t>COMPANY VALUE &amp;</a:t>
            </a:r>
            <a:br>
              <a:rPr b="1" dirty="0" lang="en-CA" spc="300" sz="3200">
                <a:solidFill>
                  <a:schemeClr val="tx1"/>
                </a:solidFill>
                <a:latin charset="0" panose="020B0604020202020204" pitchFamily="34" typeface="Arial"/>
                <a:cs charset="0" panose="020B0604020202020204" pitchFamily="34" typeface="Arial"/>
              </a:rPr>
            </a:br>
            <a:r>
              <a:rPr b="1" dirty="0" lang="en-CA" spc="300" sz="3200">
                <a:solidFill>
                  <a:schemeClr val="tx1"/>
                </a:solidFill>
                <a:latin charset="0" panose="020B0604020202020204" pitchFamily="34" typeface="Arial"/>
                <a:cs charset="0" panose="020B0604020202020204" pitchFamily="34" typeface="Arial"/>
              </a:rPr>
              <a:t>RESOURCE VALUATION</a:t>
            </a:r>
          </a:p>
        </p:txBody>
      </p:sp>
      <p:sp>
        <p:nvSpPr>
          <p:cNvPr id="7" name="TextBox 6">
            <a:extLst>
              <a:ext uri="{FF2B5EF4-FFF2-40B4-BE49-F238E27FC236}">
                <a16:creationId xmlns:a16="http://schemas.microsoft.com/office/drawing/2014/main" id="{4F840EF8-2986-46EF-7D48-528A7289DE59}"/>
              </a:ext>
            </a:extLst>
          </p:cNvPr>
          <p:cNvSpPr txBox="1"/>
          <p:nvPr/>
        </p:nvSpPr>
        <p:spPr>
          <a:xfrm>
            <a:off x="4521848" y="5353295"/>
            <a:ext cx="2459705" cy="713722"/>
          </a:xfrm>
          <a:prstGeom prst="rect">
            <a:avLst/>
          </a:prstGeom>
          <a:noFill/>
        </p:spPr>
        <p:txBody>
          <a:bodyPr wrap="square">
            <a:spAutoFit/>
          </a:bodyPr>
          <a:lstStyle/>
          <a:p>
            <a:pPr algn="ctr">
              <a:lnSpc>
                <a:spcPct val="115000"/>
              </a:lnSpc>
              <a:spcAft>
                <a:spcPts val="800"/>
              </a:spcAft>
            </a:pPr>
            <a:r>
              <a:rPr b="1" dirty="0" kern="100" lang="en-CA" sz="1800">
                <a:solidFill>
                  <a:srgbClr val="C69E2D"/>
                </a:solidFill>
                <a:effectLst/>
                <a:latin charset="0" panose="020B0604020202020204" pitchFamily="34" typeface="Arial"/>
                <a:ea typeface="Aptos"/>
                <a:cs charset="0" panose="020B0604020202020204" pitchFamily="34" typeface="Arial"/>
              </a:rPr>
              <a:t>Total Theoretical Value</a:t>
            </a:r>
            <a:r>
              <a:rPr b="1" dirty="0" kern="100" lang="en-CA" sz="1800">
                <a:solidFill>
                  <a:srgbClr val="C69E2D"/>
                </a:solidFill>
                <a:latin charset="0" panose="020B0604020202020204" pitchFamily="34" typeface="Arial"/>
                <a:ea typeface="Aptos"/>
                <a:cs charset="0" panose="020B0604020202020204" pitchFamily="34" typeface="Arial"/>
              </a:rPr>
              <a:t> Au in Ground</a:t>
            </a:r>
            <a:endParaRPr dirty="0" kern="100" lang="en-CA" sz="1800">
              <a:solidFill>
                <a:srgbClr val="C69E2D"/>
              </a:solidFill>
              <a:effectLst/>
              <a:latin charset="0" panose="020B0604020202020204" pitchFamily="34" typeface="Arial"/>
              <a:ea typeface="Aptos"/>
              <a:cs charset="0" panose="020B0604020202020204" pitchFamily="34" typeface="Arial"/>
            </a:endParaRPr>
          </a:p>
        </p:txBody>
      </p:sp>
      <p:sp>
        <p:nvSpPr>
          <p:cNvPr id="10" name="Rectangle 9">
            <a:extLst>
              <a:ext uri="{FF2B5EF4-FFF2-40B4-BE49-F238E27FC236}">
                <a16:creationId xmlns:a16="http://schemas.microsoft.com/office/drawing/2014/main" id="{9042EF76-BB1E-4835-D711-467461412CE4}"/>
              </a:ext>
            </a:extLst>
          </p:cNvPr>
          <p:cNvSpPr/>
          <p:nvPr/>
        </p:nvSpPr>
        <p:spPr>
          <a:xfrm>
            <a:off x="3228714" y="1812308"/>
            <a:ext cx="8543119" cy="2374489"/>
          </a:xfrm>
          <a:prstGeom prst="rect">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CA"/>
          </a:p>
        </p:txBody>
      </p:sp>
      <p:graphicFrame>
        <p:nvGraphicFramePr>
          <p:cNvPr id="11" name="Table 10">
            <a:extLst>
              <a:ext uri="{FF2B5EF4-FFF2-40B4-BE49-F238E27FC236}">
                <a16:creationId xmlns:a16="http://schemas.microsoft.com/office/drawing/2014/main" id="{B7C05B44-1C5F-668F-6E8E-F76E5347E892}"/>
              </a:ext>
            </a:extLst>
          </p:cNvPr>
          <p:cNvGraphicFramePr>
            <a:graphicFrameLocks noGrp="1"/>
          </p:cNvGraphicFramePr>
          <p:nvPr>
            <p:extLst>
              <p:ext uri="{D42A27DB-BD31-4B8C-83A1-F6EECF244321}">
                <p14:modId xmlns:p14="http://schemas.microsoft.com/office/powerpoint/2010/main" val="229876719"/>
              </p:ext>
            </p:extLst>
          </p:nvPr>
        </p:nvGraphicFramePr>
        <p:xfrm>
          <a:off x="3296208" y="1871814"/>
          <a:ext cx="8419542" cy="2244362"/>
        </p:xfrm>
        <a:graphic>
          <a:graphicData uri="http://schemas.openxmlformats.org/drawingml/2006/table">
            <a:tbl>
              <a:tblPr bandRow="1" firstRow="1">
                <a:effectLst/>
                <a:tableStyleId>{5C22544A-7EE6-4342-B048-85BDC9FD1C3A}</a:tableStyleId>
              </a:tblPr>
              <a:tblGrid>
                <a:gridCol w="2704542">
                  <a:extLst>
                    <a:ext uri="{9D8B030D-6E8A-4147-A177-3AD203B41FA5}">
                      <a16:colId xmlns:a16="http://schemas.microsoft.com/office/drawing/2014/main" val="3692297521"/>
                    </a:ext>
                  </a:extLst>
                </a:gridCol>
                <a:gridCol w="1457325">
                  <a:extLst>
                    <a:ext uri="{9D8B030D-6E8A-4147-A177-3AD203B41FA5}">
                      <a16:colId xmlns:a16="http://schemas.microsoft.com/office/drawing/2014/main" val="2831635200"/>
                    </a:ext>
                  </a:extLst>
                </a:gridCol>
                <a:gridCol w="2629486">
                  <a:extLst>
                    <a:ext uri="{9D8B030D-6E8A-4147-A177-3AD203B41FA5}">
                      <a16:colId xmlns:a16="http://schemas.microsoft.com/office/drawing/2014/main" val="1543035282"/>
                    </a:ext>
                  </a:extLst>
                </a:gridCol>
                <a:gridCol w="1628189">
                  <a:extLst>
                    <a:ext uri="{9D8B030D-6E8A-4147-A177-3AD203B41FA5}">
                      <a16:colId xmlns:a16="http://schemas.microsoft.com/office/drawing/2014/main" val="653827548"/>
                    </a:ext>
                  </a:extLst>
                </a:gridCol>
              </a:tblGrid>
              <a:tr h="278666">
                <a:tc>
                  <a:txBody>
                    <a:bodyPr/>
                    <a:lstStyle/>
                    <a:p>
                      <a:pPr algn="ctr"/>
                      <a:r>
                        <a:rPr dirty="0" lang="en-CA" sz="1400">
                          <a:latin charset="0" panose="020B0604020202020204" pitchFamily="34" typeface="Arial"/>
                          <a:cs charset="0" panose="020B0604020202020204" pitchFamily="34" typeface="Arial"/>
                        </a:rPr>
                        <a:t>RESOURCE SIZE (Au oz)</a:t>
                      </a:r>
                    </a:p>
                  </a:txBody>
                  <a:tcPr anchor="ctr" marB="34030" marL="68059" marR="68059" marT="34030">
                    <a:lnR algn="ctr" cap="flat" cmpd="sng" w="12700">
                      <a:solidFill>
                        <a:srgbClr val="AA3A24"/>
                      </a:solidFill>
                      <a:prstDash val="solid"/>
                      <a:round/>
                      <a:headEnd len="med" type="none" w="med"/>
                      <a:tailEnd len="med" type="none" w="med"/>
                    </a:lnR>
                    <a:solidFill>
                      <a:srgbClr val="72210B"/>
                    </a:solidFill>
                  </a:tcPr>
                </a:tc>
                <a:tc>
                  <a:txBody>
                    <a:bodyPr/>
                    <a:lstStyle/>
                    <a:p>
                      <a:pPr algn="ctr"/>
                      <a:r>
                        <a:rPr lang="en-CA" sz="1400">
                          <a:latin charset="0" panose="020B0604020202020204" pitchFamily="34" typeface="Arial"/>
                          <a:cs charset="0" panose="020B0604020202020204" pitchFamily="34" typeface="Arial"/>
                        </a:rPr>
                        <a:t>RESERVES</a:t>
                      </a:r>
                      <a:endParaRPr dirty="0" lang="en-CA" sz="1400">
                        <a:latin charset="0" panose="020B0604020202020204" pitchFamily="34" typeface="Arial"/>
                        <a:cs charset="0" panose="020B0604020202020204" pitchFamily="34" typeface="Arial"/>
                      </a:endParaRPr>
                    </a:p>
                  </a:txBody>
                  <a:tcPr marR="182880">
                    <a:lnL algn="ctr" cap="flat" cmpd="sng" w="12700">
                      <a:solidFill>
                        <a:srgbClr val="AA3A24"/>
                      </a:solidFill>
                      <a:prstDash val="solid"/>
                      <a:round/>
                      <a:headEnd len="med" type="none" w="med"/>
                      <a:tailEnd len="med" type="none" w="med"/>
                    </a:lnL>
                    <a:lnR algn="ctr" cap="flat" cmpd="sng" w="12700">
                      <a:solidFill>
                        <a:srgbClr val="AA3A24"/>
                      </a:solidFill>
                      <a:prstDash val="solid"/>
                      <a:round/>
                      <a:headEnd len="med" type="none" w="med"/>
                      <a:tailEnd len="med" type="none" w="med"/>
                    </a:lnR>
                    <a:solidFill>
                      <a:srgbClr val="72210B"/>
                    </a:solidFill>
                  </a:tcPr>
                </a:tc>
                <a:tc>
                  <a:txBody>
                    <a:bodyPr/>
                    <a:lstStyle/>
                    <a:p>
                      <a:pPr algn="ctr"/>
                      <a:r>
                        <a:rPr lang="en-CA" sz="1400">
                          <a:latin charset="0" panose="020B0604020202020204" pitchFamily="34" typeface="Arial"/>
                          <a:cs charset="0" panose="020B0604020202020204" pitchFamily="34" typeface="Arial"/>
                        </a:rPr>
                        <a:t>MEASURED &amp; INDICATED</a:t>
                      </a:r>
                      <a:endParaRPr dirty="0" lang="en-CA" sz="1400">
                        <a:latin charset="0" panose="020B0604020202020204" pitchFamily="34" typeface="Arial"/>
                        <a:cs charset="0" panose="020B0604020202020204" pitchFamily="34" typeface="Arial"/>
                      </a:endParaRPr>
                    </a:p>
                  </a:txBody>
                  <a:tcPr marR="182880">
                    <a:lnL algn="ctr" cap="flat" cmpd="sng" w="12700">
                      <a:solidFill>
                        <a:srgbClr val="AA3A24"/>
                      </a:solidFill>
                      <a:prstDash val="solid"/>
                      <a:round/>
                      <a:headEnd len="med" type="none" w="med"/>
                      <a:tailEnd len="med" type="none" w="med"/>
                    </a:lnL>
                    <a:lnR algn="ctr" cap="flat" cmpd="sng" w="12700">
                      <a:solidFill>
                        <a:srgbClr val="AA3A24"/>
                      </a:solidFill>
                      <a:prstDash val="solid"/>
                      <a:round/>
                      <a:headEnd len="med" type="none" w="med"/>
                      <a:tailEnd len="med" type="none" w="med"/>
                    </a:lnR>
                    <a:solidFill>
                      <a:srgbClr val="72210B"/>
                    </a:solidFill>
                  </a:tcPr>
                </a:tc>
                <a:tc>
                  <a:txBody>
                    <a:bodyPr/>
                    <a:lstStyle/>
                    <a:p>
                      <a:pPr algn="ctr"/>
                      <a:r>
                        <a:rPr lang="en-CA" sz="1400">
                          <a:latin charset="0" panose="020B0604020202020204" pitchFamily="34" typeface="Arial"/>
                          <a:cs charset="0" panose="020B0604020202020204" pitchFamily="34" typeface="Arial"/>
                        </a:rPr>
                        <a:t>INFERRED</a:t>
                      </a:r>
                      <a:endParaRPr dirty="0" lang="en-CA"/>
                    </a:p>
                  </a:txBody>
                  <a:tcPr marR="182880">
                    <a:lnL algn="ctr" cap="flat" cmpd="sng" w="12700">
                      <a:solidFill>
                        <a:srgbClr val="AA3A24"/>
                      </a:solidFill>
                      <a:prstDash val="solid"/>
                      <a:round/>
                      <a:headEnd len="med" type="none" w="med"/>
                      <a:tailEnd len="med" type="none" w="med"/>
                    </a:lnL>
                    <a:lnR algn="ctr" cap="flat" cmpd="sng" w="12700">
                      <a:solidFill>
                        <a:srgbClr val="AA3A24"/>
                      </a:solidFill>
                      <a:prstDash val="solid"/>
                      <a:round/>
                      <a:headEnd len="med" type="none" w="med"/>
                      <a:tailEnd len="med" type="none" w="med"/>
                    </a:lnR>
                    <a:solidFill>
                      <a:srgbClr val="72210B"/>
                    </a:solidFill>
                  </a:tcPr>
                </a:tc>
                <a:extLst>
                  <a:ext uri="{0D108BD9-81ED-4DB2-BD59-A6C34878D82A}">
                    <a16:rowId xmlns:a16="http://schemas.microsoft.com/office/drawing/2014/main" val="3055456642"/>
                  </a:ext>
                </a:extLst>
              </a:tr>
              <a:tr h="312781">
                <a:tc>
                  <a:txBody>
                    <a:bodyPr/>
                    <a:lstStyle/>
                    <a:p>
                      <a:pPr algn="l" defTabSz="914400" eaLnBrk="1" fontAlgn="auto" hangingPunct="1" indent="0" latinLnBrk="0" lvl="1" marL="457200" marR="0" rtl="0">
                        <a:lnSpc>
                          <a:spcPct val="100000"/>
                        </a:lnSpc>
                        <a:spcBef>
                          <a:spcPts val="0"/>
                        </a:spcBef>
                        <a:spcAft>
                          <a:spcPts val="0"/>
                        </a:spcAft>
                        <a:buClrTx/>
                        <a:buSzTx/>
                        <a:buFontTx/>
                        <a:buNone/>
                        <a:tabLst/>
                        <a:defRPr/>
                      </a:pPr>
                      <a:r>
                        <a:rPr dirty="0" kern="1200" lang="en-CA" sz="1400">
                          <a:solidFill>
                            <a:schemeClr val="tx1"/>
                          </a:solidFill>
                          <a:latin charset="0" panose="020B0604020202020204" pitchFamily="34" typeface="Arial"/>
                          <a:ea typeface="+mn-ea"/>
                          <a:cs charset="0" panose="020B0604020202020204" pitchFamily="34" typeface="Arial"/>
                        </a:rPr>
                        <a:t>3.9M oz Au</a:t>
                      </a:r>
                    </a:p>
                  </a:txBody>
                  <a:tcPr anchor="ctr" marB="0" marL="136119" marR="136119" marT="0">
                    <a:solidFill>
                      <a:schemeClr val="bg2">
                        <a:lumMod val="75000"/>
                        <a:alpha val="69804"/>
                      </a:schemeClr>
                    </a:solidFill>
                  </a:tcPr>
                </a:tc>
                <a:tc>
                  <a:txBody>
                    <a:bodyPr/>
                    <a:lstStyle/>
                    <a:p>
                      <a:pPr algn="ctr"/>
                      <a:r>
                        <a:rPr b="0" dirty="0" lang="en-CA" sz="1400">
                          <a:solidFill>
                            <a:schemeClr val="tx1"/>
                          </a:solidFill>
                          <a:latin charset="0" panose="020B0604020202020204" pitchFamily="34" typeface="Arial"/>
                          <a:cs charset="0" panose="020B0604020202020204" pitchFamily="34" typeface="Arial"/>
                        </a:rPr>
                        <a:t>2.76M</a:t>
                      </a:r>
                    </a:p>
                  </a:txBody>
                  <a:tcPr anchor="ctr" marB="0" marL="136119" marR="136119" marT="0">
                    <a:solidFill>
                      <a:schemeClr val="bg2">
                        <a:lumMod val="75000"/>
                        <a:alpha val="69804"/>
                      </a:schemeClr>
                    </a:solidFill>
                  </a:tcPr>
                </a:tc>
                <a:tc>
                  <a:txBody>
                    <a:bodyPr/>
                    <a:lstStyle/>
                    <a:p>
                      <a:pPr algn="ctr"/>
                      <a:r>
                        <a:rPr dirty="0" lang="en-CA" sz="1400">
                          <a:latin charset="0" panose="020B0604020202020204" pitchFamily="34" typeface="Arial"/>
                          <a:cs charset="0" panose="020B0604020202020204" pitchFamily="34" typeface="Arial"/>
                        </a:rPr>
                        <a:t>3.312M</a:t>
                      </a:r>
                    </a:p>
                  </a:txBody>
                  <a:tcPr anchor="ctr" marB="0" marL="136119" marR="136119" marT="0">
                    <a:solidFill>
                      <a:schemeClr val="bg2">
                        <a:lumMod val="75000"/>
                        <a:alpha val="69804"/>
                      </a:schemeClr>
                    </a:solidFill>
                  </a:tcPr>
                </a:tc>
                <a:tc>
                  <a:txBody>
                    <a:bodyPr/>
                    <a:lstStyle/>
                    <a:p>
                      <a:pPr algn="ctr"/>
                      <a:r>
                        <a:rPr b="0" dirty="0" lang="en-CA" sz="1400">
                          <a:solidFill>
                            <a:schemeClr val="tx1"/>
                          </a:solidFill>
                          <a:latin charset="0" panose="020B0604020202020204" pitchFamily="34" typeface="Arial"/>
                          <a:cs charset="0" panose="020B0604020202020204" pitchFamily="34" typeface="Arial"/>
                        </a:rPr>
                        <a:t>0.588</a:t>
                      </a:r>
                    </a:p>
                  </a:txBody>
                  <a:tcPr anchor="ctr" marB="0" marL="136119" marR="136119" marT="0">
                    <a:solidFill>
                      <a:schemeClr val="bg2">
                        <a:lumMod val="75000"/>
                        <a:alpha val="69804"/>
                      </a:schemeClr>
                    </a:solidFill>
                  </a:tcPr>
                </a:tc>
                <a:extLst>
                  <a:ext uri="{0D108BD9-81ED-4DB2-BD59-A6C34878D82A}">
                    <a16:rowId xmlns:a16="http://schemas.microsoft.com/office/drawing/2014/main" val="3484105695"/>
                  </a:ext>
                </a:extLst>
              </a:tr>
              <a:tr h="308344">
                <a:tc gridSpan="4">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r>
                        <a:rPr dirty="0" kern="1200" lang="en-CA" sz="1100">
                          <a:solidFill>
                            <a:schemeClr val="tx1"/>
                          </a:solidFill>
                          <a:latin charset="0" panose="020B0604020202020204" pitchFamily="34" typeface="Arial"/>
                          <a:ea typeface="+mn-ea"/>
                          <a:cs charset="0" panose="020B0604020202020204" pitchFamily="34" typeface="Arial"/>
                        </a:rPr>
                        <a:t>* Inclusive of Reserves</a:t>
                      </a:r>
                    </a:p>
                  </a:txBody>
                  <a:tcPr anchor="ctr" marB="0" marL="136119" marR="136119" marT="0">
                    <a:solidFill>
                      <a:schemeClr val="bg2">
                        <a:lumMod val="75000"/>
                        <a:alpha val="69804"/>
                      </a:schemeClr>
                    </a:solidFill>
                  </a:tcPr>
                </a:tc>
                <a:tc hMerge="1">
                  <a:txBody>
                    <a:bodyPr/>
                    <a:lstStyle/>
                    <a:p>
                      <a:endParaRPr lang="en-CA"/>
                    </a:p>
                  </a:txBody>
                  <a:tcPr/>
                </a:tc>
                <a:tc hMerge="1">
                  <a:txBody>
                    <a:bodyPr/>
                    <a:lstStyle/>
                    <a:p>
                      <a:endParaRPr lang="en-CA"/>
                    </a:p>
                  </a:txBody>
                  <a:tcPr/>
                </a:tc>
                <a:tc hMerge="1">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endParaRPr dirty="0" kern="1200" lang="en-CA" sz="1100">
                        <a:solidFill>
                          <a:schemeClr val="tx1"/>
                        </a:solidFill>
                        <a:latin charset="0" panose="020B0604020202020204" pitchFamily="34" typeface="Arial"/>
                        <a:ea typeface="+mn-ea"/>
                        <a:cs charset="0" panose="020B0604020202020204" pitchFamily="34" typeface="Arial"/>
                      </a:endParaRPr>
                    </a:p>
                  </a:txBody>
                  <a:tcPr anchor="ctr" marB="0" marL="136119" marR="136119" marT="0">
                    <a:solidFill>
                      <a:schemeClr val="bg2">
                        <a:lumMod val="75000"/>
                        <a:alpha val="69804"/>
                      </a:schemeClr>
                    </a:solidFill>
                  </a:tcPr>
                </a:tc>
                <a:extLst>
                  <a:ext uri="{0D108BD9-81ED-4DB2-BD59-A6C34878D82A}">
                    <a16:rowId xmlns:a16="http://schemas.microsoft.com/office/drawing/2014/main" val="326803472"/>
                  </a:ext>
                </a:extLst>
              </a:tr>
              <a:tr h="318977">
                <a:tc gridSpan="4">
                  <a:txBody>
                    <a:bodyPr/>
                    <a:lstStyle/>
                    <a:p>
                      <a:pPr lvl="0"/>
                      <a:r>
                        <a:rPr b="1" dirty="0" lang="en-CA" sz="1400">
                          <a:solidFill>
                            <a:schemeClr val="bg1"/>
                          </a:solidFill>
                          <a:latin charset="0" panose="020B0604020202020204" pitchFamily="34" typeface="Arial"/>
                          <a:cs charset="0" panose="020B0604020202020204" pitchFamily="34" typeface="Arial"/>
                        </a:rPr>
                        <a:t>HISTORICAL VALUATION NORMS</a:t>
                      </a:r>
                    </a:p>
                  </a:txBody>
                  <a:tcPr anchor="ctr" marB="0" marL="136119" marR="136119" marT="0">
                    <a:solidFill>
                      <a:srgbClr val="72210B"/>
                    </a:solidFill>
                  </a:tcPr>
                </a:tc>
                <a:tc hMerge="1">
                  <a:txBody>
                    <a:bodyPr/>
                    <a:lstStyle/>
                    <a:p>
                      <a:endParaRPr lang="en-CA"/>
                    </a:p>
                  </a:txBody>
                  <a:tcPr/>
                </a:tc>
                <a:tc hMerge="1">
                  <a:txBody>
                    <a:bodyPr/>
                    <a:lstStyle/>
                    <a:p>
                      <a:endParaRPr lang="en-CA"/>
                    </a:p>
                  </a:txBody>
                  <a:tcPr/>
                </a:tc>
                <a:tc hMerge="1">
                  <a:txBody>
                    <a:bodyPr/>
                    <a:lstStyle/>
                    <a:p>
                      <a:pPr lvl="0"/>
                      <a:endParaRPr b="1" dirty="0" lang="en-CA" sz="1400">
                        <a:solidFill>
                          <a:schemeClr val="bg1"/>
                        </a:solidFill>
                        <a:latin charset="0" panose="020B0604020202020204" pitchFamily="34" typeface="Arial"/>
                        <a:cs charset="0" panose="020B0604020202020204" pitchFamily="34" typeface="Arial"/>
                      </a:endParaRPr>
                    </a:p>
                  </a:txBody>
                  <a:tcPr anchor="ctr" marB="0" marL="136119" marR="136119" marT="0">
                    <a:solidFill>
                      <a:srgbClr val="72210B"/>
                    </a:solidFill>
                  </a:tcPr>
                </a:tc>
                <a:extLst>
                  <a:ext uri="{0D108BD9-81ED-4DB2-BD59-A6C34878D82A}">
                    <a16:rowId xmlns:a16="http://schemas.microsoft.com/office/drawing/2014/main" val="99778199"/>
                  </a:ext>
                </a:extLst>
              </a:tr>
              <a:tr h="329609">
                <a:tc>
                  <a:txBody>
                    <a:bodyPr/>
                    <a:lstStyle/>
                    <a:p>
                      <a:pPr lvl="0"/>
                      <a:r>
                        <a:rPr dirty="0" lang="en-CA" sz="1400">
                          <a:solidFill>
                            <a:schemeClr val="tx1"/>
                          </a:solidFill>
                          <a:latin charset="0" panose="020B0604020202020204" pitchFamily="34" typeface="Arial"/>
                          <a:cs charset="0" panose="020B0604020202020204" pitchFamily="34" typeface="Arial"/>
                        </a:rPr>
                        <a:t>RESOURCE VALUE (CAD$)</a:t>
                      </a:r>
                    </a:p>
                  </a:txBody>
                  <a:tcPr anchor="ctr" marB="0" marL="136119" marR="136119" marT="0">
                    <a:solidFill>
                      <a:schemeClr val="bg2">
                        <a:lumMod val="75000"/>
                        <a:alpha val="69804"/>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lang="en-CA" sz="1400">
                          <a:solidFill>
                            <a:schemeClr val="tx1"/>
                          </a:solidFill>
                          <a:latin charset="0" panose="020B0604020202020204" pitchFamily="34" typeface="Arial"/>
                          <a:cs charset="0" panose="020B0604020202020204" pitchFamily="34" typeface="Arial"/>
                        </a:rPr>
                        <a:t>$180/oz</a:t>
                      </a:r>
                      <a:endParaRPr b="0" dirty="0" lang="en-CA" sz="1400">
                        <a:solidFill>
                          <a:schemeClr val="tx1"/>
                        </a:solidFill>
                        <a:latin charset="0" panose="020B0604020202020204" pitchFamily="34" typeface="Arial"/>
                        <a:cs charset="0" panose="020B0604020202020204" pitchFamily="34" typeface="Arial"/>
                      </a:endParaRPr>
                    </a:p>
                  </a:txBody>
                  <a:tcPr anchor="ctr" marB="0" marL="136119" marR="136119" marT="0">
                    <a:solidFill>
                      <a:schemeClr val="bg2">
                        <a:lumMod val="75000"/>
                        <a:alpha val="69804"/>
                      </a:schemeClr>
                    </a:solidFill>
                  </a:tcPr>
                </a:tc>
                <a:tc>
                  <a:txBody>
                    <a:bodyPr/>
                    <a:lstStyle/>
                    <a:p>
                      <a:pPr algn="ctr"/>
                      <a:r>
                        <a:rPr lang="en-CA" sz="1400">
                          <a:latin charset="0" panose="020B0604020202020204" pitchFamily="34" typeface="Arial"/>
                          <a:cs charset="0" panose="020B0604020202020204" pitchFamily="34" typeface="Arial"/>
                        </a:rPr>
                        <a:t>$80/oz</a:t>
                      </a:r>
                      <a:endParaRPr dirty="0" lang="en-CA" sz="1400">
                        <a:latin charset="0" panose="020B0604020202020204" pitchFamily="34" typeface="Arial"/>
                        <a:cs charset="0" panose="020B0604020202020204" pitchFamily="34" typeface="Arial"/>
                      </a:endParaRPr>
                    </a:p>
                  </a:txBody>
                  <a:tcPr anchor="ctr" marB="0" marL="136119" marR="136119" marT="0">
                    <a:solidFill>
                      <a:schemeClr val="bg2">
                        <a:lumMod val="75000"/>
                        <a:alpha val="69804"/>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lang="en-CA" sz="1400">
                          <a:solidFill>
                            <a:schemeClr val="tx1"/>
                          </a:solidFill>
                          <a:latin charset="0" panose="020B0604020202020204" pitchFamily="34" typeface="Arial"/>
                          <a:cs charset="0" panose="020B0604020202020204" pitchFamily="34" typeface="Arial"/>
                        </a:rPr>
                        <a:t>$30/oz</a:t>
                      </a:r>
                      <a:endParaRPr b="0" dirty="0" lang="en-CA" sz="1400">
                        <a:solidFill>
                          <a:schemeClr val="tx1"/>
                        </a:solidFill>
                        <a:latin charset="0" panose="020B0604020202020204" pitchFamily="34" typeface="Arial"/>
                        <a:cs charset="0" panose="020B0604020202020204" pitchFamily="34" typeface="Arial"/>
                      </a:endParaRPr>
                    </a:p>
                  </a:txBody>
                  <a:tcPr anchor="ctr" marB="0" marL="136119" marR="136119" marT="0">
                    <a:solidFill>
                      <a:schemeClr val="bg2">
                        <a:lumMod val="75000"/>
                        <a:alpha val="69804"/>
                      </a:schemeClr>
                    </a:solidFill>
                  </a:tcPr>
                </a:tc>
                <a:extLst>
                  <a:ext uri="{0D108BD9-81ED-4DB2-BD59-A6C34878D82A}">
                    <a16:rowId xmlns:a16="http://schemas.microsoft.com/office/drawing/2014/main" val="195205289"/>
                  </a:ext>
                </a:extLst>
              </a:tr>
              <a:tr h="318977">
                <a:tc>
                  <a:txBody>
                    <a:bodyPr/>
                    <a:lstStyle/>
                    <a:p>
                      <a:pPr lvl="1"/>
                      <a:endParaRPr dirty="0" lang="en-CA" sz="1400">
                        <a:solidFill>
                          <a:schemeClr val="tx1"/>
                        </a:solidFill>
                        <a:latin charset="0" panose="020B0604020202020204" pitchFamily="34" typeface="Arial"/>
                        <a:cs charset="0" panose="020B0604020202020204" pitchFamily="34" typeface="Arial"/>
                      </a:endParaRPr>
                    </a:p>
                  </a:txBody>
                  <a:tcPr anchor="ctr" marB="0" marL="136119" marR="136119" marT="0">
                    <a:solidFill>
                      <a:schemeClr val="bg2">
                        <a:lumMod val="75000"/>
                        <a:alpha val="69804"/>
                      </a:schemeClr>
                    </a:solidFill>
                  </a:tcPr>
                </a:tc>
                <a:tc>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endParaRPr b="0" dirty="0" lang="en-CA" sz="1400">
                        <a:solidFill>
                          <a:schemeClr val="tx1"/>
                        </a:solidFill>
                        <a:latin charset="0" panose="020B0604020202020204" pitchFamily="34" typeface="Arial"/>
                        <a:cs charset="0" panose="020B0604020202020204" pitchFamily="34" typeface="Arial"/>
                      </a:endParaRPr>
                    </a:p>
                  </a:txBody>
                  <a:tcPr anchor="ctr" marB="0" marL="136119" marR="136119" marT="0">
                    <a:solidFill>
                      <a:schemeClr val="bg2">
                        <a:lumMod val="75000"/>
                        <a:alpha val="69804"/>
                      </a:schemeClr>
                    </a:solidFill>
                  </a:tcPr>
                </a:tc>
                <a:tc>
                  <a:txBody>
                    <a:bodyPr/>
                    <a:lstStyle/>
                    <a:p>
                      <a:endParaRPr lang="en-CA"/>
                    </a:p>
                  </a:txBody>
                  <a:tcPr anchor="ctr" marB="0" marL="136119" marR="136119" marT="0">
                    <a:solidFill>
                      <a:schemeClr val="bg2">
                        <a:lumMod val="75000"/>
                        <a:alpha val="69804"/>
                      </a:schemeClr>
                    </a:solidFill>
                  </a:tcPr>
                </a:tc>
                <a:tc>
                  <a:txBody>
                    <a:bodyPr/>
                    <a:lstStyle/>
                    <a:p>
                      <a:pPr algn="r" defTabSz="914400" eaLnBrk="1" fontAlgn="auto" hangingPunct="1" indent="0" latinLnBrk="0" lvl="0" marL="0" marR="0" rtl="0">
                        <a:lnSpc>
                          <a:spcPct val="100000"/>
                        </a:lnSpc>
                        <a:spcBef>
                          <a:spcPts val="0"/>
                        </a:spcBef>
                        <a:spcAft>
                          <a:spcPts val="0"/>
                        </a:spcAft>
                        <a:buClrTx/>
                        <a:buSzTx/>
                        <a:buFontTx/>
                        <a:buNone/>
                        <a:tabLst/>
                        <a:defRPr/>
                      </a:pPr>
                      <a:endParaRPr b="0" dirty="0" lang="en-CA" sz="1400">
                        <a:solidFill>
                          <a:schemeClr val="tx1"/>
                        </a:solidFill>
                        <a:latin charset="0" panose="020B0604020202020204" pitchFamily="34" typeface="Arial"/>
                        <a:cs charset="0" panose="020B0604020202020204" pitchFamily="34" typeface="Arial"/>
                      </a:endParaRPr>
                    </a:p>
                  </a:txBody>
                  <a:tcPr anchor="ctr" marB="0" marL="136119" marR="136119" marT="0">
                    <a:solidFill>
                      <a:schemeClr val="bg2">
                        <a:lumMod val="75000"/>
                        <a:alpha val="69804"/>
                      </a:schemeClr>
                    </a:solidFill>
                  </a:tcPr>
                </a:tc>
                <a:extLst>
                  <a:ext uri="{0D108BD9-81ED-4DB2-BD59-A6C34878D82A}">
                    <a16:rowId xmlns:a16="http://schemas.microsoft.com/office/drawing/2014/main" val="325981382"/>
                  </a:ext>
                </a:extLst>
              </a:tr>
              <a:tr h="350874">
                <a:tc>
                  <a:txBody>
                    <a:bodyPr/>
                    <a:lstStyle/>
                    <a:p>
                      <a:pPr lvl="0"/>
                      <a:r>
                        <a:rPr dirty="0" lang="en-CA" sz="1400">
                          <a:solidFill>
                            <a:schemeClr val="tx1"/>
                          </a:solidFill>
                          <a:latin charset="0" panose="020B0604020202020204" pitchFamily="34" typeface="Arial"/>
                          <a:cs charset="0" panose="020B0604020202020204" pitchFamily="34" typeface="Arial"/>
                        </a:rPr>
                        <a:t>THEORETICAL VALUE</a:t>
                      </a:r>
                    </a:p>
                  </a:txBody>
                  <a:tcPr anchor="ctr" marB="0" marL="136119" marR="136119" marT="0">
                    <a:lnB algn="ctr" cap="flat" cmpd="sng" w="12700">
                      <a:solidFill>
                        <a:schemeClr val="tx1"/>
                      </a:solidFill>
                      <a:prstDash val="solid"/>
                      <a:round/>
                      <a:headEnd len="med" type="none" w="med"/>
                      <a:tailEnd len="med" type="none" w="med"/>
                    </a:lnB>
                    <a:solidFill>
                      <a:schemeClr val="bg2">
                        <a:lumMod val="75000"/>
                        <a:alpha val="69804"/>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dirty="0" lang="en-CA" sz="1400">
                          <a:solidFill>
                            <a:schemeClr val="tx1"/>
                          </a:solidFill>
                          <a:latin charset="0" panose="020B0604020202020204" pitchFamily="34" typeface="Arial"/>
                          <a:cs charset="0" panose="020B0604020202020204" pitchFamily="34" typeface="Arial"/>
                        </a:rPr>
                        <a:t>$496M</a:t>
                      </a:r>
                    </a:p>
                  </a:txBody>
                  <a:tcPr anchor="ctr" marB="0" marL="136119" marR="136119" marT="0">
                    <a:lnB algn="ctr" cap="flat" cmpd="sng" w="12700">
                      <a:solidFill>
                        <a:schemeClr val="tx1"/>
                      </a:solidFill>
                      <a:prstDash val="solid"/>
                      <a:round/>
                      <a:headEnd len="med" type="none" w="med"/>
                      <a:tailEnd len="med" type="none" w="med"/>
                    </a:lnB>
                    <a:solidFill>
                      <a:schemeClr val="bg2">
                        <a:lumMod val="75000"/>
                        <a:alpha val="69804"/>
                      </a:schemeClr>
                    </a:solidFill>
                  </a:tcPr>
                </a:tc>
                <a:tc>
                  <a:txBody>
                    <a:bodyPr/>
                    <a:lstStyle/>
                    <a:p>
                      <a:pPr algn="ctr"/>
                      <a:r>
                        <a:rPr dirty="0" lang="en-CA" sz="1400">
                          <a:latin charset="0" panose="020B0604020202020204" pitchFamily="34" typeface="Arial"/>
                          <a:cs charset="0" panose="020B0604020202020204" pitchFamily="34" typeface="Arial"/>
                        </a:rPr>
                        <a:t>$44M</a:t>
                      </a:r>
                    </a:p>
                  </a:txBody>
                  <a:tcPr anchor="ctr" marB="0" marL="136119" marR="136119" marT="0">
                    <a:lnB algn="ctr" cap="flat" cmpd="sng" w="12700">
                      <a:solidFill>
                        <a:schemeClr val="tx1"/>
                      </a:solidFill>
                      <a:prstDash val="solid"/>
                      <a:round/>
                      <a:headEnd len="med" type="none" w="med"/>
                      <a:tailEnd len="med" type="none" w="med"/>
                    </a:lnB>
                    <a:solidFill>
                      <a:schemeClr val="bg2">
                        <a:lumMod val="75000"/>
                        <a:alpha val="69804"/>
                      </a:schemeClr>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dirty="0" lang="en-CA" sz="1400">
                          <a:solidFill>
                            <a:schemeClr val="tx1"/>
                          </a:solidFill>
                          <a:latin charset="0" panose="020B0604020202020204" pitchFamily="34" typeface="Arial"/>
                          <a:cs charset="0" panose="020B0604020202020204" pitchFamily="34" typeface="Arial"/>
                        </a:rPr>
                        <a:t>$18M</a:t>
                      </a:r>
                    </a:p>
                  </a:txBody>
                  <a:tcPr anchor="ctr" marB="0" marL="136119" marR="136119" marT="0">
                    <a:lnB algn="ctr" cap="flat" cmpd="sng" w="12700">
                      <a:solidFill>
                        <a:schemeClr val="tx1"/>
                      </a:solidFill>
                      <a:prstDash val="solid"/>
                      <a:round/>
                      <a:headEnd len="med" type="none" w="med"/>
                      <a:tailEnd len="med" type="none" w="med"/>
                    </a:lnB>
                    <a:solidFill>
                      <a:schemeClr val="bg2">
                        <a:lumMod val="75000"/>
                        <a:alpha val="69804"/>
                      </a:schemeClr>
                    </a:solidFill>
                  </a:tcPr>
                </a:tc>
                <a:extLst>
                  <a:ext uri="{0D108BD9-81ED-4DB2-BD59-A6C34878D82A}">
                    <a16:rowId xmlns:a16="http://schemas.microsoft.com/office/drawing/2014/main" val="208579264"/>
                  </a:ext>
                </a:extLst>
              </a:tr>
            </a:tbl>
          </a:graphicData>
        </a:graphic>
      </p:graphicFrame>
      <p:sp>
        <p:nvSpPr>
          <p:cNvPr id="13" name="TextBox 12">
            <a:extLst>
              <a:ext uri="{FF2B5EF4-FFF2-40B4-BE49-F238E27FC236}">
                <a16:creationId xmlns:a16="http://schemas.microsoft.com/office/drawing/2014/main" id="{4B2AECE4-006F-19A3-B80F-35EF07CA6E14}"/>
              </a:ext>
            </a:extLst>
          </p:cNvPr>
          <p:cNvSpPr txBox="1"/>
          <p:nvPr/>
        </p:nvSpPr>
        <p:spPr>
          <a:xfrm>
            <a:off x="4118047" y="4658486"/>
            <a:ext cx="3220119" cy="769441"/>
          </a:xfrm>
          <a:prstGeom prst="rect">
            <a:avLst/>
          </a:prstGeom>
          <a:noFill/>
        </p:spPr>
        <p:txBody>
          <a:bodyPr wrap="square">
            <a:spAutoFit/>
          </a:bodyPr>
          <a:lstStyle/>
          <a:p>
            <a:pPr algn="ctr"/>
            <a:r>
              <a:rPr b="1" dirty="0" kern="100" lang="en-CA" sz="4400">
                <a:solidFill>
                  <a:srgbClr val="C69E2D"/>
                </a:solidFill>
                <a:effectLst/>
                <a:latin charset="0" panose="020B0604020202020204" pitchFamily="34" typeface="Arial"/>
                <a:ea typeface="Aptos"/>
                <a:cs charset="0" panose="020B0604020202020204" pitchFamily="34" typeface="Arial"/>
              </a:rPr>
              <a:t>CAD$558M</a:t>
            </a:r>
            <a:endParaRPr dirty="0" lang="en-CA" sz="4400">
              <a:latin charset="0" panose="020B0604020202020204" pitchFamily="34" typeface="Arial"/>
              <a:cs charset="0" panose="020B0604020202020204" pitchFamily="34" typeface="Arial"/>
            </a:endParaRPr>
          </a:p>
        </p:txBody>
      </p:sp>
      <p:sp>
        <p:nvSpPr>
          <p:cNvPr id="15" name="TextBox 14">
            <a:extLst>
              <a:ext uri="{FF2B5EF4-FFF2-40B4-BE49-F238E27FC236}">
                <a16:creationId xmlns:a16="http://schemas.microsoft.com/office/drawing/2014/main" id="{5E18A863-785A-0084-F799-48ABCA6626CA}"/>
              </a:ext>
            </a:extLst>
          </p:cNvPr>
          <p:cNvSpPr txBox="1"/>
          <p:nvPr/>
        </p:nvSpPr>
        <p:spPr>
          <a:xfrm>
            <a:off x="7670153" y="5373891"/>
            <a:ext cx="2459705" cy="634533"/>
          </a:xfrm>
          <a:prstGeom prst="rect">
            <a:avLst/>
          </a:prstGeom>
          <a:noFill/>
        </p:spPr>
        <p:txBody>
          <a:bodyPr wrap="square">
            <a:spAutoFit/>
          </a:bodyPr>
          <a:lstStyle/>
          <a:p>
            <a:pPr algn="ctr">
              <a:lnSpc>
                <a:spcPct val="115000"/>
              </a:lnSpc>
              <a:spcAft>
                <a:spcPts val="800"/>
              </a:spcAft>
            </a:pPr>
            <a:r>
              <a:rPr b="1" dirty="0" kern="100" lang="en-CA" sz="1600">
                <a:solidFill>
                  <a:srgbClr val="72210B"/>
                </a:solidFill>
                <a:effectLst/>
                <a:latin charset="0" panose="020B0604020202020204" pitchFamily="34" typeface="Arial"/>
                <a:ea typeface="Aptos"/>
                <a:cs charset="0" panose="020B0604020202020204" pitchFamily="34" typeface="Arial"/>
              </a:rPr>
              <a:t>MARKET</a:t>
            </a:r>
            <a:br>
              <a:rPr b="1" dirty="0" kern="100" lang="en-CA" sz="1600">
                <a:solidFill>
                  <a:srgbClr val="72210B"/>
                </a:solidFill>
                <a:effectLst/>
                <a:latin charset="0" panose="020B0604020202020204" pitchFamily="34" typeface="Arial"/>
                <a:ea typeface="Aptos"/>
                <a:cs charset="0" panose="020B0604020202020204" pitchFamily="34" typeface="Arial"/>
              </a:rPr>
            </a:br>
            <a:r>
              <a:rPr b="1" dirty="0" kern="100" lang="en-CA" sz="1600">
                <a:solidFill>
                  <a:srgbClr val="72210B"/>
                </a:solidFill>
                <a:effectLst/>
                <a:latin charset="0" panose="020B0604020202020204" pitchFamily="34" typeface="Arial"/>
                <a:ea typeface="Aptos"/>
                <a:cs charset="0" panose="020B0604020202020204" pitchFamily="34" typeface="Arial"/>
              </a:rPr>
              <a:t>CAPITALIZATION</a:t>
            </a:r>
            <a:endParaRPr dirty="0" kern="100" lang="en-CA" sz="1600">
              <a:solidFill>
                <a:srgbClr val="72210B"/>
              </a:solidFill>
              <a:effectLst/>
              <a:latin charset="0" panose="020B0604020202020204" pitchFamily="34" typeface="Arial"/>
              <a:ea typeface="Aptos"/>
              <a:cs charset="0" panose="020B0604020202020204" pitchFamily="34" typeface="Arial"/>
            </a:endParaRPr>
          </a:p>
        </p:txBody>
      </p:sp>
      <p:sp>
        <p:nvSpPr>
          <p:cNvPr id="21" name="TextBox 20">
            <a:extLst>
              <a:ext uri="{FF2B5EF4-FFF2-40B4-BE49-F238E27FC236}">
                <a16:creationId xmlns:a16="http://schemas.microsoft.com/office/drawing/2014/main" id="{4FA190FE-589C-BC08-A5B4-6C4870134B38}"/>
              </a:ext>
            </a:extLst>
          </p:cNvPr>
          <p:cNvSpPr txBox="1"/>
          <p:nvPr/>
        </p:nvSpPr>
        <p:spPr>
          <a:xfrm>
            <a:off x="7780425" y="4753321"/>
            <a:ext cx="2239159" cy="523220"/>
          </a:xfrm>
          <a:prstGeom prst="rect">
            <a:avLst/>
          </a:prstGeom>
          <a:noFill/>
        </p:spPr>
        <p:txBody>
          <a:bodyPr wrap="square">
            <a:spAutoFit/>
          </a:bodyPr>
          <a:lstStyle/>
          <a:p>
            <a:pPr algn="ctr"/>
            <a:r>
              <a:rPr b="1" dirty="0" kern="100" lang="en-CA" sz="2800">
                <a:solidFill>
                  <a:srgbClr val="72210B"/>
                </a:solidFill>
                <a:effectLst/>
                <a:latin charset="0" panose="020B0604020202020204" pitchFamily="34" typeface="Arial"/>
                <a:ea typeface="Aptos"/>
                <a:cs charset="0" panose="020B0604020202020204" pitchFamily="34" typeface="Arial"/>
              </a:rPr>
              <a:t>CAD$53M</a:t>
            </a:r>
            <a:endParaRPr dirty="0" lang="en-CA" sz="2800">
              <a:solidFill>
                <a:srgbClr val="72210B"/>
              </a:solidFill>
              <a:latin charset="0" panose="020B0604020202020204" pitchFamily="34" typeface="Arial"/>
              <a:cs charset="0" panose="020B0604020202020204" pitchFamily="34" typeface="Arial"/>
            </a:endParaRPr>
          </a:p>
        </p:txBody>
      </p:sp>
      <p:cxnSp>
        <p:nvCxnSpPr>
          <p:cNvPr id="24" name="Straight Connector 23">
            <a:extLst>
              <a:ext uri="{FF2B5EF4-FFF2-40B4-BE49-F238E27FC236}">
                <a16:creationId xmlns:a16="http://schemas.microsoft.com/office/drawing/2014/main" id="{44CA7D7B-EA5C-F5DE-8BD3-DB7EC7D4E3C9}"/>
              </a:ext>
            </a:extLst>
          </p:cNvPr>
          <p:cNvCxnSpPr/>
          <p:nvPr/>
        </p:nvCxnSpPr>
        <p:spPr>
          <a:xfrm>
            <a:off x="7670153" y="4388268"/>
            <a:ext cx="0" cy="1971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432561"/>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7F53A0BE-88B1-B197-A7D9-C35B1DC1A1C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31CB632-BF0D-92A1-9976-B4476FAAC387}"/>
              </a:ext>
            </a:extLst>
          </p:cNvPr>
          <p:cNvPicPr>
            <a:picLocks noChangeAspect="1"/>
          </p:cNvPicPr>
          <p:nvPr/>
        </p:nvPicPr>
        <p:blipFill>
          <a:blip cstate="print" r:embed="rId3">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0" y="0"/>
            <a:ext cx="2886075" cy="6859009"/>
          </a:xfrm>
          <a:prstGeom prst="rect">
            <a:avLst/>
          </a:prstGeom>
        </p:spPr>
      </p:pic>
      <p:sp>
        <p:nvSpPr>
          <p:cNvPr id="3" name="TextBox 2">
            <a:extLst>
              <a:ext uri="{FF2B5EF4-FFF2-40B4-BE49-F238E27FC236}">
                <a16:creationId xmlns:a16="http://schemas.microsoft.com/office/drawing/2014/main" id="{E23F48B5-679C-4F1F-D1C1-0CE869CBF251}"/>
              </a:ext>
            </a:extLst>
          </p:cNvPr>
          <p:cNvSpPr txBox="1"/>
          <p:nvPr/>
        </p:nvSpPr>
        <p:spPr>
          <a:xfrm>
            <a:off x="11769289" y="6511347"/>
            <a:ext cx="349776" cy="246221"/>
          </a:xfrm>
          <a:prstGeom prst="rect">
            <a:avLst/>
          </a:prstGeom>
          <a:noFill/>
        </p:spPr>
        <p:txBody>
          <a:bodyPr rtlCol="0" wrap="none">
            <a:spAutoFit/>
          </a:bodyPr>
          <a:lstStyle/>
          <a:p>
            <a:pPr algn="r"/>
            <a:r>
              <a:rPr dirty="0" lang="en-CA" sz="1000">
                <a:latin charset="0" panose="00000700000000000000" pitchFamily="50" typeface="Montserrat SemiBold"/>
              </a:rPr>
              <a:t>07</a:t>
            </a:r>
          </a:p>
        </p:txBody>
      </p:sp>
      <p:pic>
        <p:nvPicPr>
          <p:cNvPr id="16" name="Graphic 15">
            <a:extLst>
              <a:ext uri="{FF2B5EF4-FFF2-40B4-BE49-F238E27FC236}">
                <a16:creationId xmlns:a16="http://schemas.microsoft.com/office/drawing/2014/main" id="{56961334-11B7-DA00-2F82-94B358E4D4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52783" y="6430930"/>
            <a:ext cx="167504" cy="465562"/>
          </a:xfrm>
          <a:prstGeom prst="rect">
            <a:avLst/>
          </a:prstGeom>
        </p:spPr>
      </p:pic>
      <p:grpSp>
        <p:nvGrpSpPr>
          <p:cNvPr id="17" name="Group 16">
            <a:extLst>
              <a:ext uri="{FF2B5EF4-FFF2-40B4-BE49-F238E27FC236}">
                <a16:creationId xmlns:a16="http://schemas.microsoft.com/office/drawing/2014/main" id="{163B5AE7-AFB7-ED97-3DA1-1070303BA6E1}"/>
              </a:ext>
            </a:extLst>
          </p:cNvPr>
          <p:cNvGrpSpPr/>
          <p:nvPr/>
        </p:nvGrpSpPr>
        <p:grpSpPr>
          <a:xfrm>
            <a:off x="-3" y="5906923"/>
            <a:ext cx="9664119" cy="1490695"/>
            <a:chOff x="-3" y="5906923"/>
            <a:chExt cx="9664119" cy="1490695"/>
          </a:xfrm>
        </p:grpSpPr>
        <p:pic>
          <p:nvPicPr>
            <p:cNvPr id="18" name="Graphic 17">
              <a:extLst>
                <a:ext uri="{FF2B5EF4-FFF2-40B4-BE49-F238E27FC236}">
                  <a16:creationId xmlns:a16="http://schemas.microsoft.com/office/drawing/2014/main" id="{3B1025B3-2E35-8022-6CB4-867387EB33F9}"/>
                </a:ext>
              </a:extLst>
            </p:cNvPr>
            <p:cNvPicPr>
              <a:picLocks noChangeAspect="1"/>
            </p:cNvPicPr>
            <p:nvPr/>
          </p:nvPicPr>
          <p:blipFill>
            <a:blip r:embed="rId7">
              <a:extLst>
                <a:ext uri="{96DAC541-7B7A-43D3-8B79-37D633B846F1}">
                  <asvg:svgBlip xmlns:asvg="http://schemas.microsoft.com/office/drawing/2016/SVG/main" r:embed="rId8"/>
                </a:ext>
              </a:extLst>
            </a:blip>
            <a:srcRect b="118" l="-15822" r="1937"/>
            <a:stretch/>
          </p:blipFill>
          <p:spPr>
            <a:xfrm rot="5400000">
              <a:off x="4548381" y="1742269"/>
              <a:ext cx="567351" cy="9664119"/>
            </a:xfrm>
            <a:prstGeom prst="rect">
              <a:avLst/>
            </a:prstGeom>
          </p:spPr>
        </p:pic>
        <p:pic>
          <p:nvPicPr>
            <p:cNvPr id="19" name="Graphic 18">
              <a:extLst>
                <a:ext uri="{FF2B5EF4-FFF2-40B4-BE49-F238E27FC236}">
                  <a16:creationId xmlns:a16="http://schemas.microsoft.com/office/drawing/2014/main" id="{3F42762B-9483-0578-64F2-82373C706391}"/>
                </a:ext>
              </a:extLst>
            </p:cNvPr>
            <p:cNvPicPr>
              <a:picLocks noChangeAspect="1"/>
            </p:cNvPicPr>
            <p:nvPr/>
          </p:nvPicPr>
          <p:blipFill>
            <a:blip r:embed="rId9">
              <a:extLst>
                <a:ext uri="{96DAC541-7B7A-43D3-8B79-37D633B846F1}">
                  <asvg:svgBlip xmlns:asvg="http://schemas.microsoft.com/office/drawing/2016/SVG/main" r:embed="rId10"/>
                </a:ext>
              </a:extLst>
            </a:blip>
            <a:srcRect b="1" t="33498"/>
            <a:stretch/>
          </p:blipFill>
          <p:spPr>
            <a:xfrm rot="6827861">
              <a:off x="1819001" y="4305637"/>
              <a:ext cx="1490695" cy="4693268"/>
            </a:xfrm>
            <a:prstGeom prst="rect">
              <a:avLst/>
            </a:prstGeom>
          </p:spPr>
        </p:pic>
        <p:sp>
          <p:nvSpPr>
            <p:cNvPr id="20" name="TextBox 19">
              <a:extLst>
                <a:ext uri="{FF2B5EF4-FFF2-40B4-BE49-F238E27FC236}">
                  <a16:creationId xmlns:a16="http://schemas.microsoft.com/office/drawing/2014/main" id="{AB88F5A2-53EE-2AA0-94EC-4CA1CE9C6CF2}"/>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pic>
        <p:nvPicPr>
          <p:cNvPr id="2" name="Picture 1">
            <a:extLst>
              <a:ext uri="{FF2B5EF4-FFF2-40B4-BE49-F238E27FC236}">
                <a16:creationId xmlns:a16="http://schemas.microsoft.com/office/drawing/2014/main" id="{270BDDF1-40E2-A837-C130-A948BC257446}"/>
              </a:ext>
            </a:extLst>
          </p:cNvPr>
          <p:cNvPicPr>
            <a:picLocks noChangeAspect="1"/>
          </p:cNvPicPr>
          <p:nvPr/>
        </p:nvPicPr>
        <p:blipFill>
          <a:blip cstate="print" r:embed="rId11">
            <a:extLst>
              <a:ext uri="{28A0092B-C50C-407E-A947-70E740481C1C}">
                <a14:useLocalDpi xmlns:a14="http://schemas.microsoft.com/office/drawing/2010/main"/>
              </a:ext>
            </a:extLst>
          </a:blip>
          <a:srcRect b="190"/>
          <a:stretch/>
        </p:blipFill>
        <p:spPr>
          <a:xfrm>
            <a:off x="2850048" y="59462"/>
            <a:ext cx="1267999" cy="1120542"/>
          </a:xfrm>
          <a:prstGeom prst="rect">
            <a:avLst/>
          </a:prstGeom>
          <a:effectLst>
            <a:outerShdw algn="ctr" blurRad="63500" rotWithShape="0" sx="102000" sy="102000">
              <a:prstClr val="black">
                <a:alpha val="40000"/>
              </a:prstClr>
            </a:outerShdw>
          </a:effectLst>
        </p:spPr>
      </p:pic>
      <p:sp>
        <p:nvSpPr>
          <p:cNvPr id="5" name="TextBox 4">
            <a:extLst>
              <a:ext uri="{FF2B5EF4-FFF2-40B4-BE49-F238E27FC236}">
                <a16:creationId xmlns:a16="http://schemas.microsoft.com/office/drawing/2014/main" id="{7AE817FB-23A9-A469-C3C4-6AC554A6AB5A}"/>
              </a:ext>
            </a:extLst>
          </p:cNvPr>
          <p:cNvSpPr txBox="1"/>
          <p:nvPr/>
        </p:nvSpPr>
        <p:spPr>
          <a:xfrm>
            <a:off x="3975142" y="272863"/>
            <a:ext cx="5118709" cy="584775"/>
          </a:xfrm>
          <a:prstGeom prst="rect">
            <a:avLst/>
          </a:prstGeom>
          <a:noFill/>
        </p:spPr>
        <p:txBody>
          <a:bodyPr rtlCol="0" wrap="none">
            <a:spAutoFit/>
          </a:bodyPr>
          <a:lstStyle/>
          <a:p>
            <a:r>
              <a:rPr b="1" dirty="0" lang="en-CA" spc="300" sz="3200">
                <a:latin charset="0" panose="020B0604020202020204" pitchFamily="34" typeface="Arial"/>
                <a:cs charset="0" panose="020B0604020202020204" pitchFamily="34" typeface="Arial"/>
              </a:rPr>
              <a:t>CORPORATE UPDATE</a:t>
            </a:r>
            <a:endParaRPr b="1" dirty="0" lang="en-CA" spc="300" sz="3200">
              <a:solidFill>
                <a:schemeClr val="tx1"/>
              </a:solidFill>
              <a:latin charset="0" panose="020B0604020202020204" pitchFamily="34" typeface="Arial"/>
              <a:cs charset="0" panose="020B0604020202020204" pitchFamily="34" typeface="Arial"/>
            </a:endParaRPr>
          </a:p>
        </p:txBody>
      </p:sp>
      <p:sp>
        <p:nvSpPr>
          <p:cNvPr id="6" name="Rectangle: Rounded Corners 5">
            <a:extLst>
              <a:ext uri="{FF2B5EF4-FFF2-40B4-BE49-F238E27FC236}">
                <a16:creationId xmlns:a16="http://schemas.microsoft.com/office/drawing/2014/main" id="{A28936E6-B88E-324C-66E2-4E5DEABA1D73}"/>
              </a:ext>
            </a:extLst>
          </p:cNvPr>
          <p:cNvSpPr/>
          <p:nvPr/>
        </p:nvSpPr>
        <p:spPr>
          <a:xfrm>
            <a:off x="3560904" y="1487212"/>
            <a:ext cx="3708796" cy="2182210"/>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7" name="Text Placeholder 44">
            <a:extLst>
              <a:ext uri="{FF2B5EF4-FFF2-40B4-BE49-F238E27FC236}">
                <a16:creationId xmlns:a16="http://schemas.microsoft.com/office/drawing/2014/main" id="{C1B756D5-63CA-9A97-3D46-DDDAD75776B6}"/>
              </a:ext>
            </a:extLst>
          </p:cNvPr>
          <p:cNvSpPr txBox="1">
            <a:spLocks/>
          </p:cNvSpPr>
          <p:nvPr/>
        </p:nvSpPr>
        <p:spPr>
          <a:xfrm>
            <a:off x="3960025" y="1939114"/>
            <a:ext cx="3200494" cy="1324287"/>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dirty="0" lang="en-ZA" sz="1600">
                <a:solidFill>
                  <a:schemeClr val="tx1"/>
                </a:solidFill>
                <a:latin charset="0" panose="020B0604020202020204" pitchFamily="34" typeface="Arial"/>
                <a:cs charset="0" panose="020B0604020202020204" pitchFamily="34" typeface="Arial"/>
              </a:rPr>
              <a:t>Co-operation and Support Agreement signed April 2, 2025 with Hummingbird Resources / Nioko Resources</a:t>
            </a:r>
          </a:p>
          <a:p>
            <a:pPr algn="l">
              <a:lnSpc>
                <a:spcPct val="114000"/>
              </a:lnSpc>
              <a:spcBef>
                <a:spcPts val="0"/>
              </a:spcBef>
              <a:spcAft>
                <a:spcPts val="600"/>
              </a:spcAft>
              <a:tabLst>
                <a:tab algn="l" pos="228600"/>
                <a:tab algn="l" pos="457200"/>
              </a:tabLst>
            </a:pPr>
            <a:endParaRPr dirty="0" lang="en-ZA" sz="1600">
              <a:solidFill>
                <a:schemeClr val="tx1"/>
              </a:solidFill>
              <a:latin charset="0" panose="020B0604020202020204" pitchFamily="34" typeface="Arial"/>
              <a:cs charset="0" panose="020B0604020202020204" pitchFamily="34" typeface="Arial"/>
            </a:endParaRPr>
          </a:p>
        </p:txBody>
      </p:sp>
      <p:sp>
        <p:nvSpPr>
          <p:cNvPr id="8" name="Rectangle: Rounded Corners 7">
            <a:extLst>
              <a:ext uri="{FF2B5EF4-FFF2-40B4-BE49-F238E27FC236}">
                <a16:creationId xmlns:a16="http://schemas.microsoft.com/office/drawing/2014/main" id="{8E802005-3911-1FB6-2D22-D7A1FF533C1D}"/>
              </a:ext>
            </a:extLst>
          </p:cNvPr>
          <p:cNvSpPr/>
          <p:nvPr/>
        </p:nvSpPr>
        <p:spPr>
          <a:xfrm>
            <a:off x="7509831" y="1487212"/>
            <a:ext cx="3708796" cy="2182210"/>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10" name="Text Placeholder 44">
            <a:extLst>
              <a:ext uri="{FF2B5EF4-FFF2-40B4-BE49-F238E27FC236}">
                <a16:creationId xmlns:a16="http://schemas.microsoft.com/office/drawing/2014/main" id="{9B0151F7-C52E-A185-1D8A-D78D9ABFDA89}"/>
              </a:ext>
            </a:extLst>
          </p:cNvPr>
          <p:cNvSpPr txBox="1">
            <a:spLocks/>
          </p:cNvSpPr>
          <p:nvPr/>
        </p:nvSpPr>
        <p:spPr>
          <a:xfrm>
            <a:off x="7908952" y="1939114"/>
            <a:ext cx="2968314" cy="1324287"/>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dirty="0" lang="en-US" sz="1600">
                <a:solidFill>
                  <a:schemeClr val="tx1"/>
                </a:solidFill>
                <a:latin charset="0" panose="020B0604020202020204" pitchFamily="34" typeface="Arial"/>
                <a:cs charset="0" panose="020B0604020202020204" pitchFamily="34" typeface="Arial"/>
              </a:rPr>
              <a:t>Aligns strategy and interests with Pasofino’s majority shareholder and minority shareholders</a:t>
            </a:r>
          </a:p>
        </p:txBody>
      </p:sp>
      <p:sp>
        <p:nvSpPr>
          <p:cNvPr id="11" name="Rectangle: Rounded Corners 10">
            <a:extLst>
              <a:ext uri="{FF2B5EF4-FFF2-40B4-BE49-F238E27FC236}">
                <a16:creationId xmlns:a16="http://schemas.microsoft.com/office/drawing/2014/main" id="{262D4846-749F-BAFF-EC1F-612C6093F1AB}"/>
              </a:ext>
            </a:extLst>
          </p:cNvPr>
          <p:cNvSpPr/>
          <p:nvPr/>
        </p:nvSpPr>
        <p:spPr>
          <a:xfrm>
            <a:off x="3560904" y="3951491"/>
            <a:ext cx="3708796" cy="2182210"/>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13" name="Text Placeholder 44">
            <a:extLst>
              <a:ext uri="{FF2B5EF4-FFF2-40B4-BE49-F238E27FC236}">
                <a16:creationId xmlns:a16="http://schemas.microsoft.com/office/drawing/2014/main" id="{8A0E1F88-3F44-A963-295F-CDA663AF6377}"/>
              </a:ext>
            </a:extLst>
          </p:cNvPr>
          <p:cNvSpPr txBox="1">
            <a:spLocks/>
          </p:cNvSpPr>
          <p:nvPr/>
        </p:nvSpPr>
        <p:spPr>
          <a:xfrm>
            <a:off x="3945727" y="4205381"/>
            <a:ext cx="3068574" cy="1324287"/>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dirty="0" lang="en-US" sz="1600">
                <a:solidFill>
                  <a:schemeClr val="tx1"/>
                </a:solidFill>
                <a:latin charset="0" panose="020B0604020202020204" pitchFamily="34" typeface="Arial"/>
                <a:cs charset="0" panose="020B0604020202020204" pitchFamily="34" typeface="Arial"/>
              </a:rPr>
              <a:t>Committed funding from Hummingbird Resources / Nioko Resources for their 50.8% pro-rata share of up to US$10M for 2025 and up to US$15M for 2026</a:t>
            </a:r>
          </a:p>
          <a:p>
            <a:pPr algn="l">
              <a:lnSpc>
                <a:spcPct val="114000"/>
              </a:lnSpc>
              <a:spcBef>
                <a:spcPts val="0"/>
              </a:spcBef>
              <a:spcAft>
                <a:spcPts val="600"/>
              </a:spcAft>
              <a:tabLst>
                <a:tab algn="l" pos="228600"/>
                <a:tab algn="l" pos="457200"/>
              </a:tabLst>
            </a:pPr>
            <a:endParaRPr dirty="0" lang="en-ZA" sz="1600">
              <a:solidFill>
                <a:schemeClr val="tx1"/>
              </a:solidFill>
              <a:latin charset="0" panose="020B0604020202020204" pitchFamily="34" typeface="Arial"/>
              <a:cs charset="0" panose="020B0604020202020204" pitchFamily="34" typeface="Arial"/>
            </a:endParaRPr>
          </a:p>
        </p:txBody>
      </p:sp>
      <p:sp>
        <p:nvSpPr>
          <p:cNvPr id="15" name="Rectangle: Rounded Corners 14">
            <a:extLst>
              <a:ext uri="{FF2B5EF4-FFF2-40B4-BE49-F238E27FC236}">
                <a16:creationId xmlns:a16="http://schemas.microsoft.com/office/drawing/2014/main" id="{1606034A-B7DF-1D53-1A7E-2B9653F6E54D}"/>
              </a:ext>
            </a:extLst>
          </p:cNvPr>
          <p:cNvSpPr/>
          <p:nvPr/>
        </p:nvSpPr>
        <p:spPr>
          <a:xfrm>
            <a:off x="7509831" y="3951491"/>
            <a:ext cx="3708796" cy="2182210"/>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21" name="Text Placeholder 44">
            <a:extLst>
              <a:ext uri="{FF2B5EF4-FFF2-40B4-BE49-F238E27FC236}">
                <a16:creationId xmlns:a16="http://schemas.microsoft.com/office/drawing/2014/main" id="{396D4DE8-932B-465D-A208-1FE44B327F4A}"/>
              </a:ext>
            </a:extLst>
          </p:cNvPr>
          <p:cNvSpPr txBox="1">
            <a:spLocks/>
          </p:cNvSpPr>
          <p:nvPr/>
        </p:nvSpPr>
        <p:spPr>
          <a:xfrm>
            <a:off x="7899864" y="4147773"/>
            <a:ext cx="3200494" cy="1324287"/>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14000"/>
              </a:lnSpc>
              <a:spcBef>
                <a:spcPts val="0"/>
              </a:spcBef>
              <a:spcAft>
                <a:spcPts val="600"/>
              </a:spcAft>
              <a:tabLst>
                <a:tab algn="l" pos="228600"/>
                <a:tab algn="l" pos="457200"/>
              </a:tabLst>
            </a:pPr>
            <a:r>
              <a:rPr dirty="0" lang="en-US" sz="1600">
                <a:solidFill>
                  <a:schemeClr val="tx1"/>
                </a:solidFill>
                <a:latin charset="0" panose="020B0604020202020204" pitchFamily="34" typeface="Arial"/>
                <a:cs charset="0" panose="020B0604020202020204" pitchFamily="34" typeface="Arial"/>
              </a:rPr>
              <a:t>Board governance model implemented, and Hummingbird Resources / Nioko Resources representatives do not have control of the Board</a:t>
            </a:r>
          </a:p>
        </p:txBody>
      </p:sp>
      <p:sp>
        <p:nvSpPr>
          <p:cNvPr id="22" name="Rectangle: Rounded Corners 21">
            <a:extLst>
              <a:ext uri="{FF2B5EF4-FFF2-40B4-BE49-F238E27FC236}">
                <a16:creationId xmlns:a16="http://schemas.microsoft.com/office/drawing/2014/main" id="{AA0C9CE1-C3D5-CD45-5D0B-6BDEE0B916AE}"/>
              </a:ext>
            </a:extLst>
          </p:cNvPr>
          <p:cNvSpPr/>
          <p:nvPr/>
        </p:nvSpPr>
        <p:spPr>
          <a:xfrm>
            <a:off x="3560904" y="1487212"/>
            <a:ext cx="158990" cy="21822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3" name="Rectangle: Rounded Corners 22">
            <a:extLst>
              <a:ext uri="{FF2B5EF4-FFF2-40B4-BE49-F238E27FC236}">
                <a16:creationId xmlns:a16="http://schemas.microsoft.com/office/drawing/2014/main" id="{53B37F0F-DD56-8E45-323B-E2A42E5CB3E7}"/>
              </a:ext>
            </a:extLst>
          </p:cNvPr>
          <p:cNvSpPr/>
          <p:nvPr/>
        </p:nvSpPr>
        <p:spPr>
          <a:xfrm>
            <a:off x="7514586" y="1487212"/>
            <a:ext cx="158990" cy="21822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24" name="Rectangle: Rounded Corners 23">
            <a:extLst>
              <a:ext uri="{FF2B5EF4-FFF2-40B4-BE49-F238E27FC236}">
                <a16:creationId xmlns:a16="http://schemas.microsoft.com/office/drawing/2014/main" id="{F03F3B7E-B81D-9501-84C0-607781197905}"/>
              </a:ext>
            </a:extLst>
          </p:cNvPr>
          <p:cNvSpPr/>
          <p:nvPr/>
        </p:nvSpPr>
        <p:spPr>
          <a:xfrm>
            <a:off x="3564066" y="3953395"/>
            <a:ext cx="158990" cy="21822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5" name="Rectangle: Rounded Corners 24">
            <a:extLst>
              <a:ext uri="{FF2B5EF4-FFF2-40B4-BE49-F238E27FC236}">
                <a16:creationId xmlns:a16="http://schemas.microsoft.com/office/drawing/2014/main" id="{856FABAB-83B5-C28C-7F8E-2001524BC6AD}"/>
              </a:ext>
            </a:extLst>
          </p:cNvPr>
          <p:cNvSpPr/>
          <p:nvPr/>
        </p:nvSpPr>
        <p:spPr>
          <a:xfrm>
            <a:off x="7518623" y="3953395"/>
            <a:ext cx="158990" cy="21822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Tree>
    <p:extLst>
      <p:ext uri="{BB962C8B-B14F-4D97-AF65-F5344CB8AC3E}">
        <p14:creationId xmlns:p14="http://schemas.microsoft.com/office/powerpoint/2010/main" val="306999684"/>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8E052203-801B-9C72-3DA8-93F9E8BA623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BA70C8D-505A-DA24-204D-FB626CEBEA52}"/>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b="-294" l="53" r="58" t="85"/>
          <a:stretch/>
        </p:blipFill>
        <p:spPr>
          <a:xfrm>
            <a:off x="8918989" y="-3016"/>
            <a:ext cx="3311080" cy="6899507"/>
          </a:xfrm>
          <a:prstGeom prst="rect">
            <a:avLst/>
          </a:prstGeom>
        </p:spPr>
      </p:pic>
      <p:sp>
        <p:nvSpPr>
          <p:cNvPr id="3" name="TextBox 2">
            <a:extLst>
              <a:ext uri="{FF2B5EF4-FFF2-40B4-BE49-F238E27FC236}">
                <a16:creationId xmlns:a16="http://schemas.microsoft.com/office/drawing/2014/main" id="{1456EA77-1328-B4B4-15CE-6B2A5726F390}"/>
              </a:ext>
            </a:extLst>
          </p:cNvPr>
          <p:cNvSpPr txBox="1"/>
          <p:nvPr/>
        </p:nvSpPr>
        <p:spPr>
          <a:xfrm>
            <a:off x="11720936" y="6511347"/>
            <a:ext cx="354584" cy="246221"/>
          </a:xfrm>
          <a:prstGeom prst="rect">
            <a:avLst/>
          </a:prstGeom>
          <a:noFill/>
        </p:spPr>
        <p:txBody>
          <a:bodyPr rtlCol="0" wrap="none">
            <a:spAutoFit/>
          </a:bodyPr>
          <a:lstStyle/>
          <a:p>
            <a:pPr algn="r"/>
            <a:r>
              <a:rPr dirty="0" lang="en-CA" sz="1000">
                <a:solidFill>
                  <a:schemeClr val="bg1"/>
                </a:solidFill>
                <a:latin charset="0" panose="00000700000000000000" pitchFamily="50" typeface="Montserrat SemiBold"/>
              </a:rPr>
              <a:t>08</a:t>
            </a:r>
          </a:p>
        </p:txBody>
      </p:sp>
      <p:pic>
        <p:nvPicPr>
          <p:cNvPr id="8" name="Graphic 7">
            <a:extLst>
              <a:ext uri="{FF2B5EF4-FFF2-40B4-BE49-F238E27FC236}">
                <a16:creationId xmlns:a16="http://schemas.microsoft.com/office/drawing/2014/main" id="{0A870B91-25A2-54BE-9269-C52B20992E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52783" y="6430930"/>
            <a:ext cx="167504" cy="465562"/>
          </a:xfrm>
          <a:prstGeom prst="rect">
            <a:avLst/>
          </a:prstGeom>
        </p:spPr>
      </p:pic>
      <p:pic>
        <p:nvPicPr>
          <p:cNvPr id="12" name="Picture 11">
            <a:extLst>
              <a:ext uri="{FF2B5EF4-FFF2-40B4-BE49-F238E27FC236}">
                <a16:creationId xmlns:a16="http://schemas.microsoft.com/office/drawing/2014/main" id="{FC2B1AC8-8F9B-5CDD-5EED-839DCD899CB7}"/>
              </a:ext>
            </a:extLst>
          </p:cNvPr>
          <p:cNvPicPr>
            <a:picLocks noChangeAspect="1"/>
          </p:cNvPicPr>
          <p:nvPr/>
        </p:nvPicPr>
        <p:blipFill>
          <a:blip cstate="print" r:embed="rId7">
            <a:extLst>
              <a:ext uri="{28A0092B-C50C-407E-A947-70E740481C1C}">
                <a14:useLocalDpi xmlns:a14="http://schemas.microsoft.com/office/drawing/2010/main"/>
              </a:ext>
            </a:extLst>
          </a:blip>
          <a:srcRect b="190"/>
          <a:stretch/>
        </p:blipFill>
        <p:spPr>
          <a:xfrm>
            <a:off x="-127861" y="7076"/>
            <a:ext cx="1267999" cy="1120542"/>
          </a:xfrm>
          <a:prstGeom prst="rect">
            <a:avLst/>
          </a:prstGeom>
          <a:effectLst>
            <a:outerShdw algn="ctr" blurRad="63500" rotWithShape="0" sx="102000" sy="102000">
              <a:prstClr val="black">
                <a:alpha val="40000"/>
              </a:prstClr>
            </a:outerShdw>
          </a:effectLst>
        </p:spPr>
      </p:pic>
      <p:grpSp>
        <p:nvGrpSpPr>
          <p:cNvPr id="15" name="Group 14">
            <a:extLst>
              <a:ext uri="{FF2B5EF4-FFF2-40B4-BE49-F238E27FC236}">
                <a16:creationId xmlns:a16="http://schemas.microsoft.com/office/drawing/2014/main" id="{A38F54B0-78E7-0B0A-B1B3-FCEA2EFA21C4}"/>
              </a:ext>
            </a:extLst>
          </p:cNvPr>
          <p:cNvGrpSpPr/>
          <p:nvPr/>
        </p:nvGrpSpPr>
        <p:grpSpPr>
          <a:xfrm>
            <a:off x="-3" y="5906923"/>
            <a:ext cx="9664119" cy="1490695"/>
            <a:chOff x="-3" y="5906923"/>
            <a:chExt cx="9664119" cy="1490695"/>
          </a:xfrm>
        </p:grpSpPr>
        <p:pic>
          <p:nvPicPr>
            <p:cNvPr id="16" name="Graphic 15">
              <a:extLst>
                <a:ext uri="{FF2B5EF4-FFF2-40B4-BE49-F238E27FC236}">
                  <a16:creationId xmlns:a16="http://schemas.microsoft.com/office/drawing/2014/main" id="{15E7B621-816D-B430-C51C-0BB6EFA77244}"/>
                </a:ext>
              </a:extLst>
            </p:cNvPr>
            <p:cNvPicPr>
              <a:picLocks noChangeAspect="1"/>
            </p:cNvPicPr>
            <p:nvPr/>
          </p:nvPicPr>
          <p:blipFill>
            <a:blip r:embed="rId8">
              <a:extLst>
                <a:ext uri="{96DAC541-7B7A-43D3-8B79-37D633B846F1}">
                  <asvg:svgBlip xmlns:asvg="http://schemas.microsoft.com/office/drawing/2016/SVG/main" r:embed="rId9"/>
                </a:ext>
              </a:extLst>
            </a:blip>
            <a:srcRect b="118" l="-15822" r="1937"/>
            <a:stretch/>
          </p:blipFill>
          <p:spPr>
            <a:xfrm rot="5400000">
              <a:off x="4548381" y="1742269"/>
              <a:ext cx="567351" cy="9664119"/>
            </a:xfrm>
            <a:prstGeom prst="rect">
              <a:avLst/>
            </a:prstGeom>
          </p:spPr>
        </p:pic>
        <p:pic>
          <p:nvPicPr>
            <p:cNvPr id="18" name="Graphic 17">
              <a:extLst>
                <a:ext uri="{FF2B5EF4-FFF2-40B4-BE49-F238E27FC236}">
                  <a16:creationId xmlns:a16="http://schemas.microsoft.com/office/drawing/2014/main" id="{DF1D2096-3710-19AE-300B-4A57527B5D5C}"/>
                </a:ext>
              </a:extLst>
            </p:cNvPr>
            <p:cNvPicPr>
              <a:picLocks noChangeAspect="1"/>
            </p:cNvPicPr>
            <p:nvPr/>
          </p:nvPicPr>
          <p:blipFill>
            <a:blip r:embed="rId10">
              <a:extLst>
                <a:ext uri="{96DAC541-7B7A-43D3-8B79-37D633B846F1}">
                  <asvg:svgBlip xmlns:asvg="http://schemas.microsoft.com/office/drawing/2016/SVG/main" r:embed="rId11"/>
                </a:ext>
              </a:extLst>
            </a:blip>
            <a:srcRect b="1" t="33498"/>
            <a:stretch/>
          </p:blipFill>
          <p:spPr>
            <a:xfrm rot="6827861">
              <a:off x="1819001" y="4305637"/>
              <a:ext cx="1490695" cy="4693268"/>
            </a:xfrm>
            <a:prstGeom prst="rect">
              <a:avLst/>
            </a:prstGeom>
          </p:spPr>
        </p:pic>
        <p:sp>
          <p:nvSpPr>
            <p:cNvPr id="19" name="TextBox 18">
              <a:extLst>
                <a:ext uri="{FF2B5EF4-FFF2-40B4-BE49-F238E27FC236}">
                  <a16:creationId xmlns:a16="http://schemas.microsoft.com/office/drawing/2014/main" id="{FE16AF5D-6A23-99A5-B858-9BA3D503D2A2}"/>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4" name="Rectangle: Rounded Corners 3">
            <a:extLst>
              <a:ext uri="{FF2B5EF4-FFF2-40B4-BE49-F238E27FC236}">
                <a16:creationId xmlns:a16="http://schemas.microsoft.com/office/drawing/2014/main" id="{59DB4791-B41F-D770-B7B1-8642780BABE6}"/>
              </a:ext>
            </a:extLst>
          </p:cNvPr>
          <p:cNvSpPr/>
          <p:nvPr/>
        </p:nvSpPr>
        <p:spPr>
          <a:xfrm>
            <a:off x="1234709" y="2137775"/>
            <a:ext cx="9664119" cy="3561632"/>
          </a:xfrm>
          <a:prstGeom prst="roundRect">
            <a:avLst>
              <a:gd fmla="val 2942" name="adj"/>
            </a:avLst>
          </a:prstGeom>
          <a:solidFill>
            <a:srgbClr val="FFFFFF">
              <a:alpha val="80000"/>
            </a:srgbClr>
          </a:solidFill>
          <a:ln>
            <a:solidFill>
              <a:schemeClr val="bg1">
                <a:lumMod val="65000"/>
              </a:schemeClr>
            </a:solidFill>
          </a:ln>
          <a:effectLst>
            <a:outerShdw algn="l" blurRad="508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7" name="TextBox 6">
            <a:extLst>
              <a:ext uri="{FF2B5EF4-FFF2-40B4-BE49-F238E27FC236}">
                <a16:creationId xmlns:a16="http://schemas.microsoft.com/office/drawing/2014/main" id="{CBAECDA8-54B6-D11A-3634-A1E92CF31447}"/>
              </a:ext>
            </a:extLst>
          </p:cNvPr>
          <p:cNvSpPr txBox="1"/>
          <p:nvPr/>
        </p:nvSpPr>
        <p:spPr>
          <a:xfrm>
            <a:off x="823598" y="6044432"/>
            <a:ext cx="4821774" cy="246221"/>
          </a:xfrm>
          <a:prstGeom prst="rect">
            <a:avLst/>
          </a:prstGeom>
          <a:noFill/>
        </p:spPr>
        <p:txBody>
          <a:bodyPr wrap="square">
            <a:spAutoFit/>
          </a:bodyPr>
          <a:lstStyle/>
          <a:p>
            <a:pPr marL="457200" marR="0">
              <a:spcAft>
                <a:spcPts val="800"/>
              </a:spcAft>
              <a:buNone/>
            </a:pPr>
            <a:r>
              <a:rPr dirty="0" kern="0" lang="en-US" sz="1000">
                <a:latin charset="0" pitchFamily="2" typeface="Figtree"/>
                <a:ea charset="0" panose="02020603050405020304" pitchFamily="18" typeface="Times New Roman"/>
                <a:cs charset="0" panose="020B0502040204020203" pitchFamily="34" typeface="Segoe UI"/>
              </a:rPr>
              <a:t>* automatic accelerator if the share price hits C$0.90 for 15 trading days</a:t>
            </a:r>
          </a:p>
        </p:txBody>
      </p:sp>
      <p:cxnSp>
        <p:nvCxnSpPr>
          <p:cNvPr id="9" name="Straight Connector 8">
            <a:extLst>
              <a:ext uri="{FF2B5EF4-FFF2-40B4-BE49-F238E27FC236}">
                <a16:creationId xmlns:a16="http://schemas.microsoft.com/office/drawing/2014/main" id="{CB7C5D58-3A67-D6EB-F62E-672F02D26A4F}"/>
              </a:ext>
            </a:extLst>
          </p:cNvPr>
          <p:cNvCxnSpPr>
            <a:cxnSpLocks/>
          </p:cNvCxnSpPr>
          <p:nvPr/>
        </p:nvCxnSpPr>
        <p:spPr>
          <a:xfrm>
            <a:off x="1336449" y="6044432"/>
            <a:ext cx="4696277"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D2250A-1589-EE78-326D-10CE6535F308}"/>
              </a:ext>
            </a:extLst>
          </p:cNvPr>
          <p:cNvSpPr txBox="1"/>
          <p:nvPr/>
        </p:nvSpPr>
        <p:spPr>
          <a:xfrm>
            <a:off x="7023846" y="2303849"/>
            <a:ext cx="2964216" cy="400110"/>
          </a:xfrm>
          <a:prstGeom prst="rect">
            <a:avLst/>
          </a:prstGeom>
          <a:noFill/>
        </p:spPr>
        <p:txBody>
          <a:bodyPr rtlCol="0" wrap="square">
            <a:spAutoFit/>
          </a:bodyPr>
          <a:lstStyle/>
          <a:p>
            <a:pPr>
              <a:spcBef>
                <a:spcPts val="600"/>
              </a:spcBef>
            </a:pPr>
            <a:r>
              <a:rPr b="1" baseline="0" dirty="0" i="0" lang="en-US" strike="noStrike" sz="2000" u="none">
                <a:latin charset="0" panose="020B0604020202020204" pitchFamily="34" typeface="Arial"/>
                <a:cs charset="0" panose="020B0604020202020204" pitchFamily="34" typeface="Arial"/>
              </a:rPr>
              <a:t>USE OF PROCEEDS</a:t>
            </a:r>
            <a:endParaRPr b="1" dirty="0" lang="en-CA" sz="2000">
              <a:latin charset="0" panose="020B0604020202020204" pitchFamily="34" typeface="Arial"/>
              <a:cs charset="0" panose="020B0604020202020204" pitchFamily="34" typeface="Arial"/>
            </a:endParaRPr>
          </a:p>
        </p:txBody>
      </p:sp>
      <p:sp>
        <p:nvSpPr>
          <p:cNvPr id="35" name="TextBox 34">
            <a:extLst>
              <a:ext uri="{FF2B5EF4-FFF2-40B4-BE49-F238E27FC236}">
                <a16:creationId xmlns:a16="http://schemas.microsoft.com/office/drawing/2014/main" id="{CC77C7DD-6C96-7C95-7B90-DCC72C1ECC4E}"/>
              </a:ext>
            </a:extLst>
          </p:cNvPr>
          <p:cNvSpPr txBox="1"/>
          <p:nvPr/>
        </p:nvSpPr>
        <p:spPr>
          <a:xfrm>
            <a:off x="7023846" y="2790392"/>
            <a:ext cx="3762038" cy="2939266"/>
          </a:xfrm>
          <a:prstGeom prst="rect">
            <a:avLst/>
          </a:prstGeom>
          <a:noFill/>
        </p:spPr>
        <p:txBody>
          <a:bodyPr wrap="square">
            <a:spAutoFit/>
          </a:bodyPr>
          <a:lstStyle/>
          <a:p>
            <a:pPr algn="l">
              <a:lnSpc>
                <a:spcPct val="150000"/>
              </a:lnSpc>
              <a:buNone/>
            </a:pPr>
            <a:r>
              <a:rPr b="0" dirty="0" i="0" lang="en-US" sz="1200">
                <a:effectLst/>
                <a:latin charset="0" panose="020B0604020202020204" pitchFamily="34" typeface="Arial"/>
                <a:cs charset="0" panose="020B0604020202020204" pitchFamily="34" typeface="Arial"/>
              </a:rPr>
              <a:t>The net proceeds of the Offering will be used in connection with the advancement of the Dugbe Gold Project, updating of the 2022 feasibility study and for general working capital purposes.</a:t>
            </a:r>
          </a:p>
          <a:p>
            <a:pPr algn="l">
              <a:buNone/>
            </a:pPr>
            <a:endParaRPr dirty="0" lang="en-US" sz="1100">
              <a:latin charset="0" panose="020B0604020202020204" pitchFamily="34" typeface="Arial"/>
              <a:cs charset="0" panose="020B0604020202020204" pitchFamily="34" typeface="Arial"/>
            </a:endParaRPr>
          </a:p>
          <a:p>
            <a:pPr algn="l">
              <a:lnSpc>
                <a:spcPct val="150000"/>
              </a:lnSpc>
              <a:buNone/>
            </a:pPr>
            <a:r>
              <a:rPr b="0" dirty="0" i="0" lang="en-US" sz="1200">
                <a:effectLst/>
                <a:latin charset="0" panose="020B0604020202020204" pitchFamily="34" typeface="Arial"/>
                <a:cs charset="0" panose="020B0604020202020204" pitchFamily="34" typeface="Arial"/>
              </a:rPr>
              <a:t>The gold price at the time of the completion was US$1,600 and US$1,700 Au as a basis for the MRE and mine plan, respectively and applying current assumptions and costs are  expected to materially change the economic outputs of the feasibility.</a:t>
            </a:r>
          </a:p>
          <a:p>
            <a:pPr algn="l">
              <a:buNone/>
            </a:pPr>
            <a:endParaRPr b="0" dirty="0" i="0" lang="en-US" sz="1200">
              <a:effectLst/>
              <a:latin charset="0" panose="020B0604020202020204" pitchFamily="34" typeface="Arial"/>
              <a:cs charset="0" panose="020B0604020202020204" pitchFamily="34" typeface="Arial"/>
            </a:endParaRPr>
          </a:p>
        </p:txBody>
      </p:sp>
      <p:sp>
        <p:nvSpPr>
          <p:cNvPr id="6" name="TextBox 5">
            <a:extLst>
              <a:ext uri="{FF2B5EF4-FFF2-40B4-BE49-F238E27FC236}">
                <a16:creationId xmlns:a16="http://schemas.microsoft.com/office/drawing/2014/main" id="{FD476D37-C233-C0E2-40A3-3601FAB42AEB}"/>
              </a:ext>
            </a:extLst>
          </p:cNvPr>
          <p:cNvSpPr txBox="1"/>
          <p:nvPr/>
        </p:nvSpPr>
        <p:spPr>
          <a:xfrm>
            <a:off x="1522759" y="5047892"/>
            <a:ext cx="5030419" cy="430887"/>
          </a:xfrm>
          <a:prstGeom prst="rect">
            <a:avLst/>
          </a:prstGeom>
          <a:noFill/>
        </p:spPr>
        <p:txBody>
          <a:bodyPr wrap="square">
            <a:spAutoFit/>
          </a:bodyPr>
          <a:lstStyle/>
          <a:p>
            <a:r>
              <a:rPr dirty="0" lang="en-CA" sz="1100">
                <a:effectLst/>
                <a:latin charset="0" panose="020B0604020202020204" pitchFamily="34" typeface="Arial"/>
                <a:ea charset="0" panose="020F0502020204030204" pitchFamily="34" typeface="Calibri"/>
                <a:cs charset="0" panose="020B0604020202020204" pitchFamily="34" typeface="Arial"/>
              </a:rPr>
              <a:t>Note:  Hummingbird/Nioko Resources are participating for their pro-rata share or C$2.54M.</a:t>
            </a:r>
            <a:endParaRPr dirty="0" lang="en-CA" sz="1100">
              <a:latin charset="0" panose="020B0604020202020204" pitchFamily="34" typeface="Arial"/>
              <a:cs charset="0" panose="020B0604020202020204" pitchFamily="34" typeface="Arial"/>
            </a:endParaRPr>
          </a:p>
        </p:txBody>
      </p:sp>
      <p:sp>
        <p:nvSpPr>
          <p:cNvPr id="2" name="Rectangle 1">
            <a:extLst>
              <a:ext uri="{FF2B5EF4-FFF2-40B4-BE49-F238E27FC236}">
                <a16:creationId xmlns:a16="http://schemas.microsoft.com/office/drawing/2014/main" id="{0E2D51C5-F29C-8185-6F3C-43B0CB5246FE}"/>
              </a:ext>
            </a:extLst>
          </p:cNvPr>
          <p:cNvSpPr/>
          <p:nvPr/>
        </p:nvSpPr>
        <p:spPr>
          <a:xfrm>
            <a:off x="1559007" y="3548348"/>
            <a:ext cx="4994171" cy="397783"/>
          </a:xfrm>
          <a:prstGeom prst="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14" name="Rectangle 13">
            <a:extLst>
              <a:ext uri="{FF2B5EF4-FFF2-40B4-BE49-F238E27FC236}">
                <a16:creationId xmlns:a16="http://schemas.microsoft.com/office/drawing/2014/main" id="{98A7024F-B273-BDA6-3FB8-BA381A2537E1}"/>
              </a:ext>
            </a:extLst>
          </p:cNvPr>
          <p:cNvSpPr/>
          <p:nvPr/>
        </p:nvSpPr>
        <p:spPr>
          <a:xfrm>
            <a:off x="1558487" y="4405841"/>
            <a:ext cx="4994171" cy="397783"/>
          </a:xfrm>
          <a:prstGeom prst="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6" name="TextBox 25">
            <a:extLst>
              <a:ext uri="{FF2B5EF4-FFF2-40B4-BE49-F238E27FC236}">
                <a16:creationId xmlns:a16="http://schemas.microsoft.com/office/drawing/2014/main" id="{48B589CB-EC6B-1E67-A028-E055E61A3A47}"/>
              </a:ext>
            </a:extLst>
          </p:cNvPr>
          <p:cNvSpPr txBox="1"/>
          <p:nvPr/>
        </p:nvSpPr>
        <p:spPr>
          <a:xfrm>
            <a:off x="1147778" y="3533290"/>
            <a:ext cx="2847362" cy="1227067"/>
          </a:xfrm>
          <a:prstGeom prst="rect">
            <a:avLst/>
          </a:prstGeom>
          <a:noFill/>
        </p:spPr>
        <p:txBody>
          <a:bodyPr wrap="square">
            <a:spAutoFit/>
          </a:bodyPr>
          <a:lstStyle/>
          <a:p>
            <a:pPr marL="457200" marR="0">
              <a:lnSpc>
                <a:spcPct val="150000"/>
              </a:lnSpc>
              <a:spcAft>
                <a:spcPts val="800"/>
              </a:spcAft>
              <a:buNone/>
            </a:pPr>
            <a:r>
              <a:rPr dirty="0" kern="0" lang="en-US" sz="1400">
                <a:solidFill>
                  <a:schemeClr val="bg1"/>
                </a:solidFill>
                <a:latin charset="0" panose="020B0604020202020204" pitchFamily="34" typeface="Arial"/>
                <a:ea charset="0" panose="02020603050405020304" pitchFamily="18" typeface="Times New Roman"/>
                <a:cs charset="0" panose="020B0604020202020204" pitchFamily="34" typeface="Arial"/>
              </a:rPr>
              <a:t>OFFERING SIZE</a:t>
            </a:r>
            <a:endParaRPr dirty="0" kern="0" lang="en-US" sz="1400">
              <a:solidFill>
                <a:schemeClr val="bg1"/>
              </a:solidFill>
              <a:effectLst/>
              <a:latin charset="0" panose="020B0604020202020204" pitchFamily="34" typeface="Arial"/>
              <a:ea charset="0" panose="02020603050405020304" pitchFamily="18" typeface="Times New Roman"/>
              <a:cs charset="0" panose="020B0604020202020204" pitchFamily="34" typeface="Arial"/>
            </a:endParaRPr>
          </a:p>
          <a:p>
            <a:pPr marL="457200" marR="0">
              <a:lnSpc>
                <a:spcPct val="150000"/>
              </a:lnSpc>
              <a:spcAft>
                <a:spcPts val="800"/>
              </a:spcAft>
              <a:buNone/>
            </a:pPr>
            <a:r>
              <a:rPr dirty="0" kern="0" lang="en-US" sz="1400">
                <a:latin charset="0" panose="020B0604020202020204" pitchFamily="34" typeface="Arial"/>
                <a:ea charset="0" panose="020B0004020202020204" pitchFamily="34" typeface="Aptos"/>
                <a:cs charset="0" panose="020B0604020202020204" pitchFamily="34" typeface="Arial"/>
              </a:rPr>
              <a:t>OFFERING PRICE</a:t>
            </a:r>
          </a:p>
          <a:p>
            <a:pPr marL="457200" marR="0">
              <a:lnSpc>
                <a:spcPct val="150000"/>
              </a:lnSpc>
              <a:spcAft>
                <a:spcPts val="800"/>
              </a:spcAft>
              <a:buNone/>
            </a:pPr>
            <a:r>
              <a:rPr dirty="0" kern="0" lang="en-US" sz="1400">
                <a:solidFill>
                  <a:schemeClr val="bg1"/>
                </a:solidFill>
                <a:effectLst/>
                <a:latin charset="0" panose="020B0604020202020204" pitchFamily="34" typeface="Arial"/>
                <a:ea charset="0" panose="020B0004020202020204" pitchFamily="34" typeface="Aptos"/>
                <a:cs charset="0" panose="020B0604020202020204" pitchFamily="34" typeface="Arial"/>
              </a:rPr>
              <a:t>½ WARRANT (24 months)*</a:t>
            </a:r>
          </a:p>
        </p:txBody>
      </p:sp>
      <p:sp>
        <p:nvSpPr>
          <p:cNvPr id="27" name="TextBox 26">
            <a:extLst>
              <a:ext uri="{FF2B5EF4-FFF2-40B4-BE49-F238E27FC236}">
                <a16:creationId xmlns:a16="http://schemas.microsoft.com/office/drawing/2014/main" id="{8B58D71F-8FB6-410F-DF25-172BA9BFC4B5}"/>
              </a:ext>
            </a:extLst>
          </p:cNvPr>
          <p:cNvSpPr txBox="1"/>
          <p:nvPr/>
        </p:nvSpPr>
        <p:spPr>
          <a:xfrm>
            <a:off x="4238958" y="3558976"/>
            <a:ext cx="2250100" cy="1227067"/>
          </a:xfrm>
          <a:prstGeom prst="rect">
            <a:avLst/>
          </a:prstGeom>
          <a:noFill/>
        </p:spPr>
        <p:txBody>
          <a:bodyPr wrap="square">
            <a:spAutoFit/>
          </a:bodyPr>
          <a:lstStyle/>
          <a:p>
            <a:pPr algn="r" marL="457200" marR="0">
              <a:lnSpc>
                <a:spcPct val="150000"/>
              </a:lnSpc>
              <a:spcAft>
                <a:spcPts val="800"/>
              </a:spcAft>
              <a:buNone/>
            </a:pPr>
            <a:r>
              <a:rPr dirty="0" kern="0" lang="en-US" sz="1400">
                <a:solidFill>
                  <a:schemeClr val="bg1"/>
                </a:solidFill>
                <a:effectLst/>
                <a:latin charset="0" panose="020B0604020202020204" pitchFamily="34" typeface="Arial"/>
                <a:ea charset="0" panose="02020603050405020304" pitchFamily="18" typeface="Times New Roman"/>
                <a:cs charset="0" panose="020B0604020202020204" pitchFamily="34" typeface="Arial"/>
              </a:rPr>
              <a:t>C$ 5,000,000</a:t>
            </a:r>
          </a:p>
          <a:p>
            <a:pPr algn="r" marL="457200" marR="0">
              <a:lnSpc>
                <a:spcPct val="150000"/>
              </a:lnSpc>
              <a:spcAft>
                <a:spcPts val="800"/>
              </a:spcAft>
              <a:buNone/>
            </a:pPr>
            <a:r>
              <a:rPr dirty="0" kern="0" lang="en-US" sz="1400">
                <a:latin charset="0" panose="020B0604020202020204" pitchFamily="34" typeface="Arial"/>
                <a:ea charset="0" panose="020B0004020202020204" pitchFamily="34" typeface="Aptos"/>
                <a:cs charset="0" panose="020B0604020202020204" pitchFamily="34" typeface="Arial"/>
              </a:rPr>
              <a:t>C$0.50</a:t>
            </a:r>
          </a:p>
          <a:p>
            <a:pPr algn="r" marL="457200" marR="0">
              <a:lnSpc>
                <a:spcPct val="150000"/>
              </a:lnSpc>
              <a:spcAft>
                <a:spcPts val="800"/>
              </a:spcAft>
              <a:buNone/>
            </a:pPr>
            <a:r>
              <a:rPr dirty="0" kern="0" lang="en-US" sz="1400">
                <a:solidFill>
                  <a:schemeClr val="bg1"/>
                </a:solidFill>
                <a:effectLst/>
                <a:latin charset="0" panose="020B0604020202020204" pitchFamily="34" typeface="Arial"/>
                <a:ea charset="0" panose="020B0004020202020204" pitchFamily="34" typeface="Aptos"/>
                <a:cs charset="0" panose="020B0604020202020204" pitchFamily="34" typeface="Arial"/>
              </a:rPr>
              <a:t>C$0.75</a:t>
            </a:r>
          </a:p>
        </p:txBody>
      </p:sp>
      <p:sp>
        <p:nvSpPr>
          <p:cNvPr id="22" name="TextBox 21">
            <a:extLst>
              <a:ext uri="{FF2B5EF4-FFF2-40B4-BE49-F238E27FC236}">
                <a16:creationId xmlns:a16="http://schemas.microsoft.com/office/drawing/2014/main" id="{52A315CF-6C86-467D-B529-536A080694EB}"/>
              </a:ext>
            </a:extLst>
          </p:cNvPr>
          <p:cNvSpPr txBox="1"/>
          <p:nvPr/>
        </p:nvSpPr>
        <p:spPr>
          <a:xfrm>
            <a:off x="1464437" y="2335072"/>
            <a:ext cx="2494979" cy="400110"/>
          </a:xfrm>
          <a:prstGeom prst="rect">
            <a:avLst/>
          </a:prstGeom>
          <a:noFill/>
        </p:spPr>
        <p:txBody>
          <a:bodyPr rtlCol="0" wrap="square">
            <a:spAutoFit/>
          </a:bodyPr>
          <a:lstStyle/>
          <a:p>
            <a:pPr>
              <a:spcBef>
                <a:spcPts val="600"/>
              </a:spcBef>
            </a:pPr>
            <a:r>
              <a:rPr b="1" baseline="0" dirty="0" i="0" lang="en-US" strike="noStrike" sz="2000" u="none">
                <a:latin charset="0" panose="020B0604020202020204" pitchFamily="34" typeface="Arial"/>
                <a:cs charset="0" panose="020B0604020202020204" pitchFamily="34" typeface="Arial"/>
              </a:rPr>
              <a:t>THE OFFERING</a:t>
            </a:r>
            <a:endParaRPr b="1" dirty="0" lang="en-CA" sz="2000">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CEF4D84D-3F43-76FB-3BFB-57F66FB0BC8B}"/>
              </a:ext>
            </a:extLst>
          </p:cNvPr>
          <p:cNvSpPr txBox="1"/>
          <p:nvPr/>
        </p:nvSpPr>
        <p:spPr>
          <a:xfrm>
            <a:off x="1168714" y="289589"/>
            <a:ext cx="7713070" cy="584775"/>
          </a:xfrm>
          <a:prstGeom prst="rect">
            <a:avLst/>
          </a:prstGeom>
          <a:noFill/>
        </p:spPr>
        <p:txBody>
          <a:bodyPr rtlCol="0" wrap="square">
            <a:spAutoFit/>
          </a:bodyPr>
          <a:lstStyle/>
          <a:p>
            <a:r>
              <a:rPr b="1" dirty="0" lang="en-CA" spc="300" sz="3200">
                <a:latin charset="0" panose="020B0604020202020204" pitchFamily="34" typeface="Arial"/>
                <a:cs charset="0" panose="020B0604020202020204" pitchFamily="34" typeface="Arial"/>
              </a:rPr>
              <a:t>CORPORATE FUNDING</a:t>
            </a:r>
          </a:p>
        </p:txBody>
      </p:sp>
      <p:sp>
        <p:nvSpPr>
          <p:cNvPr id="13" name="TextBox 12">
            <a:extLst>
              <a:ext uri="{FF2B5EF4-FFF2-40B4-BE49-F238E27FC236}">
                <a16:creationId xmlns:a16="http://schemas.microsoft.com/office/drawing/2014/main" id="{2D850A5F-7E32-2A2E-6070-A5455E67CF97}"/>
              </a:ext>
            </a:extLst>
          </p:cNvPr>
          <p:cNvSpPr txBox="1"/>
          <p:nvPr/>
        </p:nvSpPr>
        <p:spPr>
          <a:xfrm>
            <a:off x="1168713" y="1234817"/>
            <a:ext cx="7251955" cy="630301"/>
          </a:xfrm>
          <a:prstGeom prst="rect">
            <a:avLst/>
          </a:prstGeom>
          <a:noFill/>
        </p:spPr>
        <p:txBody>
          <a:bodyPr wrap="square">
            <a:spAutoFit/>
          </a:bodyPr>
          <a:lstStyle/>
          <a:p>
            <a:pPr algn="l">
              <a:lnSpc>
                <a:spcPct val="114000"/>
              </a:lnSpc>
              <a:spcBef>
                <a:spcPts val="0"/>
              </a:spcBef>
              <a:spcAft>
                <a:spcPts val="600"/>
              </a:spcAft>
              <a:tabLst>
                <a:tab algn="l" pos="228600"/>
                <a:tab algn="l" pos="457200"/>
              </a:tabLst>
            </a:pPr>
            <a:r>
              <a:rPr dirty="0" lang="en-ZA" sz="1600">
                <a:solidFill>
                  <a:schemeClr val="tx1"/>
                </a:solidFill>
                <a:latin charset="0" panose="020B0604020202020204" pitchFamily="34" typeface="Arial"/>
                <a:cs charset="0" panose="020B0604020202020204" pitchFamily="34" typeface="Arial"/>
              </a:rPr>
              <a:t>Committed funding from Hummingbird Resources / Nioko Resources for their 50.8% pro-rata share of up to US$10M for 2025 and up to US$15M for 2026</a:t>
            </a:r>
          </a:p>
        </p:txBody>
      </p:sp>
      <p:sp>
        <p:nvSpPr>
          <p:cNvPr id="20" name="TextBox 19">
            <a:extLst>
              <a:ext uri="{FF2B5EF4-FFF2-40B4-BE49-F238E27FC236}">
                <a16:creationId xmlns:a16="http://schemas.microsoft.com/office/drawing/2014/main" id="{C080931A-8114-45CA-197E-9078B2941BA7}"/>
              </a:ext>
            </a:extLst>
          </p:cNvPr>
          <p:cNvSpPr txBox="1"/>
          <p:nvPr/>
        </p:nvSpPr>
        <p:spPr>
          <a:xfrm>
            <a:off x="1503991" y="2831244"/>
            <a:ext cx="7829149" cy="357021"/>
          </a:xfrm>
          <a:prstGeom prst="rect">
            <a:avLst/>
          </a:prstGeom>
          <a:noFill/>
        </p:spPr>
        <p:txBody>
          <a:bodyPr wrap="square">
            <a:spAutoFit/>
          </a:bodyPr>
          <a:lstStyle/>
          <a:p>
            <a:pPr algn="l">
              <a:lnSpc>
                <a:spcPct val="114000"/>
              </a:lnSpc>
              <a:spcBef>
                <a:spcPts val="0"/>
              </a:spcBef>
              <a:spcAft>
                <a:spcPts val="600"/>
              </a:spcAft>
              <a:tabLst>
                <a:tab algn="l" pos="228600"/>
                <a:tab algn="l" pos="457200"/>
              </a:tabLst>
            </a:pPr>
            <a:r>
              <a:rPr dirty="0" lang="en-ZA" sz="1600">
                <a:latin charset="0" panose="020B0604020202020204" pitchFamily="34" typeface="Arial"/>
                <a:cs charset="0" panose="020B0604020202020204" pitchFamily="34" typeface="Arial"/>
              </a:rPr>
              <a:t>Non-brokered private placement</a:t>
            </a:r>
            <a:endParaRPr dirty="0" lang="en-ZA" sz="1600">
              <a:solidFill>
                <a:schemeClr val="tx1"/>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063441138"/>
      </p:ext>
    </p:extLst>
  </p:cSld>
  <p:clrMapOvr>
    <a:masterClrMapping/>
  </p:clrMapOvr>
  <mc:AlternateContent xmlns:mc="http://schemas.openxmlformats.org/markup-compatibility/2006" xmlns:p14="http://schemas.microsoft.com/office/powerpoint/2010/main">
    <mc:Choice Requires="p14">
      <p:transition advTm="2464" p14:dur="0"/>
    </mc:Choice>
    <mc:Fallback xmlns="">
      <p:transition advTm="2464"/>
    </mc:Fallback>
  </mc:AlternateContent>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08EBCBB-2F36-405E-12EA-4EDFD9046A4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20ED512-17D1-4602-0DEA-CB0CCF5FD5C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212" l="4" r="319" t="-9"/>
          <a:stretch/>
        </p:blipFill>
        <p:spPr>
          <a:xfrm>
            <a:off x="-18587" y="-30331"/>
            <a:ext cx="2986968" cy="6942726"/>
          </a:xfrm>
          <a:prstGeom prst="rect">
            <a:avLst/>
          </a:prstGeom>
          <a:effectLst>
            <a:outerShdw algn="l" blurRad="50800" dist="38100" rotWithShape="0">
              <a:prstClr val="black">
                <a:alpha val="40000"/>
              </a:prstClr>
            </a:outerShdw>
          </a:effectLst>
        </p:spPr>
      </p:pic>
      <p:sp>
        <p:nvSpPr>
          <p:cNvPr id="3" name="TextBox 2">
            <a:extLst>
              <a:ext uri="{FF2B5EF4-FFF2-40B4-BE49-F238E27FC236}">
                <a16:creationId xmlns:a16="http://schemas.microsoft.com/office/drawing/2014/main" id="{DA3A9A06-93B3-3E3F-ACB7-66A3CA51DF59}"/>
              </a:ext>
            </a:extLst>
          </p:cNvPr>
          <p:cNvSpPr txBox="1"/>
          <p:nvPr/>
        </p:nvSpPr>
        <p:spPr>
          <a:xfrm>
            <a:off x="11797073" y="6529160"/>
            <a:ext cx="351379" cy="246221"/>
          </a:xfrm>
          <a:prstGeom prst="rect">
            <a:avLst/>
          </a:prstGeom>
          <a:noFill/>
        </p:spPr>
        <p:txBody>
          <a:bodyPr rtlCol="0" wrap="none">
            <a:spAutoFit/>
          </a:bodyPr>
          <a:lstStyle/>
          <a:p>
            <a:pPr algn="r"/>
            <a:r>
              <a:rPr dirty="0" lang="en-CA" sz="1000">
                <a:latin charset="0" panose="00000700000000000000" pitchFamily="50" typeface="Montserrat SemiBold"/>
              </a:rPr>
              <a:t>09</a:t>
            </a:r>
          </a:p>
        </p:txBody>
      </p:sp>
      <p:pic>
        <p:nvPicPr>
          <p:cNvPr id="14" name="Picture 13">
            <a:extLst>
              <a:ext uri="{FF2B5EF4-FFF2-40B4-BE49-F238E27FC236}">
                <a16:creationId xmlns:a16="http://schemas.microsoft.com/office/drawing/2014/main" id="{DBBD4745-AAB7-5678-BF54-676DF6DB507B}"/>
              </a:ext>
            </a:extLst>
          </p:cNvPr>
          <p:cNvPicPr>
            <a:picLocks noChangeAspect="1"/>
          </p:cNvPicPr>
          <p:nvPr/>
        </p:nvPicPr>
        <p:blipFill>
          <a:blip cstate="print" r:embed="rId5">
            <a:extLst>
              <a:ext uri="{28A0092B-C50C-407E-A947-70E740481C1C}">
                <a14:useLocalDpi xmlns:a14="http://schemas.microsoft.com/office/drawing/2010/main"/>
              </a:ext>
            </a:extLst>
          </a:blip>
          <a:srcRect b="190"/>
          <a:stretch/>
        </p:blipFill>
        <p:spPr>
          <a:xfrm>
            <a:off x="3087855" y="199458"/>
            <a:ext cx="1267999" cy="1120542"/>
          </a:xfrm>
          <a:prstGeom prst="rect">
            <a:avLst/>
          </a:prstGeom>
          <a:effectLst>
            <a:outerShdw algn="ctr" blurRad="63500" rotWithShape="0" sx="102000" sy="102000">
              <a:prstClr val="black">
                <a:alpha val="40000"/>
              </a:prstClr>
            </a:outerShdw>
          </a:effectLst>
        </p:spPr>
      </p:pic>
      <p:pic>
        <p:nvPicPr>
          <p:cNvPr id="16" name="Graphic 15">
            <a:extLst>
              <a:ext uri="{FF2B5EF4-FFF2-40B4-BE49-F238E27FC236}">
                <a16:creationId xmlns:a16="http://schemas.microsoft.com/office/drawing/2014/main" id="{6E0051FB-04C2-4492-D934-609830EA70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52783" y="6430930"/>
            <a:ext cx="167504" cy="465562"/>
          </a:xfrm>
          <a:prstGeom prst="rect">
            <a:avLst/>
          </a:prstGeom>
        </p:spPr>
      </p:pic>
      <p:grpSp>
        <p:nvGrpSpPr>
          <p:cNvPr id="17" name="Group 16">
            <a:extLst>
              <a:ext uri="{FF2B5EF4-FFF2-40B4-BE49-F238E27FC236}">
                <a16:creationId xmlns:a16="http://schemas.microsoft.com/office/drawing/2014/main" id="{148350BE-8C26-A989-1279-BFF8C4E29781}"/>
              </a:ext>
            </a:extLst>
          </p:cNvPr>
          <p:cNvGrpSpPr/>
          <p:nvPr/>
        </p:nvGrpSpPr>
        <p:grpSpPr>
          <a:xfrm>
            <a:off x="-3" y="5906923"/>
            <a:ext cx="9664119" cy="1490695"/>
            <a:chOff x="-3" y="5906923"/>
            <a:chExt cx="9664119" cy="1490695"/>
          </a:xfrm>
        </p:grpSpPr>
        <p:pic>
          <p:nvPicPr>
            <p:cNvPr id="18" name="Graphic 17">
              <a:extLst>
                <a:ext uri="{FF2B5EF4-FFF2-40B4-BE49-F238E27FC236}">
                  <a16:creationId xmlns:a16="http://schemas.microsoft.com/office/drawing/2014/main" id="{BBE1CAB3-3F5C-5A76-48F5-79E4C5AF313A}"/>
                </a:ext>
              </a:extLst>
            </p:cNvPr>
            <p:cNvPicPr>
              <a:picLocks noChangeAspect="1"/>
            </p:cNvPicPr>
            <p:nvPr/>
          </p:nvPicPr>
          <p:blipFill>
            <a:blip r:embed="rId8">
              <a:extLst>
                <a:ext uri="{96DAC541-7B7A-43D3-8B79-37D633B846F1}">
                  <asvg:svgBlip xmlns:asvg="http://schemas.microsoft.com/office/drawing/2016/SVG/main" r:embed="rId9"/>
                </a:ext>
              </a:extLst>
            </a:blip>
            <a:srcRect b="118" l="-15822" r="1937"/>
            <a:stretch/>
          </p:blipFill>
          <p:spPr>
            <a:xfrm rot="5400000">
              <a:off x="4548381" y="1742269"/>
              <a:ext cx="567351" cy="9664119"/>
            </a:xfrm>
            <a:prstGeom prst="rect">
              <a:avLst/>
            </a:prstGeom>
          </p:spPr>
        </p:pic>
        <p:pic>
          <p:nvPicPr>
            <p:cNvPr id="19" name="Graphic 18">
              <a:extLst>
                <a:ext uri="{FF2B5EF4-FFF2-40B4-BE49-F238E27FC236}">
                  <a16:creationId xmlns:a16="http://schemas.microsoft.com/office/drawing/2014/main" id="{EF6AAEFE-9FBB-66C3-CDA3-DD62DAE9FF46}"/>
                </a:ext>
              </a:extLst>
            </p:cNvPr>
            <p:cNvPicPr>
              <a:picLocks noChangeAspect="1"/>
            </p:cNvPicPr>
            <p:nvPr/>
          </p:nvPicPr>
          <p:blipFill>
            <a:blip r:embed="rId10">
              <a:extLst>
                <a:ext uri="{96DAC541-7B7A-43D3-8B79-37D633B846F1}">
                  <asvg:svgBlip xmlns:asvg="http://schemas.microsoft.com/office/drawing/2016/SVG/main" r:embed="rId11"/>
                </a:ext>
              </a:extLst>
            </a:blip>
            <a:srcRect b="1" t="33498"/>
            <a:stretch/>
          </p:blipFill>
          <p:spPr>
            <a:xfrm rot="6827861">
              <a:off x="1819001" y="4305637"/>
              <a:ext cx="1490695" cy="4693268"/>
            </a:xfrm>
            <a:prstGeom prst="rect">
              <a:avLst/>
            </a:prstGeom>
          </p:spPr>
        </p:pic>
        <p:sp>
          <p:nvSpPr>
            <p:cNvPr id="20" name="TextBox 19">
              <a:extLst>
                <a:ext uri="{FF2B5EF4-FFF2-40B4-BE49-F238E27FC236}">
                  <a16:creationId xmlns:a16="http://schemas.microsoft.com/office/drawing/2014/main" id="{6DBDBCF0-D15A-EF3C-EA65-FD91BB9AFA84}"/>
                </a:ext>
              </a:extLst>
            </p:cNvPr>
            <p:cNvSpPr txBox="1"/>
            <p:nvPr/>
          </p:nvSpPr>
          <p:spPr>
            <a:xfrm>
              <a:off x="349624" y="6593535"/>
              <a:ext cx="5594801" cy="215444"/>
            </a:xfrm>
            <a:prstGeom prst="rect">
              <a:avLst/>
            </a:prstGeom>
            <a:noFill/>
          </p:spPr>
          <p:txBody>
            <a:bodyPr rtlCol="0" wrap="none">
              <a:spAutoFit/>
            </a:bodyPr>
            <a:lstStyle/>
            <a:p>
              <a:r>
                <a:rPr dirty="0" lang="en-CA" spc="300" sz="800">
                  <a:solidFill>
                    <a:schemeClr val="bg1"/>
                  </a:solidFill>
                  <a:latin charset="0" panose="00000500000000000000" pitchFamily="50" typeface="Montserrat"/>
                </a:rPr>
                <a:t>TSXV.VEIN | OTCQB.EFRGF | FSE.N07A      pasofinogold.com</a:t>
              </a:r>
            </a:p>
          </p:txBody>
        </p:sp>
      </p:grpSp>
      <p:sp>
        <p:nvSpPr>
          <p:cNvPr id="2" name="TextBox 1">
            <a:extLst>
              <a:ext uri="{FF2B5EF4-FFF2-40B4-BE49-F238E27FC236}">
                <a16:creationId xmlns:a16="http://schemas.microsoft.com/office/drawing/2014/main" id="{6FF04ACB-5E73-116D-3CD6-9383DEC48F3F}"/>
              </a:ext>
            </a:extLst>
          </p:cNvPr>
          <p:cNvSpPr txBox="1"/>
          <p:nvPr/>
        </p:nvSpPr>
        <p:spPr>
          <a:xfrm>
            <a:off x="4226835" y="392922"/>
            <a:ext cx="7713070" cy="584775"/>
          </a:xfrm>
          <a:prstGeom prst="rect">
            <a:avLst/>
          </a:prstGeom>
          <a:noFill/>
        </p:spPr>
        <p:txBody>
          <a:bodyPr rtlCol="0" wrap="square">
            <a:spAutoFit/>
          </a:bodyPr>
          <a:lstStyle/>
          <a:p>
            <a:r>
              <a:rPr b="1" dirty="0" lang="en-CA" spc="300" sz="3200">
                <a:latin charset="0" panose="020B0604020202020204" pitchFamily="34" typeface="Arial"/>
                <a:cs charset="0" panose="020B0604020202020204" pitchFamily="34" typeface="Arial"/>
              </a:rPr>
              <a:t>COMPANY OVERVIEW</a:t>
            </a:r>
          </a:p>
        </p:txBody>
      </p:sp>
      <p:grpSp>
        <p:nvGrpSpPr>
          <p:cNvPr id="22" name="Group 21">
            <a:extLst>
              <a:ext uri="{FF2B5EF4-FFF2-40B4-BE49-F238E27FC236}">
                <a16:creationId xmlns:a16="http://schemas.microsoft.com/office/drawing/2014/main" id="{2CF6ED9D-B3D7-8981-3724-B5451A9303E0}"/>
              </a:ext>
            </a:extLst>
          </p:cNvPr>
          <p:cNvGrpSpPr/>
          <p:nvPr/>
        </p:nvGrpSpPr>
        <p:grpSpPr>
          <a:xfrm>
            <a:off x="4355854" y="1739879"/>
            <a:ext cx="6918120" cy="1100016"/>
            <a:chOff x="4355854" y="1487212"/>
            <a:chExt cx="6918120" cy="1100016"/>
          </a:xfrm>
        </p:grpSpPr>
        <p:sp>
          <p:nvSpPr>
            <p:cNvPr id="8" name="Rectangle: Rounded Corners 7">
              <a:extLst>
                <a:ext uri="{FF2B5EF4-FFF2-40B4-BE49-F238E27FC236}">
                  <a16:creationId xmlns:a16="http://schemas.microsoft.com/office/drawing/2014/main" id="{05CA7DA3-3512-1F1F-0706-2B3A859176A4}"/>
                </a:ext>
              </a:extLst>
            </p:cNvPr>
            <p:cNvSpPr/>
            <p:nvPr/>
          </p:nvSpPr>
          <p:spPr>
            <a:xfrm>
              <a:off x="4355854" y="1487212"/>
              <a:ext cx="6918120" cy="1100016"/>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10" name="Rectangle: Rounded Corners 9">
              <a:extLst>
                <a:ext uri="{FF2B5EF4-FFF2-40B4-BE49-F238E27FC236}">
                  <a16:creationId xmlns:a16="http://schemas.microsoft.com/office/drawing/2014/main" id="{2146D37E-356E-B146-67AA-712A336C8679}"/>
                </a:ext>
              </a:extLst>
            </p:cNvPr>
            <p:cNvSpPr/>
            <p:nvPr/>
          </p:nvSpPr>
          <p:spPr>
            <a:xfrm>
              <a:off x="4358748" y="1499218"/>
              <a:ext cx="120239" cy="10880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6" name="Text Placeholder 44">
              <a:extLst>
                <a:ext uri="{FF2B5EF4-FFF2-40B4-BE49-F238E27FC236}">
                  <a16:creationId xmlns:a16="http://schemas.microsoft.com/office/drawing/2014/main" id="{8CA99446-AEB7-B109-C477-52A12FF0C975}"/>
                </a:ext>
              </a:extLst>
            </p:cNvPr>
            <p:cNvSpPr txBox="1">
              <a:spLocks/>
            </p:cNvSpPr>
            <p:nvPr/>
          </p:nvSpPr>
          <p:spPr>
            <a:xfrm>
              <a:off x="4711486" y="1690210"/>
              <a:ext cx="6206855"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14000"/>
                </a:lnSpc>
                <a:spcBef>
                  <a:spcPts val="0"/>
                </a:spcBef>
                <a:spcAft>
                  <a:spcPts val="600"/>
                </a:spcAft>
                <a:tabLst>
                  <a:tab algn="l" pos="228600"/>
                  <a:tab algn="l" pos="457200"/>
                </a:tabLst>
              </a:pPr>
              <a:r>
                <a:rPr b="1" dirty="0" lang="en-US" sz="1600">
                  <a:solidFill>
                    <a:schemeClr val="tx1"/>
                  </a:solidFill>
                  <a:latin charset="0" panose="020B0604020202020204" pitchFamily="34" typeface="Arial"/>
                  <a:cs charset="0" panose="020B0604020202020204" pitchFamily="34" typeface="Arial"/>
                </a:rPr>
                <a:t>Strong mining jurisdiction – tenure secured </a:t>
              </a:r>
              <a:r>
                <a:rPr dirty="0" lang="en-US" sz="1600">
                  <a:solidFill>
                    <a:schemeClr val="tx1"/>
                  </a:solidFill>
                  <a:latin charset="0" panose="020B0604020202020204" pitchFamily="34" typeface="Arial"/>
                  <a:cs charset="0" panose="020B0604020202020204" pitchFamily="34" typeface="Arial"/>
                </a:rPr>
                <a:t>under the Mineral Development Agreement ("MDA") with a 25-year mining right</a:t>
              </a:r>
              <a:endParaRPr dirty="0" lang="en-ZA" sz="1600">
                <a:solidFill>
                  <a:schemeClr val="tx1"/>
                </a:solidFill>
                <a:latin charset="0" panose="020B0604020202020204" pitchFamily="34" typeface="Arial"/>
                <a:cs charset="0" panose="020B0604020202020204" pitchFamily="34" typeface="Arial"/>
              </a:endParaRPr>
            </a:p>
          </p:txBody>
        </p:sp>
      </p:grpSp>
      <p:grpSp>
        <p:nvGrpSpPr>
          <p:cNvPr id="23" name="Group 22">
            <a:extLst>
              <a:ext uri="{FF2B5EF4-FFF2-40B4-BE49-F238E27FC236}">
                <a16:creationId xmlns:a16="http://schemas.microsoft.com/office/drawing/2014/main" id="{858408DA-F4F2-D8A5-D327-1AF0477FC4F2}"/>
              </a:ext>
            </a:extLst>
          </p:cNvPr>
          <p:cNvGrpSpPr/>
          <p:nvPr/>
        </p:nvGrpSpPr>
        <p:grpSpPr>
          <a:xfrm>
            <a:off x="4355853" y="3276293"/>
            <a:ext cx="6918120" cy="1100016"/>
            <a:chOff x="4355853" y="3023626"/>
            <a:chExt cx="6918120" cy="1100016"/>
          </a:xfrm>
        </p:grpSpPr>
        <p:sp>
          <p:nvSpPr>
            <p:cNvPr id="15" name="Rectangle: Rounded Corners 14">
              <a:extLst>
                <a:ext uri="{FF2B5EF4-FFF2-40B4-BE49-F238E27FC236}">
                  <a16:creationId xmlns:a16="http://schemas.microsoft.com/office/drawing/2014/main" id="{C14BF1B0-CFF7-0375-F437-19C178981EA6}"/>
                </a:ext>
              </a:extLst>
            </p:cNvPr>
            <p:cNvSpPr/>
            <p:nvPr/>
          </p:nvSpPr>
          <p:spPr>
            <a:xfrm>
              <a:off x="4355853" y="3023626"/>
              <a:ext cx="6918120" cy="1100016"/>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21" name="Rectangle: Rounded Corners 20">
              <a:extLst>
                <a:ext uri="{FF2B5EF4-FFF2-40B4-BE49-F238E27FC236}">
                  <a16:creationId xmlns:a16="http://schemas.microsoft.com/office/drawing/2014/main" id="{A0A026C3-F76E-FD36-0864-D8388F7EE9BE}"/>
                </a:ext>
              </a:extLst>
            </p:cNvPr>
            <p:cNvSpPr/>
            <p:nvPr/>
          </p:nvSpPr>
          <p:spPr>
            <a:xfrm>
              <a:off x="4358747" y="3035632"/>
              <a:ext cx="120239" cy="10880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13" name="Text Placeholder 44">
              <a:extLst>
                <a:ext uri="{FF2B5EF4-FFF2-40B4-BE49-F238E27FC236}">
                  <a16:creationId xmlns:a16="http://schemas.microsoft.com/office/drawing/2014/main" id="{D1D0260A-4463-CE87-8001-C3462E68BB54}"/>
                </a:ext>
              </a:extLst>
            </p:cNvPr>
            <p:cNvSpPr txBox="1">
              <a:spLocks/>
            </p:cNvSpPr>
            <p:nvPr/>
          </p:nvSpPr>
          <p:spPr>
            <a:xfrm>
              <a:off x="4711486" y="3120589"/>
              <a:ext cx="6385571"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14000"/>
                </a:lnSpc>
                <a:spcBef>
                  <a:spcPts val="0"/>
                </a:spcBef>
                <a:spcAft>
                  <a:spcPts val="600"/>
                </a:spcAft>
                <a:tabLst>
                  <a:tab algn="l" pos="228600"/>
                  <a:tab algn="l" pos="457200"/>
                </a:tabLst>
              </a:pPr>
              <a:r>
                <a:rPr b="1" dirty="0" lang="en-US" sz="1600">
                  <a:solidFill>
                    <a:schemeClr val="tx1"/>
                  </a:solidFill>
                  <a:latin charset="0" panose="020B0604020202020204" pitchFamily="34" typeface="Arial"/>
                  <a:cs charset="0" panose="020B0604020202020204" pitchFamily="34" typeface="Arial"/>
                </a:rPr>
                <a:t>Large production profile / long mine life </a:t>
              </a:r>
              <a:r>
                <a:rPr dirty="0" lang="en-US" sz="1600">
                  <a:solidFill>
                    <a:schemeClr val="tx1"/>
                  </a:solidFill>
                  <a:latin charset="0" panose="020B0604020202020204" pitchFamily="34" typeface="Arial"/>
                  <a:cs charset="0" panose="020B0604020202020204" pitchFamily="34" typeface="Arial"/>
                </a:rPr>
                <a:t>– 2.3M oz Au production over 14 years, open pit, low strip, strong grade and average annual production of over 171,000 oz pa</a:t>
              </a:r>
            </a:p>
          </p:txBody>
        </p:sp>
      </p:grpSp>
      <p:grpSp>
        <p:nvGrpSpPr>
          <p:cNvPr id="24" name="Group 23">
            <a:extLst>
              <a:ext uri="{FF2B5EF4-FFF2-40B4-BE49-F238E27FC236}">
                <a16:creationId xmlns:a16="http://schemas.microsoft.com/office/drawing/2014/main" id="{B0C5B921-4247-50B2-68B9-83115EC724B3}"/>
              </a:ext>
            </a:extLst>
          </p:cNvPr>
          <p:cNvGrpSpPr/>
          <p:nvPr/>
        </p:nvGrpSpPr>
        <p:grpSpPr>
          <a:xfrm>
            <a:off x="4367539" y="4771142"/>
            <a:ext cx="6918120" cy="1100016"/>
            <a:chOff x="4355853" y="3023626"/>
            <a:chExt cx="6918120" cy="1100016"/>
          </a:xfrm>
        </p:grpSpPr>
        <p:sp>
          <p:nvSpPr>
            <p:cNvPr id="25" name="Rectangle: Rounded Corners 24">
              <a:extLst>
                <a:ext uri="{FF2B5EF4-FFF2-40B4-BE49-F238E27FC236}">
                  <a16:creationId xmlns:a16="http://schemas.microsoft.com/office/drawing/2014/main" id="{0452CC51-62B8-3986-FB31-0BEBB62398D2}"/>
                </a:ext>
              </a:extLst>
            </p:cNvPr>
            <p:cNvSpPr/>
            <p:nvPr/>
          </p:nvSpPr>
          <p:spPr>
            <a:xfrm>
              <a:off x="4355853" y="3023626"/>
              <a:ext cx="6918120" cy="1100016"/>
            </a:xfrm>
            <a:prstGeom prst="roundRect">
              <a:avLst>
                <a:gd fmla="val 2942" name="adj"/>
              </a:avLst>
            </a:prstGeom>
            <a:solidFill>
              <a:srgbClr val="FFFFFF"/>
            </a:solidFill>
            <a:ln>
              <a:solidFill>
                <a:schemeClr val="bg1">
                  <a:lumMod val="65000"/>
                </a:schemeClr>
              </a:solidFill>
            </a:ln>
            <a:effectLst>
              <a:outerShdw algn="t" blurRad="50800" dir="54000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CA"/>
            </a:p>
          </p:txBody>
        </p:sp>
        <p:sp>
          <p:nvSpPr>
            <p:cNvPr id="26" name="Rectangle: Rounded Corners 25">
              <a:extLst>
                <a:ext uri="{FF2B5EF4-FFF2-40B4-BE49-F238E27FC236}">
                  <a16:creationId xmlns:a16="http://schemas.microsoft.com/office/drawing/2014/main" id="{C9299C1F-41BF-908C-36DE-AFAB0DCFA2D1}"/>
                </a:ext>
              </a:extLst>
            </p:cNvPr>
            <p:cNvSpPr/>
            <p:nvPr/>
          </p:nvSpPr>
          <p:spPr>
            <a:xfrm>
              <a:off x="4367539" y="3035632"/>
              <a:ext cx="120239" cy="1088010"/>
            </a:xfrm>
            <a:prstGeom prst="roundRect">
              <a:avLst/>
            </a:prstGeom>
            <a:solidFill>
              <a:srgbClr val="72210B"/>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CA"/>
            </a:p>
          </p:txBody>
        </p:sp>
        <p:sp>
          <p:nvSpPr>
            <p:cNvPr id="27" name="Text Placeholder 44">
              <a:extLst>
                <a:ext uri="{FF2B5EF4-FFF2-40B4-BE49-F238E27FC236}">
                  <a16:creationId xmlns:a16="http://schemas.microsoft.com/office/drawing/2014/main" id="{20BD7F53-23AD-E2B4-44D0-EA30E51FD6B8}"/>
                </a:ext>
              </a:extLst>
            </p:cNvPr>
            <p:cNvSpPr txBox="1">
              <a:spLocks/>
            </p:cNvSpPr>
            <p:nvPr/>
          </p:nvSpPr>
          <p:spPr>
            <a:xfrm>
              <a:off x="4699799" y="3273177"/>
              <a:ext cx="6385571" cy="356406"/>
            </a:xfrm>
            <a:prstGeom prst="rect">
              <a:avLst/>
            </a:prstGeom>
          </p:spPr>
          <p:txBody>
            <a:bodyPr anchor="t" bIns="45720" lIns="91440" rIns="91440" rtlCol="0" tIns="45720" vert="horz">
              <a:noAutofit/>
            </a:bodyPr>
            <a:lstStyle>
              <a:lvl1pPr algn="ctr" defTabSz="914400" eaLnBrk="1" hangingPunct="1" indent="0" latinLnBrk="0" marL="0" rtl="0">
                <a:lnSpc>
                  <a:spcPct val="100000"/>
                </a:lnSpc>
                <a:spcBef>
                  <a:spcPts val="600"/>
                </a:spcBef>
                <a:buFont charset="0" panose="020B0604020202020204" pitchFamily="34" typeface="Arial"/>
                <a:buNone/>
                <a:defRPr b="0" baseline="0" cap="none" i="0" kern="1200" sz="1400">
                  <a:solidFill>
                    <a:schemeClr val="bg1"/>
                  </a:solidFill>
                  <a:latin typeface="+mn-lt"/>
                  <a:ea typeface="+mn-ea"/>
                  <a:cs charset="0" panose="020B0402040204020203" pitchFamily="34" typeface="Segoe UI Semilight"/>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14000"/>
                </a:lnSpc>
                <a:spcBef>
                  <a:spcPts val="0"/>
                </a:spcBef>
                <a:spcAft>
                  <a:spcPts val="600"/>
                </a:spcAft>
                <a:tabLst>
                  <a:tab algn="l" pos="228600"/>
                  <a:tab algn="l" pos="457200"/>
                </a:tabLst>
              </a:pPr>
              <a:r>
                <a:rPr b="1" dirty="0" lang="en-US" sz="1600">
                  <a:solidFill>
                    <a:schemeClr val="tx1"/>
                  </a:solidFill>
                  <a:latin charset="0" panose="020B0604020202020204" pitchFamily="34" typeface="Arial"/>
                  <a:cs charset="0" panose="020B0604020202020204" pitchFamily="34" typeface="Arial"/>
                </a:rPr>
                <a:t>Advanced stage feasibility study ("FS") </a:t>
              </a:r>
              <a:r>
                <a:rPr dirty="0" lang="en-US" sz="1600">
                  <a:solidFill>
                    <a:schemeClr val="tx1"/>
                  </a:solidFill>
                  <a:latin charset="0" panose="020B0604020202020204" pitchFamily="34" typeface="Arial"/>
                  <a:cs charset="0" panose="020B0604020202020204" pitchFamily="34" typeface="Arial"/>
                </a:rPr>
                <a:t>completed June 2022 by DRA Global, demonstrating very strong project economics</a:t>
              </a:r>
            </a:p>
          </p:txBody>
        </p:sp>
      </p:grpSp>
    </p:spTree>
    <p:extLst>
      <p:ext uri="{BB962C8B-B14F-4D97-AF65-F5344CB8AC3E}">
        <p14:creationId xmlns:p14="http://schemas.microsoft.com/office/powerpoint/2010/main" val="2948210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4681</TotalTime>
  <Words>4841</Words>
  <Application>Microsoft Office PowerPoint</Application>
  <PresentationFormat>Widescreen</PresentationFormat>
  <Paragraphs>588</Paragraphs>
  <Slides>22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Figtree</vt:lpstr>
      <vt:lpstr>Montserrat</vt:lpstr>
      <vt:lpstr>Montserrat Alternates Medium</vt:lpstr>
      <vt:lpstr>Montserrat Light</vt:lpstr>
      <vt:lpstr>Montserrat Medium</vt:lpstr>
      <vt:lpstr>Montserrat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njocaitis</dc:creator>
  <cp:lastModifiedBy>Brett Richards</cp:lastModifiedBy>
  <cp:revision>386</cp:revision>
  <cp:lastPrinted>2025-01-27T15:58:36Z</cp:lastPrinted>
  <dcterms:created xsi:type="dcterms:W3CDTF">2024-12-17T18:25:02Z</dcterms:created>
  <dcterms:modified xsi:type="dcterms:W3CDTF">2025-05-02T14:09:11Z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3420386</vt:lpwstr>
  </property>
  <property fmtid="{D5CDD505-2E9C-101B-9397-08002B2CF9AE}" name="NXPowerLiteSettings" pid="3">
    <vt:lpwstr>F7000400038000</vt:lpwstr>
  </property>
  <property fmtid="{D5CDD505-2E9C-101B-9397-08002B2CF9AE}" name="NXPowerLiteVersion" pid="4">
    <vt:lpwstr>S10.3.1</vt:lpwstr>
  </property>
</Properties>
</file>