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36" y="2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06500" cy="1206500"/>
          </a:xfrm>
          <a:custGeom>
            <a:avLst/>
            <a:gdLst/>
            <a:ahLst/>
            <a:cxnLst/>
            <a:rect l="l" t="t" r="r" b="b"/>
            <a:pathLst>
              <a:path w="1206500" h="1206500">
                <a:moveTo>
                  <a:pt x="1206131" y="0"/>
                </a:moveTo>
                <a:lnTo>
                  <a:pt x="0" y="1206131"/>
                </a:lnTo>
                <a:lnTo>
                  <a:pt x="0" y="33656"/>
                </a:lnTo>
                <a:lnTo>
                  <a:pt x="33656" y="0"/>
                </a:lnTo>
                <a:lnTo>
                  <a:pt x="1206131" y="0"/>
                </a:lnTo>
                <a:close/>
              </a:path>
            </a:pathLst>
          </a:custGeom>
          <a:solidFill>
            <a:srgbClr val="CAA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376170" cy="2376170"/>
          </a:xfrm>
          <a:custGeom>
            <a:avLst/>
            <a:gdLst/>
            <a:ahLst/>
            <a:cxnLst/>
            <a:rect l="l" t="t" r="r" b="b"/>
            <a:pathLst>
              <a:path w="2376170" h="2376170">
                <a:moveTo>
                  <a:pt x="2375962" y="0"/>
                </a:moveTo>
                <a:lnTo>
                  <a:pt x="0" y="2375962"/>
                </a:lnTo>
                <a:lnTo>
                  <a:pt x="0" y="1203488"/>
                </a:lnTo>
                <a:lnTo>
                  <a:pt x="1203488" y="0"/>
                </a:lnTo>
                <a:lnTo>
                  <a:pt x="2375962" y="0"/>
                </a:lnTo>
                <a:close/>
              </a:path>
            </a:pathLst>
          </a:custGeom>
          <a:solidFill>
            <a:srgbClr val="268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200228" y="9199229"/>
            <a:ext cx="1088390" cy="1088390"/>
          </a:xfrm>
          <a:custGeom>
            <a:avLst/>
            <a:gdLst/>
            <a:ahLst/>
            <a:cxnLst/>
            <a:rect l="l" t="t" r="r" b="b"/>
            <a:pathLst>
              <a:path w="1088390" h="1088390">
                <a:moveTo>
                  <a:pt x="0" y="1087770"/>
                </a:moveTo>
                <a:lnTo>
                  <a:pt x="1087770" y="0"/>
                </a:lnTo>
                <a:lnTo>
                  <a:pt x="1087770" y="1087770"/>
                </a:lnTo>
                <a:lnTo>
                  <a:pt x="0" y="1087770"/>
                </a:lnTo>
                <a:close/>
              </a:path>
            </a:pathLst>
          </a:custGeom>
          <a:solidFill>
            <a:srgbClr val="CAA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030336" y="8029336"/>
            <a:ext cx="2258060" cy="2258060"/>
          </a:xfrm>
          <a:custGeom>
            <a:avLst/>
            <a:gdLst/>
            <a:ahLst/>
            <a:cxnLst/>
            <a:rect l="l" t="t" r="r" b="b"/>
            <a:pathLst>
              <a:path w="2258059" h="2258059">
                <a:moveTo>
                  <a:pt x="0" y="2257663"/>
                </a:moveTo>
                <a:lnTo>
                  <a:pt x="2257663" y="0"/>
                </a:lnTo>
                <a:lnTo>
                  <a:pt x="2257663" y="1172474"/>
                </a:lnTo>
                <a:lnTo>
                  <a:pt x="1172474" y="2257663"/>
                </a:lnTo>
                <a:lnTo>
                  <a:pt x="0" y="2257663"/>
                </a:lnTo>
                <a:close/>
              </a:path>
            </a:pathLst>
          </a:custGeom>
          <a:solidFill>
            <a:srgbClr val="268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18288000" cy="250825"/>
          </a:xfrm>
          <a:custGeom>
            <a:avLst/>
            <a:gdLst/>
            <a:ahLst/>
            <a:cxnLst/>
            <a:rect l="l" t="t" r="r" b="b"/>
            <a:pathLst>
              <a:path w="18288000" h="250825">
                <a:moveTo>
                  <a:pt x="18287595" y="250689"/>
                </a:moveTo>
                <a:lnTo>
                  <a:pt x="0" y="250689"/>
                </a:lnTo>
                <a:lnTo>
                  <a:pt x="0" y="0"/>
                </a:lnTo>
                <a:lnTo>
                  <a:pt x="18287595" y="0"/>
                </a:lnTo>
                <a:lnTo>
                  <a:pt x="18287595" y="250689"/>
                </a:lnTo>
                <a:close/>
              </a:path>
            </a:pathLst>
          </a:custGeom>
          <a:solidFill>
            <a:srgbClr val="CAAB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-102"/>
            <a:ext cx="18288635" cy="10287635"/>
          </a:xfrm>
          <a:custGeom>
            <a:avLst/>
            <a:gdLst/>
            <a:ahLst/>
            <a:cxnLst/>
            <a:rect l="l" t="t" r="r" b="b"/>
            <a:pathLst>
              <a:path w="18288635" h="10287635">
                <a:moveTo>
                  <a:pt x="18288026" y="177"/>
                </a:moveTo>
                <a:lnTo>
                  <a:pt x="18037340" y="177"/>
                </a:lnTo>
                <a:lnTo>
                  <a:pt x="18037340" y="10036594"/>
                </a:lnTo>
                <a:lnTo>
                  <a:pt x="250710" y="10036594"/>
                </a:lnTo>
                <a:lnTo>
                  <a:pt x="250710" y="0"/>
                </a:lnTo>
                <a:lnTo>
                  <a:pt x="25" y="0"/>
                </a:lnTo>
                <a:lnTo>
                  <a:pt x="25" y="10036594"/>
                </a:lnTo>
                <a:lnTo>
                  <a:pt x="0" y="10287292"/>
                </a:lnTo>
                <a:lnTo>
                  <a:pt x="18287594" y="10287292"/>
                </a:lnTo>
                <a:lnTo>
                  <a:pt x="18288026" y="10287254"/>
                </a:lnTo>
                <a:lnTo>
                  <a:pt x="18288026" y="177"/>
                </a:lnTo>
                <a:close/>
              </a:path>
            </a:pathLst>
          </a:custGeom>
          <a:solidFill>
            <a:srgbClr val="CAAB4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30562" y="273510"/>
            <a:ext cx="2466974" cy="14858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481704" cy="3481704"/>
          </a:xfrm>
          <a:custGeom>
            <a:avLst/>
            <a:gdLst/>
            <a:ahLst/>
            <a:cxnLst/>
            <a:rect l="l" t="t" r="r" b="b"/>
            <a:pathLst>
              <a:path w="3481704" h="3481704">
                <a:moveTo>
                  <a:pt x="3481218" y="0"/>
                </a:moveTo>
                <a:lnTo>
                  <a:pt x="0" y="3481218"/>
                </a:lnTo>
                <a:lnTo>
                  <a:pt x="0" y="0"/>
                </a:lnTo>
                <a:lnTo>
                  <a:pt x="3481218" y="0"/>
                </a:lnTo>
                <a:close/>
              </a:path>
            </a:pathLst>
          </a:custGeom>
          <a:solidFill>
            <a:srgbClr val="CAA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6962140" cy="6962140"/>
          </a:xfrm>
          <a:custGeom>
            <a:avLst/>
            <a:gdLst/>
            <a:ahLst/>
            <a:cxnLst/>
            <a:rect l="l" t="t" r="r" b="b"/>
            <a:pathLst>
              <a:path w="6962140" h="6962140">
                <a:moveTo>
                  <a:pt x="6961822" y="0"/>
                </a:moveTo>
                <a:lnTo>
                  <a:pt x="0" y="6961822"/>
                </a:lnTo>
                <a:lnTo>
                  <a:pt x="0" y="3473489"/>
                </a:lnTo>
                <a:lnTo>
                  <a:pt x="3473489" y="0"/>
                </a:lnTo>
                <a:lnTo>
                  <a:pt x="6961822" y="0"/>
                </a:lnTo>
                <a:close/>
              </a:path>
            </a:pathLst>
          </a:custGeom>
          <a:solidFill>
            <a:srgbClr val="268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793117" y="6792117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3494881"/>
                </a:moveTo>
                <a:lnTo>
                  <a:pt x="3494881" y="0"/>
                </a:lnTo>
                <a:lnTo>
                  <a:pt x="3494881" y="3488332"/>
                </a:lnTo>
                <a:lnTo>
                  <a:pt x="3488332" y="3494881"/>
                </a:lnTo>
                <a:lnTo>
                  <a:pt x="0" y="3494881"/>
                </a:lnTo>
                <a:close/>
              </a:path>
            </a:pathLst>
          </a:custGeom>
          <a:solidFill>
            <a:srgbClr val="CAA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312599" y="3311600"/>
            <a:ext cx="6975475" cy="6975475"/>
          </a:xfrm>
          <a:custGeom>
            <a:avLst/>
            <a:gdLst/>
            <a:ahLst/>
            <a:cxnLst/>
            <a:rect l="l" t="t" r="r" b="b"/>
            <a:pathLst>
              <a:path w="6975475" h="6975475">
                <a:moveTo>
                  <a:pt x="0" y="6975399"/>
                </a:moveTo>
                <a:lnTo>
                  <a:pt x="6975399" y="0"/>
                </a:lnTo>
                <a:lnTo>
                  <a:pt x="6975399" y="3488332"/>
                </a:lnTo>
                <a:lnTo>
                  <a:pt x="3488332" y="6975398"/>
                </a:lnTo>
                <a:lnTo>
                  <a:pt x="0" y="6975399"/>
                </a:lnTo>
                <a:close/>
              </a:path>
            </a:pathLst>
          </a:custGeom>
          <a:solidFill>
            <a:srgbClr val="268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5542" y="2357431"/>
            <a:ext cx="6800849" cy="40957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06500" cy="1206500"/>
          </a:xfrm>
          <a:custGeom>
            <a:avLst/>
            <a:gdLst/>
            <a:ahLst/>
            <a:cxnLst/>
            <a:rect l="l" t="t" r="r" b="b"/>
            <a:pathLst>
              <a:path w="1206500" h="1206500">
                <a:moveTo>
                  <a:pt x="1206131" y="0"/>
                </a:moveTo>
                <a:lnTo>
                  <a:pt x="0" y="1206131"/>
                </a:lnTo>
                <a:lnTo>
                  <a:pt x="0" y="33656"/>
                </a:lnTo>
                <a:lnTo>
                  <a:pt x="33656" y="0"/>
                </a:lnTo>
                <a:lnTo>
                  <a:pt x="1206131" y="0"/>
                </a:lnTo>
                <a:close/>
              </a:path>
            </a:pathLst>
          </a:custGeom>
          <a:solidFill>
            <a:srgbClr val="CAA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376170" cy="2376170"/>
          </a:xfrm>
          <a:custGeom>
            <a:avLst/>
            <a:gdLst/>
            <a:ahLst/>
            <a:cxnLst/>
            <a:rect l="l" t="t" r="r" b="b"/>
            <a:pathLst>
              <a:path w="2376170" h="2376170">
                <a:moveTo>
                  <a:pt x="2375962" y="0"/>
                </a:moveTo>
                <a:lnTo>
                  <a:pt x="0" y="2375962"/>
                </a:lnTo>
                <a:lnTo>
                  <a:pt x="0" y="1203488"/>
                </a:lnTo>
                <a:lnTo>
                  <a:pt x="1203488" y="0"/>
                </a:lnTo>
                <a:lnTo>
                  <a:pt x="2375962" y="0"/>
                </a:lnTo>
                <a:close/>
              </a:path>
            </a:pathLst>
          </a:custGeom>
          <a:solidFill>
            <a:srgbClr val="268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200228" y="9199229"/>
            <a:ext cx="1088390" cy="1088390"/>
          </a:xfrm>
          <a:custGeom>
            <a:avLst/>
            <a:gdLst/>
            <a:ahLst/>
            <a:cxnLst/>
            <a:rect l="l" t="t" r="r" b="b"/>
            <a:pathLst>
              <a:path w="1088390" h="1088390">
                <a:moveTo>
                  <a:pt x="0" y="1087770"/>
                </a:moveTo>
                <a:lnTo>
                  <a:pt x="1087770" y="0"/>
                </a:lnTo>
                <a:lnTo>
                  <a:pt x="1087770" y="1087770"/>
                </a:lnTo>
                <a:lnTo>
                  <a:pt x="0" y="1087770"/>
                </a:lnTo>
                <a:close/>
              </a:path>
            </a:pathLst>
          </a:custGeom>
          <a:solidFill>
            <a:srgbClr val="CAA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6163" y="431831"/>
            <a:ext cx="12948285" cy="909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3790" y="2528703"/>
            <a:ext cx="16041369" cy="678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ike@slamexploration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immy@slamexploration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46241" y="6314246"/>
            <a:ext cx="6195695" cy="1595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200" b="1" spc="155" dirty="0">
                <a:latin typeface="Times New Roman"/>
                <a:cs typeface="Times New Roman"/>
              </a:rPr>
              <a:t>SXL</a:t>
            </a:r>
            <a:r>
              <a:rPr sz="5200" b="1" spc="-25" dirty="0">
                <a:latin typeface="Times New Roman"/>
                <a:cs typeface="Times New Roman"/>
              </a:rPr>
              <a:t> </a:t>
            </a:r>
            <a:r>
              <a:rPr sz="5200" b="1" dirty="0">
                <a:latin typeface="Times New Roman"/>
                <a:cs typeface="Times New Roman"/>
              </a:rPr>
              <a:t>:</a:t>
            </a:r>
            <a:r>
              <a:rPr sz="5200" b="1" spc="-25" dirty="0">
                <a:latin typeface="Times New Roman"/>
                <a:cs typeface="Times New Roman"/>
              </a:rPr>
              <a:t> </a:t>
            </a:r>
            <a:r>
              <a:rPr sz="5200" b="1" spc="95" dirty="0">
                <a:latin typeface="Times New Roman"/>
                <a:cs typeface="Times New Roman"/>
              </a:rPr>
              <a:t>TSX.V</a:t>
            </a:r>
            <a:endParaRPr lang="en-US" sz="5200" b="1" spc="95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5000" b="1" spc="-110" dirty="0">
                <a:latin typeface="Times New Roman"/>
                <a:cs typeface="Times New Roman"/>
              </a:rPr>
              <a:t>Fall </a:t>
            </a:r>
            <a:r>
              <a:rPr sz="5000" b="1" spc="-20" dirty="0">
                <a:latin typeface="Times New Roman"/>
                <a:cs typeface="Times New Roman"/>
              </a:rPr>
              <a:t>2025</a:t>
            </a:r>
            <a:endParaRPr sz="50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-102"/>
            <a:ext cx="18288635" cy="10287635"/>
          </a:xfrm>
          <a:custGeom>
            <a:avLst/>
            <a:gdLst/>
            <a:ahLst/>
            <a:cxnLst/>
            <a:rect l="l" t="t" r="r" b="b"/>
            <a:pathLst>
              <a:path w="18288635" h="10287635">
                <a:moveTo>
                  <a:pt x="18288026" y="0"/>
                </a:moveTo>
                <a:lnTo>
                  <a:pt x="18037340" y="0"/>
                </a:lnTo>
                <a:lnTo>
                  <a:pt x="18037340" y="250799"/>
                </a:lnTo>
                <a:lnTo>
                  <a:pt x="18037340" y="10036416"/>
                </a:lnTo>
                <a:lnTo>
                  <a:pt x="250710" y="10036416"/>
                </a:lnTo>
                <a:lnTo>
                  <a:pt x="250710" y="250799"/>
                </a:lnTo>
                <a:lnTo>
                  <a:pt x="18037340" y="250799"/>
                </a:lnTo>
                <a:lnTo>
                  <a:pt x="18037340" y="114"/>
                </a:lnTo>
                <a:lnTo>
                  <a:pt x="250710" y="114"/>
                </a:lnTo>
                <a:lnTo>
                  <a:pt x="25" y="0"/>
                </a:lnTo>
                <a:lnTo>
                  <a:pt x="0" y="250799"/>
                </a:lnTo>
                <a:lnTo>
                  <a:pt x="25" y="10036416"/>
                </a:lnTo>
                <a:lnTo>
                  <a:pt x="0" y="10287114"/>
                </a:lnTo>
                <a:lnTo>
                  <a:pt x="18287594" y="10287114"/>
                </a:lnTo>
                <a:lnTo>
                  <a:pt x="18288026" y="10287076"/>
                </a:lnTo>
                <a:lnTo>
                  <a:pt x="18288026" y="0"/>
                </a:lnTo>
                <a:close/>
              </a:path>
            </a:pathLst>
          </a:custGeom>
          <a:solidFill>
            <a:srgbClr val="CAAB4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06500" cy="1206500"/>
          </a:xfrm>
          <a:custGeom>
            <a:avLst/>
            <a:gdLst/>
            <a:ahLst/>
            <a:cxnLst/>
            <a:rect l="l" t="t" r="r" b="b"/>
            <a:pathLst>
              <a:path w="1206500" h="1206500">
                <a:moveTo>
                  <a:pt x="1206131" y="0"/>
                </a:moveTo>
                <a:lnTo>
                  <a:pt x="0" y="1206131"/>
                </a:lnTo>
                <a:lnTo>
                  <a:pt x="0" y="33656"/>
                </a:lnTo>
                <a:lnTo>
                  <a:pt x="33656" y="0"/>
                </a:lnTo>
                <a:lnTo>
                  <a:pt x="1206131" y="0"/>
                </a:lnTo>
                <a:close/>
              </a:path>
            </a:pathLst>
          </a:custGeom>
          <a:solidFill>
            <a:srgbClr val="CAA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110"/>
            <a:ext cx="18288635" cy="10287635"/>
            <a:chOff x="0" y="-110"/>
            <a:chExt cx="18288635" cy="102876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886" y="1630476"/>
              <a:ext cx="16901243" cy="800337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2376170" cy="2376170"/>
            </a:xfrm>
            <a:custGeom>
              <a:avLst/>
              <a:gdLst/>
              <a:ahLst/>
              <a:cxnLst/>
              <a:rect l="l" t="t" r="r" b="b"/>
              <a:pathLst>
                <a:path w="2376170" h="2376170">
                  <a:moveTo>
                    <a:pt x="2375962" y="0"/>
                  </a:moveTo>
                  <a:lnTo>
                    <a:pt x="0" y="2375962"/>
                  </a:lnTo>
                  <a:lnTo>
                    <a:pt x="0" y="1203488"/>
                  </a:lnTo>
                  <a:lnTo>
                    <a:pt x="1203488" y="0"/>
                  </a:lnTo>
                  <a:lnTo>
                    <a:pt x="2375962" y="0"/>
                  </a:lnTo>
                  <a:close/>
                </a:path>
              </a:pathLst>
            </a:custGeom>
            <a:solidFill>
              <a:srgbClr val="268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200228" y="9199229"/>
              <a:ext cx="1088390" cy="1088390"/>
            </a:xfrm>
            <a:custGeom>
              <a:avLst/>
              <a:gdLst/>
              <a:ahLst/>
              <a:cxnLst/>
              <a:rect l="l" t="t" r="r" b="b"/>
              <a:pathLst>
                <a:path w="1088390" h="1088390">
                  <a:moveTo>
                    <a:pt x="0" y="1087770"/>
                  </a:moveTo>
                  <a:lnTo>
                    <a:pt x="1087770" y="0"/>
                  </a:lnTo>
                  <a:lnTo>
                    <a:pt x="1087770" y="1087770"/>
                  </a:lnTo>
                  <a:lnTo>
                    <a:pt x="0" y="1087770"/>
                  </a:lnTo>
                  <a:close/>
                </a:path>
              </a:pathLst>
            </a:custGeom>
            <a:solidFill>
              <a:srgbClr val="CA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030335" y="8029335"/>
              <a:ext cx="2258060" cy="2258060"/>
            </a:xfrm>
            <a:custGeom>
              <a:avLst/>
              <a:gdLst/>
              <a:ahLst/>
              <a:cxnLst/>
              <a:rect l="l" t="t" r="r" b="b"/>
              <a:pathLst>
                <a:path w="2258059" h="2258059">
                  <a:moveTo>
                    <a:pt x="0" y="2257663"/>
                  </a:moveTo>
                  <a:lnTo>
                    <a:pt x="2257663" y="0"/>
                  </a:lnTo>
                  <a:lnTo>
                    <a:pt x="2257663" y="1172474"/>
                  </a:lnTo>
                  <a:lnTo>
                    <a:pt x="1172474" y="2257663"/>
                  </a:lnTo>
                  <a:lnTo>
                    <a:pt x="0" y="2257663"/>
                  </a:lnTo>
                  <a:close/>
                </a:path>
              </a:pathLst>
            </a:custGeom>
            <a:solidFill>
              <a:srgbClr val="268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-102"/>
              <a:ext cx="18288635" cy="10287635"/>
            </a:xfrm>
            <a:custGeom>
              <a:avLst/>
              <a:gdLst/>
              <a:ahLst/>
              <a:cxnLst/>
              <a:rect l="l" t="t" r="r" b="b"/>
              <a:pathLst>
                <a:path w="18288635" h="10287635">
                  <a:moveTo>
                    <a:pt x="18288026" y="177"/>
                  </a:moveTo>
                  <a:lnTo>
                    <a:pt x="18287594" y="177"/>
                  </a:lnTo>
                  <a:lnTo>
                    <a:pt x="18037340" y="114"/>
                  </a:lnTo>
                  <a:lnTo>
                    <a:pt x="18037340" y="250799"/>
                  </a:lnTo>
                  <a:lnTo>
                    <a:pt x="18037340" y="10036594"/>
                  </a:lnTo>
                  <a:lnTo>
                    <a:pt x="250710" y="10036594"/>
                  </a:lnTo>
                  <a:lnTo>
                    <a:pt x="250710" y="250799"/>
                  </a:lnTo>
                  <a:lnTo>
                    <a:pt x="18037340" y="250799"/>
                  </a:lnTo>
                  <a:lnTo>
                    <a:pt x="18037340" y="114"/>
                  </a:lnTo>
                  <a:lnTo>
                    <a:pt x="250710" y="114"/>
                  </a:lnTo>
                  <a:lnTo>
                    <a:pt x="25" y="0"/>
                  </a:lnTo>
                  <a:lnTo>
                    <a:pt x="0" y="250799"/>
                  </a:lnTo>
                  <a:lnTo>
                    <a:pt x="25" y="10036594"/>
                  </a:lnTo>
                  <a:lnTo>
                    <a:pt x="0" y="10287292"/>
                  </a:lnTo>
                  <a:lnTo>
                    <a:pt x="18287594" y="10287292"/>
                  </a:lnTo>
                  <a:lnTo>
                    <a:pt x="18288026" y="10287254"/>
                  </a:lnTo>
                  <a:lnTo>
                    <a:pt x="18288026" y="177"/>
                  </a:lnTo>
                  <a:close/>
                </a:path>
              </a:pathLst>
            </a:custGeom>
            <a:solidFill>
              <a:srgbClr val="CAA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30563" y="273510"/>
              <a:ext cx="246697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Goodwin</a:t>
            </a:r>
            <a:r>
              <a:rPr spc="-150" dirty="0"/>
              <a:t> </a:t>
            </a:r>
            <a:r>
              <a:rPr spc="-210" dirty="0"/>
              <a:t>Induced</a:t>
            </a:r>
            <a:r>
              <a:rPr spc="-150" dirty="0"/>
              <a:t> </a:t>
            </a:r>
            <a:r>
              <a:rPr spc="-55" dirty="0"/>
              <a:t>Polarization</a:t>
            </a:r>
            <a:r>
              <a:rPr spc="-150" dirty="0"/>
              <a:t> </a:t>
            </a:r>
            <a:r>
              <a:rPr spc="55" dirty="0"/>
              <a:t>(IP)</a:t>
            </a:r>
            <a:r>
              <a:rPr spc="-150" dirty="0"/>
              <a:t> </a:t>
            </a:r>
            <a:r>
              <a:rPr spc="-95" dirty="0"/>
              <a:t>Survey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06500" cy="1206500"/>
          </a:xfrm>
          <a:custGeom>
            <a:avLst/>
            <a:gdLst/>
            <a:ahLst/>
            <a:cxnLst/>
            <a:rect l="l" t="t" r="r" b="b"/>
            <a:pathLst>
              <a:path w="1206500" h="1206500">
                <a:moveTo>
                  <a:pt x="1206131" y="0"/>
                </a:moveTo>
                <a:lnTo>
                  <a:pt x="0" y="1206131"/>
                </a:lnTo>
                <a:lnTo>
                  <a:pt x="0" y="33656"/>
                </a:lnTo>
                <a:lnTo>
                  <a:pt x="33656" y="0"/>
                </a:lnTo>
                <a:lnTo>
                  <a:pt x="1206131" y="0"/>
                </a:lnTo>
                <a:close/>
              </a:path>
            </a:pathLst>
          </a:custGeom>
          <a:solidFill>
            <a:srgbClr val="CAA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110"/>
            <a:ext cx="18288635" cy="10287635"/>
            <a:chOff x="0" y="-110"/>
            <a:chExt cx="18288635" cy="102876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4529" y="1778306"/>
              <a:ext cx="17244597" cy="77247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2376170" cy="2376170"/>
            </a:xfrm>
            <a:custGeom>
              <a:avLst/>
              <a:gdLst/>
              <a:ahLst/>
              <a:cxnLst/>
              <a:rect l="l" t="t" r="r" b="b"/>
              <a:pathLst>
                <a:path w="2376170" h="2376170">
                  <a:moveTo>
                    <a:pt x="2375962" y="0"/>
                  </a:moveTo>
                  <a:lnTo>
                    <a:pt x="0" y="2375962"/>
                  </a:lnTo>
                  <a:lnTo>
                    <a:pt x="0" y="1203488"/>
                  </a:lnTo>
                  <a:lnTo>
                    <a:pt x="1203488" y="0"/>
                  </a:lnTo>
                  <a:lnTo>
                    <a:pt x="2375962" y="0"/>
                  </a:lnTo>
                  <a:close/>
                </a:path>
              </a:pathLst>
            </a:custGeom>
            <a:solidFill>
              <a:srgbClr val="268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200228" y="9199229"/>
              <a:ext cx="1088390" cy="1088390"/>
            </a:xfrm>
            <a:custGeom>
              <a:avLst/>
              <a:gdLst/>
              <a:ahLst/>
              <a:cxnLst/>
              <a:rect l="l" t="t" r="r" b="b"/>
              <a:pathLst>
                <a:path w="1088390" h="1088390">
                  <a:moveTo>
                    <a:pt x="0" y="1087770"/>
                  </a:moveTo>
                  <a:lnTo>
                    <a:pt x="1087770" y="0"/>
                  </a:lnTo>
                  <a:lnTo>
                    <a:pt x="1087770" y="1087770"/>
                  </a:lnTo>
                  <a:lnTo>
                    <a:pt x="0" y="1087770"/>
                  </a:lnTo>
                  <a:close/>
                </a:path>
              </a:pathLst>
            </a:custGeom>
            <a:solidFill>
              <a:srgbClr val="CA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030335" y="8029335"/>
              <a:ext cx="2258060" cy="2258060"/>
            </a:xfrm>
            <a:custGeom>
              <a:avLst/>
              <a:gdLst/>
              <a:ahLst/>
              <a:cxnLst/>
              <a:rect l="l" t="t" r="r" b="b"/>
              <a:pathLst>
                <a:path w="2258059" h="2258059">
                  <a:moveTo>
                    <a:pt x="0" y="2257663"/>
                  </a:moveTo>
                  <a:lnTo>
                    <a:pt x="2257663" y="0"/>
                  </a:lnTo>
                  <a:lnTo>
                    <a:pt x="2257663" y="1172474"/>
                  </a:lnTo>
                  <a:lnTo>
                    <a:pt x="1172474" y="2257663"/>
                  </a:lnTo>
                  <a:lnTo>
                    <a:pt x="0" y="2257663"/>
                  </a:lnTo>
                  <a:close/>
                </a:path>
              </a:pathLst>
            </a:custGeom>
            <a:solidFill>
              <a:srgbClr val="268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-102"/>
              <a:ext cx="18288635" cy="10287635"/>
            </a:xfrm>
            <a:custGeom>
              <a:avLst/>
              <a:gdLst/>
              <a:ahLst/>
              <a:cxnLst/>
              <a:rect l="l" t="t" r="r" b="b"/>
              <a:pathLst>
                <a:path w="18288635" h="10287635">
                  <a:moveTo>
                    <a:pt x="18288026" y="177"/>
                  </a:moveTo>
                  <a:lnTo>
                    <a:pt x="18287594" y="177"/>
                  </a:lnTo>
                  <a:lnTo>
                    <a:pt x="18037340" y="114"/>
                  </a:lnTo>
                  <a:lnTo>
                    <a:pt x="18037340" y="250799"/>
                  </a:lnTo>
                  <a:lnTo>
                    <a:pt x="18037340" y="10036594"/>
                  </a:lnTo>
                  <a:lnTo>
                    <a:pt x="250710" y="10036594"/>
                  </a:lnTo>
                  <a:lnTo>
                    <a:pt x="250710" y="250799"/>
                  </a:lnTo>
                  <a:lnTo>
                    <a:pt x="18037340" y="250799"/>
                  </a:lnTo>
                  <a:lnTo>
                    <a:pt x="18037340" y="114"/>
                  </a:lnTo>
                  <a:lnTo>
                    <a:pt x="250710" y="114"/>
                  </a:lnTo>
                  <a:lnTo>
                    <a:pt x="25" y="0"/>
                  </a:lnTo>
                  <a:lnTo>
                    <a:pt x="0" y="250799"/>
                  </a:lnTo>
                  <a:lnTo>
                    <a:pt x="25" y="10036594"/>
                  </a:lnTo>
                  <a:lnTo>
                    <a:pt x="0" y="10287292"/>
                  </a:lnTo>
                  <a:lnTo>
                    <a:pt x="18287594" y="10287292"/>
                  </a:lnTo>
                  <a:lnTo>
                    <a:pt x="18288026" y="10287254"/>
                  </a:lnTo>
                  <a:lnTo>
                    <a:pt x="18288026" y="177"/>
                  </a:lnTo>
                  <a:close/>
                </a:path>
              </a:pathLst>
            </a:custGeom>
            <a:solidFill>
              <a:srgbClr val="CAA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30563" y="273510"/>
              <a:ext cx="246697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Goodwin</a:t>
            </a:r>
            <a:r>
              <a:rPr spc="-150" dirty="0"/>
              <a:t> </a:t>
            </a:r>
            <a:r>
              <a:rPr spc="-210" dirty="0"/>
              <a:t>Induced</a:t>
            </a:r>
            <a:r>
              <a:rPr spc="-150" dirty="0"/>
              <a:t> </a:t>
            </a:r>
            <a:r>
              <a:rPr spc="-55" dirty="0"/>
              <a:t>Polarization</a:t>
            </a:r>
            <a:r>
              <a:rPr spc="-150" dirty="0"/>
              <a:t> </a:t>
            </a:r>
            <a:r>
              <a:rPr spc="55" dirty="0"/>
              <a:t>(IP)</a:t>
            </a:r>
            <a:r>
              <a:rPr spc="-150" dirty="0"/>
              <a:t> </a:t>
            </a:r>
            <a:r>
              <a:rPr spc="-95" dirty="0"/>
              <a:t>Survey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7863" y="4833953"/>
            <a:ext cx="9715499" cy="49148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6030336" y="8029336"/>
            <a:ext cx="2258060" cy="2258060"/>
          </a:xfrm>
          <a:custGeom>
            <a:avLst/>
            <a:gdLst/>
            <a:ahLst/>
            <a:cxnLst/>
            <a:rect l="l" t="t" r="r" b="b"/>
            <a:pathLst>
              <a:path w="2258059" h="2258059">
                <a:moveTo>
                  <a:pt x="0" y="2257663"/>
                </a:moveTo>
                <a:lnTo>
                  <a:pt x="2257663" y="0"/>
                </a:lnTo>
                <a:lnTo>
                  <a:pt x="2257663" y="1172474"/>
                </a:lnTo>
                <a:lnTo>
                  <a:pt x="1172474" y="2257663"/>
                </a:lnTo>
                <a:lnTo>
                  <a:pt x="0" y="2257663"/>
                </a:lnTo>
                <a:close/>
              </a:path>
            </a:pathLst>
          </a:custGeom>
          <a:solidFill>
            <a:srgbClr val="268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0" cy="250825"/>
          </a:xfrm>
          <a:custGeom>
            <a:avLst/>
            <a:gdLst/>
            <a:ahLst/>
            <a:cxnLst/>
            <a:rect l="l" t="t" r="r" b="b"/>
            <a:pathLst>
              <a:path w="18288000" h="250825">
                <a:moveTo>
                  <a:pt x="18287595" y="250689"/>
                </a:moveTo>
                <a:lnTo>
                  <a:pt x="0" y="250689"/>
                </a:lnTo>
                <a:lnTo>
                  <a:pt x="0" y="0"/>
                </a:lnTo>
                <a:lnTo>
                  <a:pt x="18287595" y="0"/>
                </a:lnTo>
                <a:lnTo>
                  <a:pt x="18287595" y="250689"/>
                </a:lnTo>
                <a:close/>
              </a:path>
            </a:pathLst>
          </a:custGeom>
          <a:solidFill>
            <a:srgbClr val="CAAB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-110"/>
            <a:ext cx="18288635" cy="10287635"/>
            <a:chOff x="0" y="-110"/>
            <a:chExt cx="18288635" cy="10287635"/>
          </a:xfrm>
        </p:grpSpPr>
        <p:sp>
          <p:nvSpPr>
            <p:cNvPr id="6" name="object 6"/>
            <p:cNvSpPr/>
            <p:nvPr/>
          </p:nvSpPr>
          <p:spPr>
            <a:xfrm>
              <a:off x="0" y="-102"/>
              <a:ext cx="18288635" cy="10287635"/>
            </a:xfrm>
            <a:custGeom>
              <a:avLst/>
              <a:gdLst/>
              <a:ahLst/>
              <a:cxnLst/>
              <a:rect l="l" t="t" r="r" b="b"/>
              <a:pathLst>
                <a:path w="18288635" h="10287635">
                  <a:moveTo>
                    <a:pt x="18288026" y="177"/>
                  </a:moveTo>
                  <a:lnTo>
                    <a:pt x="18037340" y="177"/>
                  </a:lnTo>
                  <a:lnTo>
                    <a:pt x="18037340" y="10036594"/>
                  </a:lnTo>
                  <a:lnTo>
                    <a:pt x="250710" y="10036594"/>
                  </a:lnTo>
                  <a:lnTo>
                    <a:pt x="250710" y="0"/>
                  </a:lnTo>
                  <a:lnTo>
                    <a:pt x="25" y="0"/>
                  </a:lnTo>
                  <a:lnTo>
                    <a:pt x="25" y="10036594"/>
                  </a:lnTo>
                  <a:lnTo>
                    <a:pt x="0" y="10287292"/>
                  </a:lnTo>
                  <a:lnTo>
                    <a:pt x="18287594" y="10287292"/>
                  </a:lnTo>
                  <a:lnTo>
                    <a:pt x="18288026" y="10287254"/>
                  </a:lnTo>
                  <a:lnTo>
                    <a:pt x="18288026" y="177"/>
                  </a:lnTo>
                  <a:close/>
                </a:path>
              </a:pathLst>
            </a:custGeom>
            <a:solidFill>
              <a:srgbClr val="CAA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30562" y="273510"/>
              <a:ext cx="2466974" cy="14858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3203" y="1992797"/>
              <a:ext cx="10858499" cy="25526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55302" y="638123"/>
            <a:ext cx="737806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Goodwin</a:t>
            </a:r>
            <a:r>
              <a:rPr spc="-120" dirty="0"/>
              <a:t> </a:t>
            </a:r>
            <a:r>
              <a:rPr spc="-200" dirty="0"/>
              <a:t>Copper-</a:t>
            </a:r>
            <a:r>
              <a:rPr spc="-10" dirty="0"/>
              <a:t>Nickel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249182" y="4691072"/>
            <a:ext cx="3092450" cy="30924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500" b="1" spc="-25" dirty="0">
                <a:latin typeface="Times New Roman"/>
                <a:cs typeface="Times New Roman"/>
              </a:rPr>
              <a:t>GW24-02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500" dirty="0">
                <a:latin typeface="Times New Roman"/>
                <a:cs typeface="Times New Roman"/>
              </a:rPr>
              <a:t>23.60m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-</a:t>
            </a:r>
            <a:r>
              <a:rPr sz="2500" spc="5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54.80m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500" spc="-10" dirty="0">
                <a:latin typeface="Times New Roman"/>
                <a:cs typeface="Times New Roman"/>
              </a:rPr>
              <a:t>31.20m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500" spc="95" dirty="0">
                <a:latin typeface="Times New Roman"/>
                <a:cs typeface="Times New Roman"/>
              </a:rPr>
              <a:t>Grading</a:t>
            </a:r>
            <a:r>
              <a:rPr sz="2500" dirty="0">
                <a:latin typeface="Times New Roman"/>
                <a:cs typeface="Times New Roman"/>
              </a:rPr>
              <a:t> 3.84% </a:t>
            </a:r>
            <a:r>
              <a:rPr sz="2500" spc="80" dirty="0">
                <a:latin typeface="Times New Roman"/>
                <a:cs typeface="Times New Roman"/>
              </a:rPr>
              <a:t>CuEq*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81915">
              <a:lnSpc>
                <a:spcPct val="114999"/>
              </a:lnSpc>
            </a:pPr>
            <a:r>
              <a:rPr sz="2500" spc="225" dirty="0">
                <a:latin typeface="Times New Roman"/>
                <a:cs typeface="Times New Roman"/>
              </a:rPr>
              <a:t>*</a:t>
            </a:r>
            <a:r>
              <a:rPr sz="2500" i="1" spc="225" dirty="0">
                <a:latin typeface="Times New Roman"/>
                <a:cs typeface="Times New Roman"/>
              </a:rPr>
              <a:t>SLAM</a:t>
            </a:r>
            <a:r>
              <a:rPr sz="2500" i="1" spc="100" dirty="0">
                <a:latin typeface="Times New Roman"/>
                <a:cs typeface="Times New Roman"/>
              </a:rPr>
              <a:t> </a:t>
            </a:r>
            <a:r>
              <a:rPr sz="2500" i="1" dirty="0">
                <a:latin typeface="Times New Roman"/>
                <a:cs typeface="Times New Roman"/>
              </a:rPr>
              <a:t>News</a:t>
            </a:r>
            <a:r>
              <a:rPr sz="2500" i="1" spc="105" dirty="0">
                <a:latin typeface="Times New Roman"/>
                <a:cs typeface="Times New Roman"/>
              </a:rPr>
              <a:t> </a:t>
            </a:r>
            <a:r>
              <a:rPr sz="2500" i="1" spc="-10" dirty="0">
                <a:latin typeface="Times New Roman"/>
                <a:cs typeface="Times New Roman"/>
              </a:rPr>
              <a:t>Release </a:t>
            </a:r>
            <a:r>
              <a:rPr sz="2500" i="1" dirty="0">
                <a:latin typeface="Times New Roman"/>
                <a:cs typeface="Times New Roman"/>
              </a:rPr>
              <a:t>August</a:t>
            </a:r>
            <a:r>
              <a:rPr sz="2500" i="1" spc="160" dirty="0">
                <a:latin typeface="Times New Roman"/>
                <a:cs typeface="Times New Roman"/>
              </a:rPr>
              <a:t> </a:t>
            </a:r>
            <a:r>
              <a:rPr sz="2500" i="1" dirty="0">
                <a:latin typeface="Times New Roman"/>
                <a:cs typeface="Times New Roman"/>
              </a:rPr>
              <a:t>7,</a:t>
            </a:r>
            <a:r>
              <a:rPr sz="2500" i="1" spc="160" dirty="0">
                <a:latin typeface="Times New Roman"/>
                <a:cs typeface="Times New Roman"/>
              </a:rPr>
              <a:t> </a:t>
            </a:r>
            <a:r>
              <a:rPr sz="2500" i="1" spc="-20" dirty="0">
                <a:latin typeface="Times New Roman"/>
                <a:cs typeface="Times New Roman"/>
              </a:rPr>
              <a:t>2024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8762" y="2404862"/>
            <a:ext cx="8886824" cy="57530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6163" y="721704"/>
            <a:ext cx="1164082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The</a:t>
            </a:r>
            <a:r>
              <a:rPr spc="-285" dirty="0"/>
              <a:t> </a:t>
            </a:r>
            <a:r>
              <a:rPr dirty="0"/>
              <a:t>Jake</a:t>
            </a:r>
            <a:r>
              <a:rPr spc="-260" dirty="0"/>
              <a:t> </a:t>
            </a:r>
            <a:r>
              <a:rPr dirty="0"/>
              <a:t>Lee</a:t>
            </a:r>
            <a:r>
              <a:rPr spc="-260" dirty="0"/>
              <a:t> </a:t>
            </a:r>
            <a:r>
              <a:rPr spc="-125" dirty="0"/>
              <a:t>Love</a:t>
            </a:r>
            <a:r>
              <a:rPr spc="-240" dirty="0"/>
              <a:t> </a:t>
            </a:r>
            <a:r>
              <a:rPr dirty="0"/>
              <a:t>Lake</a:t>
            </a:r>
            <a:r>
              <a:rPr spc="-260" dirty="0"/>
              <a:t> </a:t>
            </a:r>
            <a:r>
              <a:rPr spc="-35" dirty="0"/>
              <a:t>Gold</a:t>
            </a:r>
            <a:r>
              <a:rPr spc="-260" dirty="0"/>
              <a:t> </a:t>
            </a:r>
            <a:r>
              <a:rPr spc="-40" dirty="0"/>
              <a:t>Project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7332" y="2186006"/>
            <a:ext cx="8107680" cy="64928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4000" b="1" dirty="0">
                <a:latin typeface="Times New Roman"/>
                <a:cs typeface="Times New Roman"/>
              </a:rPr>
              <a:t>High</a:t>
            </a:r>
            <a:r>
              <a:rPr sz="4000" b="1" spc="-190" dirty="0">
                <a:latin typeface="Times New Roman"/>
                <a:cs typeface="Times New Roman"/>
              </a:rPr>
              <a:t> </a:t>
            </a:r>
            <a:r>
              <a:rPr sz="4000" b="1" spc="-105" dirty="0">
                <a:latin typeface="Times New Roman"/>
                <a:cs typeface="Times New Roman"/>
              </a:rPr>
              <a:t>Grade</a:t>
            </a:r>
            <a:r>
              <a:rPr sz="4000" b="1" spc="-145" dirty="0">
                <a:latin typeface="Times New Roman"/>
                <a:cs typeface="Times New Roman"/>
              </a:rPr>
              <a:t> </a:t>
            </a:r>
            <a:r>
              <a:rPr sz="4000" b="1" spc="-25" dirty="0">
                <a:latin typeface="Times New Roman"/>
                <a:cs typeface="Times New Roman"/>
              </a:rPr>
              <a:t>Gold</a:t>
            </a:r>
            <a:r>
              <a:rPr sz="4000" b="1" spc="-170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Times New Roman"/>
                <a:cs typeface="Times New Roman"/>
              </a:rPr>
              <a:t>Discoveries</a:t>
            </a:r>
            <a:endParaRPr sz="4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000" spc="55" dirty="0">
                <a:latin typeface="Times New Roman"/>
                <a:cs typeface="Times New Roman"/>
              </a:rPr>
              <a:t>Slam </a:t>
            </a:r>
            <a:r>
              <a:rPr sz="3000" dirty="0">
                <a:latin typeface="Times New Roman"/>
                <a:cs typeface="Times New Roman"/>
              </a:rPr>
              <a:t>discovered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160" dirty="0">
                <a:latin typeface="Times New Roman"/>
                <a:cs typeface="Times New Roman"/>
              </a:rPr>
              <a:t>a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new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gold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vein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with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8</a:t>
            </a:r>
            <a:r>
              <a:rPr sz="3000" spc="55" dirty="0">
                <a:latin typeface="Times New Roman"/>
                <a:cs typeface="Times New Roman"/>
              </a:rPr>
              <a:t> grab</a:t>
            </a:r>
            <a:endParaRPr sz="3000" dirty="0">
              <a:latin typeface="Times New Roman"/>
              <a:cs typeface="Times New Roman"/>
            </a:endParaRPr>
          </a:p>
          <a:p>
            <a:pPr marL="12700" marR="5080">
              <a:lnSpc>
                <a:spcPts val="4200"/>
              </a:lnSpc>
              <a:spcBef>
                <a:spcPts val="240"/>
              </a:spcBef>
            </a:pPr>
            <a:r>
              <a:rPr sz="3000" spc="50" dirty="0">
                <a:latin typeface="Times New Roman"/>
                <a:cs typeface="Times New Roman"/>
              </a:rPr>
              <a:t>samples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ranging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from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7.42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grams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90" dirty="0">
                <a:latin typeface="Times New Roman"/>
                <a:cs typeface="Times New Roman"/>
              </a:rPr>
              <a:t>per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114" dirty="0">
                <a:latin typeface="Times New Roman"/>
                <a:cs typeface="Times New Roman"/>
              </a:rPr>
              <a:t>tonne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(g/t) </a:t>
            </a:r>
            <a:r>
              <a:rPr sz="3000" spc="150" dirty="0">
                <a:latin typeface="Times New Roman"/>
                <a:cs typeface="Times New Roman"/>
              </a:rPr>
              <a:t>to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94.80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g/t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gold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from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160" dirty="0">
                <a:latin typeface="Times New Roman"/>
                <a:cs typeface="Times New Roman"/>
              </a:rPr>
              <a:t>a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85" dirty="0">
                <a:latin typeface="Times New Roman"/>
                <a:cs typeface="Times New Roman"/>
              </a:rPr>
              <a:t>trench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100" dirty="0">
                <a:latin typeface="Times New Roman"/>
                <a:cs typeface="Times New Roman"/>
              </a:rPr>
              <a:t>reported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July </a:t>
            </a:r>
            <a:r>
              <a:rPr sz="3000" dirty="0">
                <a:latin typeface="Times New Roman"/>
                <a:cs typeface="Times New Roman"/>
              </a:rPr>
              <a:t>8,2025.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This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95" dirty="0">
                <a:latin typeface="Times New Roman"/>
                <a:cs typeface="Times New Roman"/>
              </a:rPr>
              <a:t>road-</a:t>
            </a:r>
            <a:r>
              <a:rPr sz="3000" dirty="0">
                <a:latin typeface="Times New Roman"/>
                <a:cs typeface="Times New Roman"/>
              </a:rPr>
              <a:t>accessible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new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gold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discovery </a:t>
            </a:r>
            <a:r>
              <a:rPr sz="3000" spc="150" dirty="0">
                <a:latin typeface="Times New Roman"/>
                <a:cs typeface="Times New Roman"/>
              </a:rPr>
              <a:t>on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Slam’s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wholly-</a:t>
            </a:r>
            <a:r>
              <a:rPr sz="3000" spc="60" dirty="0">
                <a:latin typeface="Times New Roman"/>
                <a:cs typeface="Times New Roman"/>
              </a:rPr>
              <a:t>owned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Jake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lee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claims</a:t>
            </a:r>
            <a:r>
              <a:rPr lang="en-CA" sz="3000" dirty="0">
                <a:latin typeface="Times New Roman"/>
                <a:cs typeface="Times New Roman"/>
              </a:rPr>
              <a:t> is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60" dirty="0">
                <a:latin typeface="Times New Roman"/>
                <a:cs typeface="Times New Roman"/>
              </a:rPr>
              <a:t>located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35 </a:t>
            </a:r>
            <a:r>
              <a:rPr sz="3000" spc="130" dirty="0">
                <a:latin typeface="Times New Roman"/>
                <a:cs typeface="Times New Roman"/>
              </a:rPr>
              <a:t>km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west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of</a:t>
            </a:r>
            <a:r>
              <a:rPr sz="3000" spc="295" dirty="0">
                <a:latin typeface="Times New Roman"/>
                <a:cs typeface="Times New Roman"/>
              </a:rPr>
              <a:t> </a:t>
            </a:r>
            <a:r>
              <a:rPr sz="3000" spc="85" dirty="0">
                <a:latin typeface="Times New Roman"/>
                <a:cs typeface="Times New Roman"/>
              </a:rPr>
              <a:t>Saint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100" dirty="0">
                <a:latin typeface="Times New Roman"/>
                <a:cs typeface="Times New Roman"/>
              </a:rPr>
              <a:t>John,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New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Brunswick</a:t>
            </a: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12700" marR="230504">
              <a:lnSpc>
                <a:spcPct val="116700"/>
              </a:lnSpc>
            </a:pPr>
            <a:r>
              <a:rPr sz="3000" spc="55" dirty="0">
                <a:latin typeface="Times New Roman"/>
                <a:cs typeface="Times New Roman"/>
              </a:rPr>
              <a:t>Slam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95" dirty="0">
                <a:latin typeface="Times New Roman"/>
                <a:cs typeface="Times New Roman"/>
              </a:rPr>
              <a:t>has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105" dirty="0">
                <a:latin typeface="Times New Roman"/>
                <a:cs typeface="Times New Roman"/>
              </a:rPr>
              <a:t>optioned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90" dirty="0">
                <a:latin typeface="Times New Roman"/>
                <a:cs typeface="Times New Roman"/>
              </a:rPr>
              <a:t>the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85" dirty="0">
                <a:latin typeface="Times New Roman"/>
                <a:cs typeface="Times New Roman"/>
              </a:rPr>
              <a:t>adjacent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Love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Lake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claim </a:t>
            </a:r>
            <a:r>
              <a:rPr sz="3000" dirty="0">
                <a:latin typeface="Times New Roman"/>
                <a:cs typeface="Times New Roman"/>
              </a:rPr>
              <a:t>where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90" dirty="0">
                <a:latin typeface="Times New Roman"/>
                <a:cs typeface="Times New Roman"/>
              </a:rPr>
              <a:t>the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105" dirty="0">
                <a:latin typeface="Times New Roman"/>
                <a:cs typeface="Times New Roman"/>
              </a:rPr>
              <a:t>Company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intends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150" dirty="0">
                <a:latin typeface="Times New Roman"/>
                <a:cs typeface="Times New Roman"/>
              </a:rPr>
              <a:t>to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find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90" dirty="0">
                <a:latin typeface="Times New Roman"/>
                <a:cs typeface="Times New Roman"/>
              </a:rPr>
              <a:t>the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source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of </a:t>
            </a:r>
            <a:r>
              <a:rPr sz="3000" spc="50" dirty="0">
                <a:latin typeface="Times New Roman"/>
                <a:cs typeface="Times New Roman"/>
              </a:rPr>
              <a:t>gold-</a:t>
            </a:r>
            <a:r>
              <a:rPr sz="3000" spc="75" dirty="0">
                <a:latin typeface="Times New Roman"/>
                <a:cs typeface="Times New Roman"/>
              </a:rPr>
              <a:t>bearing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120" dirty="0">
                <a:latin typeface="Times New Roman"/>
                <a:cs typeface="Times New Roman"/>
              </a:rPr>
              <a:t>quartz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float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grading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302.5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g/t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gold </a:t>
            </a:r>
            <a:r>
              <a:rPr sz="3000" dirty="0">
                <a:latin typeface="Times New Roman"/>
                <a:cs typeface="Times New Roman"/>
              </a:rPr>
              <a:t>discovered</a:t>
            </a:r>
            <a:r>
              <a:rPr sz="3000" spc="1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by</a:t>
            </a:r>
            <a:r>
              <a:rPr sz="3000" spc="140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previous</a:t>
            </a:r>
            <a:r>
              <a:rPr sz="3000" spc="14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workers.</a:t>
            </a:r>
            <a:endParaRPr sz="30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-110"/>
            <a:ext cx="18288635" cy="10287635"/>
            <a:chOff x="0" y="-110"/>
            <a:chExt cx="18288635" cy="1028763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06500" cy="1206500"/>
            </a:xfrm>
            <a:custGeom>
              <a:avLst/>
              <a:gdLst/>
              <a:ahLst/>
              <a:cxnLst/>
              <a:rect l="l" t="t" r="r" b="b"/>
              <a:pathLst>
                <a:path w="1206500" h="1206500">
                  <a:moveTo>
                    <a:pt x="1206131" y="0"/>
                  </a:moveTo>
                  <a:lnTo>
                    <a:pt x="0" y="1206131"/>
                  </a:lnTo>
                  <a:lnTo>
                    <a:pt x="0" y="33656"/>
                  </a:lnTo>
                  <a:lnTo>
                    <a:pt x="33656" y="0"/>
                  </a:lnTo>
                  <a:lnTo>
                    <a:pt x="1206131" y="0"/>
                  </a:lnTo>
                  <a:close/>
                </a:path>
              </a:pathLst>
            </a:custGeom>
            <a:solidFill>
              <a:srgbClr val="CA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2376170" cy="2376170"/>
            </a:xfrm>
            <a:custGeom>
              <a:avLst/>
              <a:gdLst/>
              <a:ahLst/>
              <a:cxnLst/>
              <a:rect l="l" t="t" r="r" b="b"/>
              <a:pathLst>
                <a:path w="2376170" h="2376170">
                  <a:moveTo>
                    <a:pt x="2375962" y="0"/>
                  </a:moveTo>
                  <a:lnTo>
                    <a:pt x="0" y="2375962"/>
                  </a:lnTo>
                  <a:lnTo>
                    <a:pt x="0" y="1203488"/>
                  </a:lnTo>
                  <a:lnTo>
                    <a:pt x="1203488" y="0"/>
                  </a:lnTo>
                  <a:lnTo>
                    <a:pt x="2375962" y="0"/>
                  </a:lnTo>
                  <a:close/>
                </a:path>
              </a:pathLst>
            </a:custGeom>
            <a:solidFill>
              <a:srgbClr val="268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00228" y="9199229"/>
              <a:ext cx="1088390" cy="1088390"/>
            </a:xfrm>
            <a:custGeom>
              <a:avLst/>
              <a:gdLst/>
              <a:ahLst/>
              <a:cxnLst/>
              <a:rect l="l" t="t" r="r" b="b"/>
              <a:pathLst>
                <a:path w="1088390" h="1088390">
                  <a:moveTo>
                    <a:pt x="0" y="1087770"/>
                  </a:moveTo>
                  <a:lnTo>
                    <a:pt x="1087770" y="0"/>
                  </a:lnTo>
                  <a:lnTo>
                    <a:pt x="1087770" y="1087770"/>
                  </a:lnTo>
                  <a:lnTo>
                    <a:pt x="0" y="1087770"/>
                  </a:lnTo>
                  <a:close/>
                </a:path>
              </a:pathLst>
            </a:custGeom>
            <a:solidFill>
              <a:srgbClr val="CA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30337" y="8029335"/>
              <a:ext cx="2258060" cy="2258060"/>
            </a:xfrm>
            <a:custGeom>
              <a:avLst/>
              <a:gdLst/>
              <a:ahLst/>
              <a:cxnLst/>
              <a:rect l="l" t="t" r="r" b="b"/>
              <a:pathLst>
                <a:path w="2258059" h="2258059">
                  <a:moveTo>
                    <a:pt x="0" y="2257663"/>
                  </a:moveTo>
                  <a:lnTo>
                    <a:pt x="2257663" y="0"/>
                  </a:lnTo>
                  <a:lnTo>
                    <a:pt x="2257663" y="1172474"/>
                  </a:lnTo>
                  <a:lnTo>
                    <a:pt x="1172474" y="2257663"/>
                  </a:lnTo>
                  <a:lnTo>
                    <a:pt x="0" y="2257663"/>
                  </a:lnTo>
                  <a:close/>
                </a:path>
              </a:pathLst>
            </a:custGeom>
            <a:solidFill>
              <a:srgbClr val="268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-102"/>
              <a:ext cx="18288635" cy="10287635"/>
            </a:xfrm>
            <a:custGeom>
              <a:avLst/>
              <a:gdLst/>
              <a:ahLst/>
              <a:cxnLst/>
              <a:rect l="l" t="t" r="r" b="b"/>
              <a:pathLst>
                <a:path w="18288635" h="10287635">
                  <a:moveTo>
                    <a:pt x="18288026" y="177"/>
                  </a:moveTo>
                  <a:lnTo>
                    <a:pt x="18287594" y="177"/>
                  </a:lnTo>
                  <a:lnTo>
                    <a:pt x="18037340" y="114"/>
                  </a:lnTo>
                  <a:lnTo>
                    <a:pt x="18037340" y="250799"/>
                  </a:lnTo>
                  <a:lnTo>
                    <a:pt x="18037340" y="10036594"/>
                  </a:lnTo>
                  <a:lnTo>
                    <a:pt x="250710" y="10036594"/>
                  </a:lnTo>
                  <a:lnTo>
                    <a:pt x="250710" y="250799"/>
                  </a:lnTo>
                  <a:lnTo>
                    <a:pt x="18037340" y="250799"/>
                  </a:lnTo>
                  <a:lnTo>
                    <a:pt x="18037340" y="114"/>
                  </a:lnTo>
                  <a:lnTo>
                    <a:pt x="250710" y="114"/>
                  </a:lnTo>
                  <a:lnTo>
                    <a:pt x="25" y="0"/>
                  </a:lnTo>
                  <a:lnTo>
                    <a:pt x="0" y="250799"/>
                  </a:lnTo>
                  <a:lnTo>
                    <a:pt x="25" y="10036594"/>
                  </a:lnTo>
                  <a:lnTo>
                    <a:pt x="0" y="10287292"/>
                  </a:lnTo>
                  <a:lnTo>
                    <a:pt x="18287594" y="10287292"/>
                  </a:lnTo>
                  <a:lnTo>
                    <a:pt x="18288026" y="10287254"/>
                  </a:lnTo>
                  <a:lnTo>
                    <a:pt x="18288026" y="177"/>
                  </a:lnTo>
                  <a:close/>
                </a:path>
              </a:pathLst>
            </a:custGeom>
            <a:solidFill>
              <a:srgbClr val="CAA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30563" y="273510"/>
              <a:ext cx="2466974" cy="14858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87483" y="2347906"/>
            <a:ext cx="10901045" cy="7939405"/>
            <a:chOff x="7387483" y="2347906"/>
            <a:chExt cx="10901045" cy="7939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87483" y="2347906"/>
              <a:ext cx="10210798" cy="66103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030336" y="8029335"/>
              <a:ext cx="2258060" cy="2258060"/>
            </a:xfrm>
            <a:custGeom>
              <a:avLst/>
              <a:gdLst/>
              <a:ahLst/>
              <a:cxnLst/>
              <a:rect l="l" t="t" r="r" b="b"/>
              <a:pathLst>
                <a:path w="2258059" h="2258059">
                  <a:moveTo>
                    <a:pt x="0" y="2257663"/>
                  </a:moveTo>
                  <a:lnTo>
                    <a:pt x="2257663" y="0"/>
                  </a:lnTo>
                  <a:lnTo>
                    <a:pt x="2257663" y="1172474"/>
                  </a:lnTo>
                  <a:lnTo>
                    <a:pt x="1172474" y="2257663"/>
                  </a:lnTo>
                  <a:lnTo>
                    <a:pt x="0" y="2257663"/>
                  </a:lnTo>
                  <a:close/>
                </a:path>
              </a:pathLst>
            </a:custGeom>
            <a:solidFill>
              <a:srgbClr val="268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0"/>
            <a:ext cx="18288000" cy="250825"/>
          </a:xfrm>
          <a:custGeom>
            <a:avLst/>
            <a:gdLst/>
            <a:ahLst/>
            <a:cxnLst/>
            <a:rect l="l" t="t" r="r" b="b"/>
            <a:pathLst>
              <a:path w="18288000" h="250825">
                <a:moveTo>
                  <a:pt x="18287595" y="250689"/>
                </a:moveTo>
                <a:lnTo>
                  <a:pt x="0" y="250689"/>
                </a:lnTo>
                <a:lnTo>
                  <a:pt x="0" y="0"/>
                </a:lnTo>
                <a:lnTo>
                  <a:pt x="18287595" y="0"/>
                </a:lnTo>
                <a:lnTo>
                  <a:pt x="18287595" y="250689"/>
                </a:lnTo>
                <a:close/>
              </a:path>
            </a:pathLst>
          </a:custGeom>
          <a:solidFill>
            <a:srgbClr val="CAAB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10"/>
            <a:ext cx="18288635" cy="10287635"/>
            <a:chOff x="0" y="-110"/>
            <a:chExt cx="18288635" cy="10287635"/>
          </a:xfrm>
        </p:grpSpPr>
        <p:sp>
          <p:nvSpPr>
            <p:cNvPr id="7" name="object 7"/>
            <p:cNvSpPr/>
            <p:nvPr/>
          </p:nvSpPr>
          <p:spPr>
            <a:xfrm>
              <a:off x="0" y="-102"/>
              <a:ext cx="18288635" cy="10287635"/>
            </a:xfrm>
            <a:custGeom>
              <a:avLst/>
              <a:gdLst/>
              <a:ahLst/>
              <a:cxnLst/>
              <a:rect l="l" t="t" r="r" b="b"/>
              <a:pathLst>
                <a:path w="18288635" h="10287635">
                  <a:moveTo>
                    <a:pt x="18288026" y="177"/>
                  </a:moveTo>
                  <a:lnTo>
                    <a:pt x="18037340" y="177"/>
                  </a:lnTo>
                  <a:lnTo>
                    <a:pt x="18037340" y="10036594"/>
                  </a:lnTo>
                  <a:lnTo>
                    <a:pt x="250710" y="10036594"/>
                  </a:lnTo>
                  <a:lnTo>
                    <a:pt x="250710" y="0"/>
                  </a:lnTo>
                  <a:lnTo>
                    <a:pt x="25" y="0"/>
                  </a:lnTo>
                  <a:lnTo>
                    <a:pt x="25" y="10036594"/>
                  </a:lnTo>
                  <a:lnTo>
                    <a:pt x="0" y="10287292"/>
                  </a:lnTo>
                  <a:lnTo>
                    <a:pt x="18287594" y="10287292"/>
                  </a:lnTo>
                  <a:lnTo>
                    <a:pt x="18288026" y="10287254"/>
                  </a:lnTo>
                  <a:lnTo>
                    <a:pt x="18288026" y="177"/>
                  </a:lnTo>
                  <a:close/>
                </a:path>
              </a:pathLst>
            </a:custGeom>
            <a:solidFill>
              <a:srgbClr val="CAA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30562" y="273510"/>
              <a:ext cx="2466974" cy="14858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26163" y="721704"/>
            <a:ext cx="1007808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2170" algn="l"/>
              </a:tabLst>
            </a:pPr>
            <a:r>
              <a:rPr dirty="0"/>
              <a:t>Jake</a:t>
            </a:r>
            <a:r>
              <a:rPr spc="-195" dirty="0"/>
              <a:t> </a:t>
            </a:r>
            <a:r>
              <a:rPr dirty="0"/>
              <a:t>Lee</a:t>
            </a:r>
            <a:r>
              <a:rPr spc="-190" dirty="0"/>
              <a:t> </a:t>
            </a:r>
            <a:r>
              <a:rPr spc="-50" dirty="0"/>
              <a:t>-</a:t>
            </a:r>
            <a:r>
              <a:rPr dirty="0"/>
              <a:t>	New</a:t>
            </a:r>
            <a:r>
              <a:rPr spc="-320" dirty="0"/>
              <a:t> </a:t>
            </a:r>
            <a:r>
              <a:rPr spc="-35" dirty="0"/>
              <a:t>Gold</a:t>
            </a:r>
            <a:r>
              <a:rPr spc="-320" dirty="0"/>
              <a:t> </a:t>
            </a:r>
            <a:r>
              <a:rPr spc="-75" dirty="0"/>
              <a:t>Discoveries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7332" y="2224113"/>
            <a:ext cx="6243955" cy="4848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Times New Roman"/>
                <a:cs typeface="Times New Roman"/>
              </a:rPr>
              <a:t>New</a:t>
            </a:r>
            <a:r>
              <a:rPr sz="4000" b="1" spc="-225" dirty="0">
                <a:latin typeface="Times New Roman"/>
                <a:cs typeface="Times New Roman"/>
              </a:rPr>
              <a:t> </a:t>
            </a:r>
            <a:r>
              <a:rPr sz="4000" b="1" spc="-25" dirty="0">
                <a:latin typeface="Times New Roman"/>
                <a:cs typeface="Times New Roman"/>
              </a:rPr>
              <a:t>Gold</a:t>
            </a:r>
            <a:r>
              <a:rPr sz="4000" b="1" spc="-225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Times New Roman"/>
                <a:cs typeface="Times New Roman"/>
              </a:rPr>
              <a:t>Discoveries</a:t>
            </a:r>
            <a:endParaRPr sz="4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10"/>
              </a:spcBef>
            </a:pPr>
            <a:r>
              <a:rPr sz="3000" b="1" spc="75" dirty="0">
                <a:latin typeface="Times New Roman"/>
                <a:cs typeface="Times New Roman"/>
              </a:rPr>
              <a:t>JL</a:t>
            </a:r>
            <a:r>
              <a:rPr sz="3000" b="1" dirty="0">
                <a:latin typeface="Times New Roman"/>
                <a:cs typeface="Times New Roman"/>
              </a:rPr>
              <a:t> </a:t>
            </a:r>
            <a:r>
              <a:rPr sz="3000" b="1" spc="60" dirty="0">
                <a:latin typeface="Times New Roman"/>
                <a:cs typeface="Times New Roman"/>
              </a:rPr>
              <a:t>No.</a:t>
            </a:r>
            <a:r>
              <a:rPr sz="3000" b="1" spc="5" dirty="0">
                <a:latin typeface="Times New Roman"/>
                <a:cs typeface="Times New Roman"/>
              </a:rPr>
              <a:t> </a:t>
            </a:r>
            <a:r>
              <a:rPr sz="3000" b="1" spc="-50" dirty="0">
                <a:latin typeface="Times New Roman"/>
                <a:cs typeface="Times New Roman"/>
              </a:rPr>
              <a:t>1</a:t>
            </a:r>
            <a:endParaRPr sz="3000" dirty="0">
              <a:latin typeface="Times New Roman"/>
              <a:cs typeface="Times New Roman"/>
            </a:endParaRPr>
          </a:p>
          <a:p>
            <a:pPr marL="12700" marR="120650">
              <a:lnSpc>
                <a:spcPts val="4200"/>
              </a:lnSpc>
              <a:spcBef>
                <a:spcPts val="240"/>
              </a:spcBef>
            </a:pPr>
            <a:r>
              <a:rPr sz="3000" dirty="0">
                <a:latin typeface="Times New Roman"/>
                <a:cs typeface="Times New Roman"/>
              </a:rPr>
              <a:t>Assays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100" dirty="0">
                <a:latin typeface="Times New Roman"/>
                <a:cs typeface="Times New Roman"/>
              </a:rPr>
              <a:t>from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7.42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g/t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150" dirty="0">
                <a:latin typeface="Times New Roman"/>
                <a:cs typeface="Times New Roman"/>
              </a:rPr>
              <a:t>to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94.80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g/t </a:t>
            </a:r>
            <a:r>
              <a:rPr sz="3000" spc="65" dirty="0">
                <a:latin typeface="Times New Roman"/>
                <a:cs typeface="Times New Roman"/>
              </a:rPr>
              <a:t>gold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105" dirty="0">
                <a:latin typeface="Times New Roman"/>
                <a:cs typeface="Times New Roman"/>
              </a:rPr>
              <a:t>reported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July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8,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2025</a:t>
            </a: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30"/>
              </a:spcBef>
            </a:pPr>
            <a:r>
              <a:rPr sz="3000" b="1" spc="75" dirty="0">
                <a:latin typeface="Times New Roman"/>
                <a:cs typeface="Times New Roman"/>
              </a:rPr>
              <a:t>JL</a:t>
            </a:r>
            <a:r>
              <a:rPr sz="3000" b="1" dirty="0">
                <a:latin typeface="Times New Roman"/>
                <a:cs typeface="Times New Roman"/>
              </a:rPr>
              <a:t> </a:t>
            </a:r>
            <a:r>
              <a:rPr sz="3000" b="1" spc="60" dirty="0">
                <a:latin typeface="Times New Roman"/>
                <a:cs typeface="Times New Roman"/>
              </a:rPr>
              <a:t>No.</a:t>
            </a:r>
            <a:r>
              <a:rPr sz="3000" b="1" spc="5" dirty="0">
                <a:latin typeface="Times New Roman"/>
                <a:cs typeface="Times New Roman"/>
              </a:rPr>
              <a:t> </a:t>
            </a:r>
            <a:r>
              <a:rPr sz="3000" b="1" spc="-50" dirty="0">
                <a:latin typeface="Times New Roman"/>
                <a:cs typeface="Times New Roman"/>
              </a:rPr>
              <a:t>2</a:t>
            </a:r>
            <a:endParaRPr sz="3000" dirty="0">
              <a:latin typeface="Times New Roman"/>
              <a:cs typeface="Times New Roman"/>
            </a:endParaRPr>
          </a:p>
          <a:p>
            <a:pPr marL="12700" marR="5080">
              <a:lnSpc>
                <a:spcPts val="4200"/>
              </a:lnSpc>
              <a:spcBef>
                <a:spcPts val="240"/>
              </a:spcBef>
            </a:pPr>
            <a:r>
              <a:rPr sz="3000" b="1" dirty="0">
                <a:latin typeface="Times New Roman"/>
                <a:cs typeface="Times New Roman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ew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discovery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100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60" dirty="0">
                <a:latin typeface="Times New Roman"/>
                <a:cs typeface="Times New Roman"/>
              </a:rPr>
              <a:t>meters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114" dirty="0">
                <a:latin typeface="Times New Roman"/>
                <a:cs typeface="Times New Roman"/>
              </a:rPr>
              <a:t>south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of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120" dirty="0">
                <a:latin typeface="Times New Roman"/>
                <a:cs typeface="Times New Roman"/>
              </a:rPr>
              <a:t>JL </a:t>
            </a:r>
            <a:r>
              <a:rPr sz="3000" spc="170" dirty="0">
                <a:latin typeface="Times New Roman"/>
                <a:cs typeface="Times New Roman"/>
              </a:rPr>
              <a:t>No.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1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with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assays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of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3.78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150" dirty="0">
                <a:latin typeface="Times New Roman"/>
                <a:cs typeface="Times New Roman"/>
              </a:rPr>
              <a:t>and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16.20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g/t</a:t>
            </a: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3000" spc="135" dirty="0">
                <a:latin typeface="Times New Roman"/>
                <a:cs typeface="Times New Roman"/>
              </a:rPr>
              <a:t>Au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105" dirty="0">
                <a:latin typeface="Times New Roman"/>
                <a:cs typeface="Times New Roman"/>
              </a:rPr>
              <a:t>reported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95" dirty="0">
                <a:latin typeface="Times New Roman"/>
                <a:cs typeface="Times New Roman"/>
              </a:rPr>
              <a:t>August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28,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2025.</a:t>
            </a:r>
            <a:endParaRPr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55744" y="1982143"/>
            <a:ext cx="10732770" cy="8305165"/>
            <a:chOff x="7555744" y="1982143"/>
            <a:chExt cx="10732770" cy="83051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5744" y="1982143"/>
              <a:ext cx="10315575" cy="74675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030337" y="8029336"/>
              <a:ext cx="2258060" cy="2258060"/>
            </a:xfrm>
            <a:custGeom>
              <a:avLst/>
              <a:gdLst/>
              <a:ahLst/>
              <a:cxnLst/>
              <a:rect l="l" t="t" r="r" b="b"/>
              <a:pathLst>
                <a:path w="2258059" h="2258059">
                  <a:moveTo>
                    <a:pt x="0" y="2257663"/>
                  </a:moveTo>
                  <a:lnTo>
                    <a:pt x="2257663" y="0"/>
                  </a:lnTo>
                  <a:lnTo>
                    <a:pt x="2257663" y="1172474"/>
                  </a:lnTo>
                  <a:lnTo>
                    <a:pt x="1172474" y="2257663"/>
                  </a:lnTo>
                  <a:lnTo>
                    <a:pt x="0" y="2257663"/>
                  </a:lnTo>
                  <a:close/>
                </a:path>
              </a:pathLst>
            </a:custGeom>
            <a:solidFill>
              <a:srgbClr val="268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0"/>
            <a:ext cx="18288000" cy="250825"/>
          </a:xfrm>
          <a:custGeom>
            <a:avLst/>
            <a:gdLst/>
            <a:ahLst/>
            <a:cxnLst/>
            <a:rect l="l" t="t" r="r" b="b"/>
            <a:pathLst>
              <a:path w="18288000" h="250825">
                <a:moveTo>
                  <a:pt x="18287595" y="250689"/>
                </a:moveTo>
                <a:lnTo>
                  <a:pt x="0" y="250689"/>
                </a:lnTo>
                <a:lnTo>
                  <a:pt x="0" y="0"/>
                </a:lnTo>
                <a:lnTo>
                  <a:pt x="18287595" y="0"/>
                </a:lnTo>
                <a:lnTo>
                  <a:pt x="18287595" y="250689"/>
                </a:lnTo>
                <a:close/>
              </a:path>
            </a:pathLst>
          </a:custGeom>
          <a:solidFill>
            <a:srgbClr val="CAAB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10"/>
            <a:ext cx="18288635" cy="10287635"/>
            <a:chOff x="0" y="-110"/>
            <a:chExt cx="18288635" cy="10287635"/>
          </a:xfrm>
        </p:grpSpPr>
        <p:sp>
          <p:nvSpPr>
            <p:cNvPr id="7" name="object 7"/>
            <p:cNvSpPr/>
            <p:nvPr/>
          </p:nvSpPr>
          <p:spPr>
            <a:xfrm>
              <a:off x="0" y="-102"/>
              <a:ext cx="18288635" cy="10287635"/>
            </a:xfrm>
            <a:custGeom>
              <a:avLst/>
              <a:gdLst/>
              <a:ahLst/>
              <a:cxnLst/>
              <a:rect l="l" t="t" r="r" b="b"/>
              <a:pathLst>
                <a:path w="18288635" h="10287635">
                  <a:moveTo>
                    <a:pt x="18288026" y="177"/>
                  </a:moveTo>
                  <a:lnTo>
                    <a:pt x="18037340" y="177"/>
                  </a:lnTo>
                  <a:lnTo>
                    <a:pt x="18037340" y="10036594"/>
                  </a:lnTo>
                  <a:lnTo>
                    <a:pt x="250710" y="10036594"/>
                  </a:lnTo>
                  <a:lnTo>
                    <a:pt x="250710" y="0"/>
                  </a:lnTo>
                  <a:lnTo>
                    <a:pt x="25" y="0"/>
                  </a:lnTo>
                  <a:lnTo>
                    <a:pt x="25" y="10036594"/>
                  </a:lnTo>
                  <a:lnTo>
                    <a:pt x="0" y="10287292"/>
                  </a:lnTo>
                  <a:lnTo>
                    <a:pt x="18287594" y="10287292"/>
                  </a:lnTo>
                  <a:lnTo>
                    <a:pt x="18288026" y="10287254"/>
                  </a:lnTo>
                  <a:lnTo>
                    <a:pt x="18288026" y="177"/>
                  </a:lnTo>
                  <a:close/>
                </a:path>
              </a:pathLst>
            </a:custGeom>
            <a:solidFill>
              <a:srgbClr val="CAA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30562" y="273510"/>
              <a:ext cx="2466974" cy="14858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8552" y="2585837"/>
              <a:ext cx="85725" cy="857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8552" y="3119237"/>
              <a:ext cx="85725" cy="857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8552" y="3652637"/>
              <a:ext cx="85725" cy="857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8552" y="4407334"/>
              <a:ext cx="85725" cy="857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8552" y="4940734"/>
              <a:ext cx="85725" cy="857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8552" y="5474134"/>
              <a:ext cx="85725" cy="857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8552" y="6293284"/>
              <a:ext cx="85725" cy="857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8552" y="6826684"/>
              <a:ext cx="85725" cy="85724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426163" y="721704"/>
            <a:ext cx="1210056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77540" algn="l"/>
                <a:tab pos="7261225" algn="l"/>
                <a:tab pos="7691120" algn="l"/>
              </a:tabLst>
            </a:pPr>
            <a:r>
              <a:rPr spc="-10" dirty="0"/>
              <a:t>Menneval</a:t>
            </a:r>
            <a:r>
              <a:rPr dirty="0"/>
              <a:t>	</a:t>
            </a:r>
            <a:r>
              <a:rPr spc="-35" dirty="0"/>
              <a:t>Gold</a:t>
            </a:r>
            <a:r>
              <a:rPr spc="-325" dirty="0"/>
              <a:t> </a:t>
            </a:r>
            <a:r>
              <a:rPr spc="-10" dirty="0"/>
              <a:t>Project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5275</a:t>
            </a:r>
            <a:r>
              <a:rPr spc="-20" dirty="0"/>
              <a:t> </a:t>
            </a:r>
            <a:r>
              <a:rPr spc="-40" dirty="0"/>
              <a:t>Hectares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73977" y="2239762"/>
            <a:ext cx="6074410" cy="479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47650">
              <a:lnSpc>
                <a:spcPct val="116700"/>
              </a:lnSpc>
              <a:spcBef>
                <a:spcPts val="95"/>
              </a:spcBef>
            </a:pPr>
            <a:r>
              <a:rPr sz="3000" b="1" spc="-70" dirty="0">
                <a:latin typeface="Times New Roman"/>
                <a:cs typeface="Times New Roman"/>
              </a:rPr>
              <a:t>100%</a:t>
            </a:r>
            <a:r>
              <a:rPr sz="3000" b="1" spc="-95" dirty="0">
                <a:latin typeface="Times New Roman"/>
                <a:cs typeface="Times New Roman"/>
              </a:rPr>
              <a:t> </a:t>
            </a:r>
            <a:r>
              <a:rPr sz="3000" b="1" spc="-65" dirty="0">
                <a:latin typeface="Times New Roman"/>
                <a:cs typeface="Times New Roman"/>
              </a:rPr>
              <a:t>Owned</a:t>
            </a:r>
            <a:r>
              <a:rPr sz="3000" b="1" spc="-9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by</a:t>
            </a:r>
            <a:r>
              <a:rPr sz="3000" b="1" spc="-90" dirty="0">
                <a:latin typeface="Times New Roman"/>
                <a:cs typeface="Times New Roman"/>
              </a:rPr>
              <a:t> </a:t>
            </a:r>
            <a:r>
              <a:rPr sz="3000" b="1" spc="55" dirty="0">
                <a:latin typeface="Times New Roman"/>
                <a:cs typeface="Times New Roman"/>
              </a:rPr>
              <a:t>SLAM</a:t>
            </a:r>
            <a:r>
              <a:rPr sz="3000" b="1" spc="-90" dirty="0">
                <a:latin typeface="Times New Roman"/>
                <a:cs typeface="Times New Roman"/>
              </a:rPr>
              <a:t> </a:t>
            </a:r>
            <a:r>
              <a:rPr sz="3000" b="1" spc="-45" dirty="0">
                <a:latin typeface="Times New Roman"/>
                <a:cs typeface="Times New Roman"/>
              </a:rPr>
              <a:t>Exploration </a:t>
            </a:r>
            <a:r>
              <a:rPr sz="3000" b="1" dirty="0">
                <a:latin typeface="Times New Roman"/>
                <a:cs typeface="Times New Roman"/>
              </a:rPr>
              <a:t>3</a:t>
            </a:r>
            <a:r>
              <a:rPr sz="3000" b="1" spc="1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Mineral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Claims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000" spc="75" dirty="0">
                <a:latin typeface="Times New Roman"/>
                <a:cs typeface="Times New Roman"/>
              </a:rPr>
              <a:t>Mining-</a:t>
            </a:r>
            <a:r>
              <a:rPr sz="3000" spc="65" dirty="0">
                <a:latin typeface="Times New Roman"/>
                <a:cs typeface="Times New Roman"/>
              </a:rPr>
              <a:t>Friendly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60" dirty="0">
                <a:latin typeface="Times New Roman"/>
                <a:cs typeface="Times New Roman"/>
              </a:rPr>
              <a:t>Jurisdiction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45"/>
              </a:spcBef>
            </a:pPr>
            <a:r>
              <a:rPr sz="3000" b="1" spc="-20" dirty="0">
                <a:latin typeface="Times New Roman"/>
                <a:cs typeface="Times New Roman"/>
              </a:rPr>
              <a:t>Gold</a:t>
            </a:r>
            <a:r>
              <a:rPr sz="3000" b="1" spc="-5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Soil</a:t>
            </a:r>
            <a:r>
              <a:rPr sz="3000" b="1" spc="-50" dirty="0">
                <a:latin typeface="Times New Roman"/>
                <a:cs typeface="Times New Roman"/>
              </a:rPr>
              <a:t> </a:t>
            </a:r>
            <a:r>
              <a:rPr sz="3000" b="1" spc="-40" dirty="0">
                <a:latin typeface="Times New Roman"/>
                <a:cs typeface="Times New Roman"/>
              </a:rPr>
              <a:t>Anomalies</a:t>
            </a:r>
            <a:r>
              <a:rPr sz="3000" b="1" spc="-50" dirty="0">
                <a:latin typeface="Times New Roman"/>
                <a:cs typeface="Times New Roman"/>
              </a:rPr>
              <a:t> </a:t>
            </a:r>
            <a:r>
              <a:rPr sz="3000" b="1" spc="-85" dirty="0">
                <a:latin typeface="Times New Roman"/>
                <a:cs typeface="Times New Roman"/>
              </a:rPr>
              <a:t>10ppb</a:t>
            </a:r>
            <a:r>
              <a:rPr sz="3000" b="1" spc="-5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to</a:t>
            </a:r>
            <a:r>
              <a:rPr sz="3000" b="1" spc="-5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683</a:t>
            </a:r>
            <a:r>
              <a:rPr sz="3000" b="1" spc="-50" dirty="0">
                <a:latin typeface="Times New Roman"/>
                <a:cs typeface="Times New Roman"/>
              </a:rPr>
              <a:t> </a:t>
            </a:r>
            <a:r>
              <a:rPr sz="3000" b="1" spc="-110" dirty="0">
                <a:latin typeface="Times New Roman"/>
                <a:cs typeface="Times New Roman"/>
              </a:rPr>
              <a:t>ppb</a:t>
            </a:r>
            <a:endParaRPr sz="3000">
              <a:latin typeface="Times New Roman"/>
              <a:cs typeface="Times New Roman"/>
            </a:endParaRPr>
          </a:p>
          <a:p>
            <a:pPr marL="12700" marR="1956435">
              <a:lnSpc>
                <a:spcPts val="4200"/>
              </a:lnSpc>
              <a:spcBef>
                <a:spcPts val="240"/>
              </a:spcBef>
            </a:pPr>
            <a:r>
              <a:rPr sz="3000" dirty="0">
                <a:latin typeface="Times New Roman"/>
                <a:cs typeface="Times New Roman"/>
              </a:rPr>
              <a:t>3.000m</a:t>
            </a:r>
            <a:r>
              <a:rPr sz="3000" spc="229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Strike</a:t>
            </a:r>
            <a:r>
              <a:rPr sz="3000" spc="235" dirty="0">
                <a:latin typeface="Times New Roman"/>
                <a:cs typeface="Times New Roman"/>
              </a:rPr>
              <a:t> </a:t>
            </a:r>
            <a:r>
              <a:rPr sz="3000" spc="85" dirty="0">
                <a:latin typeface="Times New Roman"/>
                <a:cs typeface="Times New Roman"/>
              </a:rPr>
              <a:t>Length </a:t>
            </a:r>
            <a:r>
              <a:rPr sz="3000" spc="75" dirty="0">
                <a:latin typeface="Times New Roman"/>
                <a:cs typeface="Times New Roman"/>
              </a:rPr>
              <a:t>Drill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Ready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140" dirty="0">
                <a:latin typeface="Times New Roman"/>
                <a:cs typeface="Times New Roman"/>
              </a:rPr>
              <a:t>Gold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Targets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10"/>
              </a:spcBef>
            </a:pPr>
            <a:r>
              <a:rPr sz="3000" b="1" spc="60" dirty="0">
                <a:latin typeface="Times New Roman"/>
                <a:cs typeface="Times New Roman"/>
              </a:rPr>
              <a:t>No</a:t>
            </a:r>
            <a:r>
              <a:rPr sz="3000" b="1" spc="-1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18</a:t>
            </a:r>
            <a:r>
              <a:rPr sz="3000" b="1" spc="-15" dirty="0">
                <a:latin typeface="Times New Roman"/>
                <a:cs typeface="Times New Roman"/>
              </a:rPr>
              <a:t> </a:t>
            </a:r>
            <a:r>
              <a:rPr sz="3000" b="1" spc="-114" dirty="0">
                <a:latin typeface="Times New Roman"/>
                <a:cs typeface="Times New Roman"/>
              </a:rPr>
              <a:t>vein</a:t>
            </a:r>
            <a:r>
              <a:rPr sz="3000" b="1" spc="-1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3,955</a:t>
            </a:r>
            <a:r>
              <a:rPr sz="3000" b="1" spc="-1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g/t</a:t>
            </a:r>
            <a:r>
              <a:rPr sz="3000" b="1" spc="-15" dirty="0">
                <a:latin typeface="Times New Roman"/>
                <a:cs typeface="Times New Roman"/>
              </a:rPr>
              <a:t> </a:t>
            </a:r>
            <a:r>
              <a:rPr sz="3000" b="1" spc="-95" dirty="0">
                <a:latin typeface="Times New Roman"/>
                <a:cs typeface="Times New Roman"/>
              </a:rPr>
              <a:t>Au</a:t>
            </a:r>
            <a:r>
              <a:rPr sz="3000" b="1" spc="-15" dirty="0">
                <a:latin typeface="Times New Roman"/>
                <a:cs typeface="Times New Roman"/>
              </a:rPr>
              <a:t> </a:t>
            </a:r>
            <a:r>
              <a:rPr sz="3000" b="1" spc="-135" dirty="0">
                <a:latin typeface="Times New Roman"/>
                <a:cs typeface="Times New Roman"/>
              </a:rPr>
              <a:t>over</a:t>
            </a:r>
            <a:r>
              <a:rPr sz="3000" b="1" spc="-15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Times New Roman"/>
                <a:cs typeface="Times New Roman"/>
              </a:rPr>
              <a:t>0.1m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000" spc="80" dirty="0">
                <a:latin typeface="Times New Roman"/>
                <a:cs typeface="Times New Roman"/>
              </a:rPr>
              <a:t>Multiple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VG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Sites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0336" y="8029336"/>
            <a:ext cx="2258060" cy="2258060"/>
          </a:xfrm>
          <a:custGeom>
            <a:avLst/>
            <a:gdLst/>
            <a:ahLst/>
            <a:cxnLst/>
            <a:rect l="l" t="t" r="r" b="b"/>
            <a:pathLst>
              <a:path w="2258059" h="2258059">
                <a:moveTo>
                  <a:pt x="0" y="2257663"/>
                </a:moveTo>
                <a:lnTo>
                  <a:pt x="2257663" y="0"/>
                </a:lnTo>
                <a:lnTo>
                  <a:pt x="2257663" y="1172474"/>
                </a:lnTo>
                <a:lnTo>
                  <a:pt x="1172474" y="2257663"/>
                </a:lnTo>
                <a:lnTo>
                  <a:pt x="0" y="2257663"/>
                </a:lnTo>
                <a:close/>
              </a:path>
            </a:pathLst>
          </a:custGeom>
          <a:solidFill>
            <a:srgbClr val="268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250825"/>
          </a:xfrm>
          <a:custGeom>
            <a:avLst/>
            <a:gdLst/>
            <a:ahLst/>
            <a:cxnLst/>
            <a:rect l="l" t="t" r="r" b="b"/>
            <a:pathLst>
              <a:path w="18288000" h="250825">
                <a:moveTo>
                  <a:pt x="18287595" y="250689"/>
                </a:moveTo>
                <a:lnTo>
                  <a:pt x="0" y="250689"/>
                </a:lnTo>
                <a:lnTo>
                  <a:pt x="0" y="0"/>
                </a:lnTo>
                <a:lnTo>
                  <a:pt x="18287595" y="0"/>
                </a:lnTo>
                <a:lnTo>
                  <a:pt x="18287595" y="250689"/>
                </a:lnTo>
                <a:close/>
              </a:path>
            </a:pathLst>
          </a:custGeom>
          <a:solidFill>
            <a:srgbClr val="CAAB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-110"/>
            <a:ext cx="18288635" cy="10287635"/>
            <a:chOff x="0" y="-110"/>
            <a:chExt cx="18288635" cy="10287635"/>
          </a:xfrm>
        </p:grpSpPr>
        <p:sp>
          <p:nvSpPr>
            <p:cNvPr id="5" name="object 5"/>
            <p:cNvSpPr/>
            <p:nvPr/>
          </p:nvSpPr>
          <p:spPr>
            <a:xfrm>
              <a:off x="0" y="-102"/>
              <a:ext cx="18288635" cy="10287635"/>
            </a:xfrm>
            <a:custGeom>
              <a:avLst/>
              <a:gdLst/>
              <a:ahLst/>
              <a:cxnLst/>
              <a:rect l="l" t="t" r="r" b="b"/>
              <a:pathLst>
                <a:path w="18288635" h="10287635">
                  <a:moveTo>
                    <a:pt x="18288026" y="177"/>
                  </a:moveTo>
                  <a:lnTo>
                    <a:pt x="18037340" y="177"/>
                  </a:lnTo>
                  <a:lnTo>
                    <a:pt x="18037340" y="10036594"/>
                  </a:lnTo>
                  <a:lnTo>
                    <a:pt x="250710" y="10036594"/>
                  </a:lnTo>
                  <a:lnTo>
                    <a:pt x="250710" y="0"/>
                  </a:lnTo>
                  <a:lnTo>
                    <a:pt x="25" y="0"/>
                  </a:lnTo>
                  <a:lnTo>
                    <a:pt x="25" y="10036594"/>
                  </a:lnTo>
                  <a:lnTo>
                    <a:pt x="0" y="10287292"/>
                  </a:lnTo>
                  <a:lnTo>
                    <a:pt x="18287594" y="10287292"/>
                  </a:lnTo>
                  <a:lnTo>
                    <a:pt x="18288026" y="10287254"/>
                  </a:lnTo>
                  <a:lnTo>
                    <a:pt x="18288026" y="177"/>
                  </a:lnTo>
                  <a:close/>
                </a:path>
              </a:pathLst>
            </a:custGeom>
            <a:solidFill>
              <a:srgbClr val="CAA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30562" y="273510"/>
              <a:ext cx="2466974" cy="14858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39237" y="1759257"/>
              <a:ext cx="6981823" cy="78866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1465" y="7624443"/>
              <a:ext cx="85725" cy="857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1465" y="8157843"/>
              <a:ext cx="85725" cy="857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1465" y="3119237"/>
              <a:ext cx="85725" cy="857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1465" y="5786237"/>
              <a:ext cx="85725" cy="857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1465" y="6319637"/>
              <a:ext cx="85725" cy="85724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426163" y="721704"/>
            <a:ext cx="1083818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98845" algn="l"/>
              </a:tabLst>
            </a:pPr>
            <a:r>
              <a:rPr dirty="0"/>
              <a:t>Mine</a:t>
            </a:r>
            <a:r>
              <a:rPr spc="-260" dirty="0"/>
              <a:t> </a:t>
            </a:r>
            <a:r>
              <a:rPr spc="-100" dirty="0"/>
              <a:t>Road</a:t>
            </a:r>
            <a:r>
              <a:rPr spc="-254" dirty="0"/>
              <a:t> </a:t>
            </a:r>
            <a:r>
              <a:rPr spc="-10" dirty="0"/>
              <a:t>Project</a:t>
            </a:r>
            <a:r>
              <a:rPr dirty="0"/>
              <a:t>	-</a:t>
            </a:r>
            <a:r>
              <a:rPr spc="-25" dirty="0"/>
              <a:t> </a:t>
            </a:r>
            <a:r>
              <a:rPr dirty="0"/>
              <a:t>8230</a:t>
            </a:r>
            <a:r>
              <a:rPr spc="-20" dirty="0"/>
              <a:t> </a:t>
            </a:r>
            <a:r>
              <a:rPr spc="-40" dirty="0"/>
              <a:t>Hectares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99190" y="2239762"/>
            <a:ext cx="6265545" cy="61309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000" b="1" spc="-50" dirty="0">
                <a:latin typeface="Times New Roman"/>
                <a:cs typeface="Times New Roman"/>
              </a:rPr>
              <a:t>Railroad</a:t>
            </a:r>
            <a:r>
              <a:rPr sz="3000" b="1" spc="-120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Times New Roman"/>
                <a:cs typeface="Times New Roman"/>
              </a:rPr>
              <a:t>Zone</a:t>
            </a:r>
            <a:endParaRPr sz="3000">
              <a:latin typeface="Times New Roman"/>
              <a:cs typeface="Times New Roman"/>
            </a:endParaRPr>
          </a:p>
          <a:p>
            <a:pPr marL="659765" marR="5080">
              <a:lnSpc>
                <a:spcPts val="4200"/>
              </a:lnSpc>
              <a:spcBef>
                <a:spcPts val="240"/>
              </a:spcBef>
            </a:pPr>
            <a:r>
              <a:rPr sz="3000" spc="125" dirty="0">
                <a:latin typeface="Times New Roman"/>
                <a:cs typeface="Times New Roman"/>
              </a:rPr>
              <a:t>A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9m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core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interval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grading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14.51% </a:t>
            </a:r>
            <a:r>
              <a:rPr sz="3000" spc="114" dirty="0">
                <a:latin typeface="Times New Roman"/>
                <a:cs typeface="Times New Roman"/>
              </a:rPr>
              <a:t>Zn,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5.86%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Pb,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139.9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g/t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Ag,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125" dirty="0">
                <a:latin typeface="Times New Roman"/>
                <a:cs typeface="Times New Roman"/>
              </a:rPr>
              <a:t>and </a:t>
            </a:r>
            <a:r>
              <a:rPr sz="3000" dirty="0">
                <a:latin typeface="Times New Roman"/>
                <a:cs typeface="Times New Roman"/>
              </a:rPr>
              <a:t>0.67%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120" dirty="0">
                <a:latin typeface="Times New Roman"/>
                <a:cs typeface="Times New Roman"/>
              </a:rPr>
              <a:t>Cu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10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0" b="1" spc="-55" dirty="0">
                <a:latin typeface="Times New Roman"/>
                <a:cs typeface="Times New Roman"/>
              </a:rPr>
              <a:t>Roche</a:t>
            </a:r>
            <a:r>
              <a:rPr sz="3000" b="1" spc="-100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Times New Roman"/>
                <a:cs typeface="Times New Roman"/>
              </a:rPr>
              <a:t>Zone</a:t>
            </a:r>
            <a:endParaRPr sz="3000">
              <a:latin typeface="Times New Roman"/>
              <a:cs typeface="Times New Roman"/>
            </a:endParaRPr>
          </a:p>
          <a:p>
            <a:pPr marL="659765">
              <a:lnSpc>
                <a:spcPct val="100000"/>
              </a:lnSpc>
              <a:spcBef>
                <a:spcPts val="600"/>
              </a:spcBef>
            </a:pPr>
            <a:r>
              <a:rPr sz="3000" spc="114" dirty="0">
                <a:latin typeface="Times New Roman"/>
                <a:cs typeface="Times New Roman"/>
              </a:rPr>
              <a:t>Copper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60" dirty="0">
                <a:latin typeface="Times New Roman"/>
                <a:cs typeface="Times New Roman"/>
              </a:rPr>
              <a:t>zone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105" dirty="0">
                <a:latin typeface="Times New Roman"/>
                <a:cs typeface="Times New Roman"/>
              </a:rPr>
              <a:t>open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110" dirty="0">
                <a:latin typeface="Times New Roman"/>
                <a:cs typeface="Times New Roman"/>
              </a:rPr>
              <a:t>at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95" dirty="0">
                <a:latin typeface="Times New Roman"/>
                <a:cs typeface="Times New Roman"/>
              </a:rPr>
              <a:t>depth</a:t>
            </a:r>
            <a:endParaRPr sz="3000">
              <a:latin typeface="Times New Roman"/>
              <a:cs typeface="Times New Roman"/>
            </a:endParaRPr>
          </a:p>
          <a:p>
            <a:pPr marL="659765" marR="287020">
              <a:lnSpc>
                <a:spcPts val="4200"/>
              </a:lnSpc>
              <a:spcBef>
                <a:spcPts val="240"/>
              </a:spcBef>
            </a:pPr>
            <a:r>
              <a:rPr sz="3000" spc="100" dirty="0">
                <a:latin typeface="Times New Roman"/>
                <a:cs typeface="Times New Roman"/>
              </a:rPr>
              <a:t>Hole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95" dirty="0">
                <a:latin typeface="Times New Roman"/>
                <a:cs typeface="Times New Roman"/>
              </a:rPr>
              <a:t>IL-</a:t>
            </a:r>
            <a:r>
              <a:rPr sz="3000" spc="-10" dirty="0">
                <a:latin typeface="Times New Roman"/>
                <a:cs typeface="Times New Roman"/>
              </a:rPr>
              <a:t>18-</a:t>
            </a:r>
            <a:r>
              <a:rPr sz="3000" dirty="0">
                <a:latin typeface="Times New Roman"/>
                <a:cs typeface="Times New Roman"/>
              </a:rPr>
              <a:t>01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with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160" dirty="0">
                <a:latin typeface="Times New Roman"/>
                <a:cs typeface="Times New Roman"/>
              </a:rPr>
              <a:t>a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7m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interval </a:t>
            </a:r>
            <a:r>
              <a:rPr sz="3000" spc="80" dirty="0">
                <a:latin typeface="Times New Roman"/>
                <a:cs typeface="Times New Roman"/>
              </a:rPr>
              <a:t>grading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0.9%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120" dirty="0">
                <a:latin typeface="Times New Roman"/>
                <a:cs typeface="Times New Roman"/>
              </a:rPr>
              <a:t>Cu</a:t>
            </a:r>
            <a:endParaRPr sz="3000">
              <a:latin typeface="Times New Roman"/>
              <a:cs typeface="Times New Roman"/>
            </a:endParaRPr>
          </a:p>
          <a:p>
            <a:pPr marL="659765" marR="621030">
              <a:lnSpc>
                <a:spcPct val="116700"/>
              </a:lnSpc>
              <a:spcBef>
                <a:spcPts val="1630"/>
              </a:spcBef>
            </a:pPr>
            <a:r>
              <a:rPr sz="3000" spc="80" dirty="0">
                <a:latin typeface="Times New Roman"/>
                <a:cs typeface="Times New Roman"/>
              </a:rPr>
              <a:t>Adjacent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150" dirty="0">
                <a:latin typeface="Times New Roman"/>
                <a:cs typeface="Times New Roman"/>
              </a:rPr>
              <a:t>to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130" dirty="0">
                <a:latin typeface="Times New Roman"/>
                <a:cs typeface="Times New Roman"/>
              </a:rPr>
              <a:t>Heath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Steele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Mine </a:t>
            </a:r>
            <a:r>
              <a:rPr sz="3000" dirty="0">
                <a:latin typeface="Times New Roman"/>
                <a:cs typeface="Times New Roman"/>
              </a:rPr>
              <a:t>7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VMS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Mineral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Occurrences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0258" y="721704"/>
            <a:ext cx="455231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0" dirty="0"/>
              <a:t>NSR</a:t>
            </a:r>
            <a:r>
              <a:rPr dirty="0"/>
              <a:t> </a:t>
            </a:r>
            <a:r>
              <a:rPr spc="-85" dirty="0"/>
              <a:t>Royalties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6850" y="9572207"/>
            <a:ext cx="132035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Times New Roman"/>
                <a:cs typeface="Times New Roman"/>
              </a:rPr>
              <a:t>*Nash</a:t>
            </a:r>
            <a:r>
              <a:rPr sz="2000" i="1" spc="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Creek-Superjack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agreement</a:t>
            </a:r>
            <a:r>
              <a:rPr sz="2000" i="1" spc="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is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fully</a:t>
            </a:r>
            <a:r>
              <a:rPr sz="2000" i="1" spc="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vested.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spc="229" dirty="0">
                <a:latin typeface="Times New Roman"/>
                <a:cs typeface="Times New Roman"/>
              </a:rPr>
              <a:t>SLAM</a:t>
            </a:r>
            <a:r>
              <a:rPr sz="2000" i="1" spc="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retains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spc="195" dirty="0">
                <a:latin typeface="Times New Roman"/>
                <a:cs typeface="Times New Roman"/>
              </a:rPr>
              <a:t>NSR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royalties</a:t>
            </a:r>
            <a:r>
              <a:rPr sz="2000" i="1" spc="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on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these</a:t>
            </a:r>
            <a:r>
              <a:rPr sz="2000" i="1" spc="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projects,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subject</a:t>
            </a:r>
            <a:r>
              <a:rPr sz="2000" i="1" spc="45" dirty="0">
                <a:latin typeface="Times New Roman"/>
                <a:cs typeface="Times New Roman"/>
              </a:rPr>
              <a:t> </a:t>
            </a:r>
            <a:r>
              <a:rPr sz="2000" i="1" spc="55" dirty="0">
                <a:latin typeface="Times New Roman"/>
                <a:cs typeface="Times New Roman"/>
              </a:rPr>
              <a:t>to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buyout</a:t>
            </a:r>
            <a:r>
              <a:rPr sz="2000" i="1" spc="5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provisions.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0258" y="1798980"/>
            <a:ext cx="116960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latin typeface="Times New Roman"/>
                <a:cs typeface="Times New Roman"/>
              </a:rPr>
              <a:t>SLAM</a:t>
            </a:r>
            <a:r>
              <a:rPr sz="2500" b="1" spc="-85" dirty="0">
                <a:latin typeface="Times New Roman"/>
                <a:cs typeface="Times New Roman"/>
              </a:rPr>
              <a:t> </a:t>
            </a:r>
            <a:r>
              <a:rPr sz="2500" b="1" spc="-50" dirty="0">
                <a:latin typeface="Times New Roman"/>
                <a:cs typeface="Times New Roman"/>
              </a:rPr>
              <a:t>retains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spc="-50" dirty="0">
                <a:latin typeface="Times New Roman"/>
                <a:cs typeface="Times New Roman"/>
              </a:rPr>
              <a:t>royalties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spc="-70" dirty="0">
                <a:latin typeface="Times New Roman"/>
                <a:cs typeface="Times New Roman"/>
              </a:rPr>
              <a:t>and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spc="-20" dirty="0">
                <a:latin typeface="Times New Roman"/>
                <a:cs typeface="Times New Roman"/>
              </a:rPr>
              <a:t>expects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spc="-70" dirty="0">
                <a:latin typeface="Times New Roman"/>
                <a:cs typeface="Times New Roman"/>
              </a:rPr>
              <a:t>share</a:t>
            </a:r>
            <a:r>
              <a:rPr sz="2500" b="1" spc="-85" dirty="0">
                <a:latin typeface="Times New Roman"/>
                <a:cs typeface="Times New Roman"/>
              </a:rPr>
              <a:t> </a:t>
            </a:r>
            <a:r>
              <a:rPr sz="2500" b="1" spc="-70" dirty="0">
                <a:latin typeface="Times New Roman"/>
                <a:cs typeface="Times New Roman"/>
              </a:rPr>
              <a:t>and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spc="-20" dirty="0">
                <a:latin typeface="Times New Roman"/>
                <a:cs typeface="Times New Roman"/>
              </a:rPr>
              <a:t>cash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spc="-65" dirty="0">
                <a:latin typeface="Times New Roman"/>
                <a:cs typeface="Times New Roman"/>
              </a:rPr>
              <a:t>payments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on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spc="-20" dirty="0">
                <a:latin typeface="Times New Roman"/>
                <a:cs typeface="Times New Roman"/>
              </a:rPr>
              <a:t>sold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or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spc="-50" dirty="0">
                <a:latin typeface="Times New Roman"/>
                <a:cs typeface="Times New Roman"/>
              </a:rPr>
              <a:t>optioned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projects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-110"/>
            <a:ext cx="18288635" cy="10287635"/>
            <a:chOff x="0" y="-110"/>
            <a:chExt cx="18288635" cy="1028763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06500" cy="1206500"/>
            </a:xfrm>
            <a:custGeom>
              <a:avLst/>
              <a:gdLst/>
              <a:ahLst/>
              <a:cxnLst/>
              <a:rect l="l" t="t" r="r" b="b"/>
              <a:pathLst>
                <a:path w="1206500" h="1206500">
                  <a:moveTo>
                    <a:pt x="1206131" y="0"/>
                  </a:moveTo>
                  <a:lnTo>
                    <a:pt x="0" y="1206131"/>
                  </a:lnTo>
                  <a:lnTo>
                    <a:pt x="0" y="33656"/>
                  </a:lnTo>
                  <a:lnTo>
                    <a:pt x="33656" y="0"/>
                  </a:lnTo>
                  <a:lnTo>
                    <a:pt x="1206131" y="0"/>
                  </a:lnTo>
                  <a:close/>
                </a:path>
              </a:pathLst>
            </a:custGeom>
            <a:solidFill>
              <a:srgbClr val="CA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2376170" cy="2376170"/>
            </a:xfrm>
            <a:custGeom>
              <a:avLst/>
              <a:gdLst/>
              <a:ahLst/>
              <a:cxnLst/>
              <a:rect l="l" t="t" r="r" b="b"/>
              <a:pathLst>
                <a:path w="2376170" h="2376170">
                  <a:moveTo>
                    <a:pt x="2375962" y="0"/>
                  </a:moveTo>
                  <a:lnTo>
                    <a:pt x="0" y="2375962"/>
                  </a:lnTo>
                  <a:lnTo>
                    <a:pt x="0" y="1203488"/>
                  </a:lnTo>
                  <a:lnTo>
                    <a:pt x="1203488" y="0"/>
                  </a:lnTo>
                  <a:lnTo>
                    <a:pt x="2375962" y="0"/>
                  </a:lnTo>
                  <a:close/>
                </a:path>
              </a:pathLst>
            </a:custGeom>
            <a:solidFill>
              <a:srgbClr val="268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00228" y="9199229"/>
              <a:ext cx="1088390" cy="1088390"/>
            </a:xfrm>
            <a:custGeom>
              <a:avLst/>
              <a:gdLst/>
              <a:ahLst/>
              <a:cxnLst/>
              <a:rect l="l" t="t" r="r" b="b"/>
              <a:pathLst>
                <a:path w="1088390" h="1088390">
                  <a:moveTo>
                    <a:pt x="0" y="1087770"/>
                  </a:moveTo>
                  <a:lnTo>
                    <a:pt x="1087770" y="0"/>
                  </a:lnTo>
                  <a:lnTo>
                    <a:pt x="1087770" y="1087770"/>
                  </a:lnTo>
                  <a:lnTo>
                    <a:pt x="0" y="1087770"/>
                  </a:lnTo>
                  <a:close/>
                </a:path>
              </a:pathLst>
            </a:custGeom>
            <a:solidFill>
              <a:srgbClr val="CA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30337" y="8029335"/>
              <a:ext cx="2258060" cy="2258060"/>
            </a:xfrm>
            <a:custGeom>
              <a:avLst/>
              <a:gdLst/>
              <a:ahLst/>
              <a:cxnLst/>
              <a:rect l="l" t="t" r="r" b="b"/>
              <a:pathLst>
                <a:path w="2258059" h="2258059">
                  <a:moveTo>
                    <a:pt x="0" y="2257663"/>
                  </a:moveTo>
                  <a:lnTo>
                    <a:pt x="2257663" y="0"/>
                  </a:lnTo>
                  <a:lnTo>
                    <a:pt x="2257663" y="1172474"/>
                  </a:lnTo>
                  <a:lnTo>
                    <a:pt x="1172474" y="2257663"/>
                  </a:lnTo>
                  <a:lnTo>
                    <a:pt x="0" y="2257663"/>
                  </a:lnTo>
                  <a:close/>
                </a:path>
              </a:pathLst>
            </a:custGeom>
            <a:solidFill>
              <a:srgbClr val="268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-102"/>
              <a:ext cx="18288635" cy="10287635"/>
            </a:xfrm>
            <a:custGeom>
              <a:avLst/>
              <a:gdLst/>
              <a:ahLst/>
              <a:cxnLst/>
              <a:rect l="l" t="t" r="r" b="b"/>
              <a:pathLst>
                <a:path w="18288635" h="10287635">
                  <a:moveTo>
                    <a:pt x="18288026" y="177"/>
                  </a:moveTo>
                  <a:lnTo>
                    <a:pt x="18287594" y="177"/>
                  </a:lnTo>
                  <a:lnTo>
                    <a:pt x="18037340" y="114"/>
                  </a:lnTo>
                  <a:lnTo>
                    <a:pt x="18037340" y="250799"/>
                  </a:lnTo>
                  <a:lnTo>
                    <a:pt x="18037340" y="10036594"/>
                  </a:lnTo>
                  <a:lnTo>
                    <a:pt x="250710" y="10036594"/>
                  </a:lnTo>
                  <a:lnTo>
                    <a:pt x="250710" y="250799"/>
                  </a:lnTo>
                  <a:lnTo>
                    <a:pt x="18037340" y="250799"/>
                  </a:lnTo>
                  <a:lnTo>
                    <a:pt x="18037340" y="114"/>
                  </a:lnTo>
                  <a:lnTo>
                    <a:pt x="250710" y="114"/>
                  </a:lnTo>
                  <a:lnTo>
                    <a:pt x="25" y="0"/>
                  </a:lnTo>
                  <a:lnTo>
                    <a:pt x="0" y="250799"/>
                  </a:lnTo>
                  <a:lnTo>
                    <a:pt x="25" y="10036594"/>
                  </a:lnTo>
                  <a:lnTo>
                    <a:pt x="0" y="10287292"/>
                  </a:lnTo>
                  <a:lnTo>
                    <a:pt x="18287594" y="10287292"/>
                  </a:lnTo>
                  <a:lnTo>
                    <a:pt x="18288026" y="10287254"/>
                  </a:lnTo>
                  <a:lnTo>
                    <a:pt x="18288026" y="177"/>
                  </a:lnTo>
                  <a:close/>
                </a:path>
              </a:pathLst>
            </a:custGeom>
            <a:solidFill>
              <a:srgbClr val="CAA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30563" y="273510"/>
              <a:ext cx="2466974" cy="1485899"/>
            </a:xfrm>
            <a:prstGeom prst="rect">
              <a:avLst/>
            </a:prstGeom>
          </p:spPr>
        </p:pic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911890" y="2528703"/>
          <a:ext cx="15895955" cy="678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7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7725">
                <a:tc>
                  <a:txBody>
                    <a:bodyPr/>
                    <a:lstStyle/>
                    <a:p>
                      <a:pPr marL="56769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b="1" spc="70" dirty="0">
                          <a:latin typeface="Times New Roman"/>
                          <a:cs typeface="Times New Roman"/>
                        </a:rPr>
                        <a:t>NSR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Project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b="1" spc="-90" dirty="0">
                          <a:latin typeface="Times New Roman"/>
                          <a:cs typeface="Times New Roman"/>
                        </a:rPr>
                        <a:t>Company</a:t>
                      </a:r>
                      <a:r>
                        <a:rPr sz="2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Name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153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Commodity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b="1" spc="-60" dirty="0">
                          <a:latin typeface="Times New Roman"/>
                          <a:cs typeface="Times New Roman"/>
                        </a:rPr>
                        <a:t>Canadian</a:t>
                      </a:r>
                      <a:r>
                        <a:rPr sz="2800" b="1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Province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spc="60" dirty="0">
                          <a:latin typeface="Times New Roman"/>
                          <a:cs typeface="Times New Roman"/>
                        </a:rPr>
                        <a:t>Ramsay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spc="100" dirty="0">
                          <a:latin typeface="Times New Roman"/>
                          <a:cs typeface="Times New Roman"/>
                        </a:rPr>
                        <a:t>Lode</a:t>
                      </a:r>
                      <a:r>
                        <a:rPr sz="28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125" dirty="0">
                          <a:latin typeface="Times New Roman"/>
                          <a:cs typeface="Times New Roman"/>
                        </a:rPr>
                        <a:t>Gold</a:t>
                      </a:r>
                      <a:r>
                        <a:rPr sz="28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Resources</a:t>
                      </a:r>
                      <a:r>
                        <a:rPr sz="28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70" dirty="0">
                          <a:latin typeface="Times New Roman"/>
                          <a:cs typeface="Times New Roman"/>
                        </a:rPr>
                        <a:t>Corp.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spc="105" dirty="0">
                          <a:latin typeface="Times New Roman"/>
                          <a:cs typeface="Times New Roman"/>
                        </a:rPr>
                        <a:t>Gold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spc="60" dirty="0">
                          <a:latin typeface="Times New Roman"/>
                          <a:cs typeface="Times New Roman"/>
                        </a:rPr>
                        <a:t>New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Brunswick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Wedge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spc="85" dirty="0">
                          <a:latin typeface="Times New Roman"/>
                          <a:cs typeface="Times New Roman"/>
                        </a:rPr>
                        <a:t>Nine</a:t>
                      </a:r>
                      <a:r>
                        <a:rPr sz="2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50" dirty="0">
                          <a:latin typeface="Times New Roman"/>
                          <a:cs typeface="Times New Roman"/>
                        </a:rPr>
                        <a:t>Mile</a:t>
                      </a:r>
                      <a:r>
                        <a:rPr sz="2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65" dirty="0">
                          <a:latin typeface="Times New Roman"/>
                          <a:cs typeface="Times New Roman"/>
                        </a:rPr>
                        <a:t>Metals</a:t>
                      </a:r>
                      <a:r>
                        <a:rPr sz="2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55" dirty="0">
                          <a:latin typeface="Times New Roman"/>
                          <a:cs typeface="Times New Roman"/>
                        </a:rPr>
                        <a:t>Inc.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spc="110" dirty="0">
                          <a:latin typeface="Times New Roman"/>
                          <a:cs typeface="Times New Roman"/>
                        </a:rPr>
                        <a:t>Copper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14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40" dirty="0">
                          <a:latin typeface="Times New Roman"/>
                          <a:cs typeface="Times New Roman"/>
                        </a:rPr>
                        <a:t>Zinc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spc="60" dirty="0">
                          <a:latin typeface="Times New Roman"/>
                          <a:cs typeface="Times New Roman"/>
                        </a:rPr>
                        <a:t>New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Brunswick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Reserve</a:t>
                      </a:r>
                      <a:r>
                        <a:rPr sz="280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50" dirty="0">
                          <a:latin typeface="Times New Roman"/>
                          <a:cs typeface="Times New Roman"/>
                        </a:rPr>
                        <a:t>Creek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S2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55" dirty="0">
                          <a:latin typeface="Times New Roman"/>
                          <a:cs typeface="Times New Roman"/>
                        </a:rPr>
                        <a:t>Minerals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55" dirty="0">
                          <a:latin typeface="Times New Roman"/>
                          <a:cs typeface="Times New Roman"/>
                        </a:rPr>
                        <a:t>Inc.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spc="105" dirty="0">
                          <a:latin typeface="Times New Roman"/>
                          <a:cs typeface="Times New Roman"/>
                        </a:rPr>
                        <a:t>Gold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spc="105" dirty="0">
                          <a:latin typeface="Times New Roman"/>
                          <a:cs typeface="Times New Roman"/>
                        </a:rPr>
                        <a:t>Ontario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Opikeigen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S2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55" dirty="0">
                          <a:latin typeface="Times New Roman"/>
                          <a:cs typeface="Times New Roman"/>
                        </a:rPr>
                        <a:t>Minerals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55" dirty="0">
                          <a:latin typeface="Times New Roman"/>
                          <a:cs typeface="Times New Roman"/>
                        </a:rPr>
                        <a:t>Inc.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spc="105" dirty="0">
                          <a:latin typeface="Times New Roman"/>
                          <a:cs typeface="Times New Roman"/>
                        </a:rPr>
                        <a:t>Gold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spc="105" dirty="0">
                          <a:latin typeface="Times New Roman"/>
                          <a:cs typeface="Times New Roman"/>
                        </a:rPr>
                        <a:t>Ontario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spc="65" dirty="0">
                          <a:latin typeface="Times New Roman"/>
                          <a:cs typeface="Times New Roman"/>
                        </a:rPr>
                        <a:t>Ferguson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spc="125" dirty="0">
                          <a:latin typeface="Times New Roman"/>
                          <a:cs typeface="Times New Roman"/>
                        </a:rPr>
                        <a:t>Puma</a:t>
                      </a:r>
                      <a:r>
                        <a:rPr sz="2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85" dirty="0">
                          <a:latin typeface="Times New Roman"/>
                          <a:cs typeface="Times New Roman"/>
                        </a:rPr>
                        <a:t>Exploration</a:t>
                      </a:r>
                      <a:r>
                        <a:rPr sz="2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55" dirty="0">
                          <a:latin typeface="Times New Roman"/>
                          <a:cs typeface="Times New Roman"/>
                        </a:rPr>
                        <a:t>Inc.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spc="105" dirty="0">
                          <a:latin typeface="Times New Roman"/>
                          <a:cs typeface="Times New Roman"/>
                        </a:rPr>
                        <a:t>Gold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spc="60" dirty="0">
                          <a:latin typeface="Times New Roman"/>
                          <a:cs typeface="Times New Roman"/>
                        </a:rPr>
                        <a:t>New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Brunswick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spc="130" dirty="0">
                          <a:latin typeface="Times New Roman"/>
                          <a:cs typeface="Times New Roman"/>
                        </a:rPr>
                        <a:t>Nash</a:t>
                      </a:r>
                      <a:r>
                        <a:rPr sz="2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Creek*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Callinex</a:t>
                      </a:r>
                      <a:r>
                        <a:rPr sz="28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70" dirty="0">
                          <a:latin typeface="Times New Roman"/>
                          <a:cs typeface="Times New Roman"/>
                        </a:rPr>
                        <a:t>Mines</a:t>
                      </a:r>
                      <a:r>
                        <a:rPr sz="28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55" dirty="0">
                          <a:latin typeface="Times New Roman"/>
                          <a:cs typeface="Times New Roman"/>
                        </a:rPr>
                        <a:t>Inc.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spc="110" dirty="0">
                          <a:latin typeface="Times New Roman"/>
                          <a:cs typeface="Times New Roman"/>
                        </a:rPr>
                        <a:t>Copper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14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40" dirty="0">
                          <a:latin typeface="Times New Roman"/>
                          <a:cs typeface="Times New Roman"/>
                        </a:rPr>
                        <a:t>Zinc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spc="60" dirty="0">
                          <a:latin typeface="Times New Roman"/>
                          <a:cs typeface="Times New Roman"/>
                        </a:rPr>
                        <a:t>New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Brunswick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spc="45" dirty="0">
                          <a:latin typeface="Times New Roman"/>
                          <a:cs typeface="Times New Roman"/>
                        </a:rPr>
                        <a:t>Superjack*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Callinex</a:t>
                      </a:r>
                      <a:r>
                        <a:rPr sz="28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70" dirty="0">
                          <a:latin typeface="Times New Roman"/>
                          <a:cs typeface="Times New Roman"/>
                        </a:rPr>
                        <a:t>Mines</a:t>
                      </a:r>
                      <a:r>
                        <a:rPr sz="28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55" dirty="0">
                          <a:latin typeface="Times New Roman"/>
                          <a:cs typeface="Times New Roman"/>
                        </a:rPr>
                        <a:t>Inc.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spc="110" dirty="0">
                          <a:latin typeface="Times New Roman"/>
                          <a:cs typeface="Times New Roman"/>
                        </a:rPr>
                        <a:t>Copper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14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40" dirty="0">
                          <a:latin typeface="Times New Roman"/>
                          <a:cs typeface="Times New Roman"/>
                        </a:rPr>
                        <a:t>Zinc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800" spc="60" dirty="0">
                          <a:latin typeface="Times New Roman"/>
                          <a:cs typeface="Times New Roman"/>
                        </a:rPr>
                        <a:t>New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Brunswick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0336" y="8029336"/>
            <a:ext cx="2258060" cy="2258060"/>
          </a:xfrm>
          <a:custGeom>
            <a:avLst/>
            <a:gdLst/>
            <a:ahLst/>
            <a:cxnLst/>
            <a:rect l="l" t="t" r="r" b="b"/>
            <a:pathLst>
              <a:path w="2258059" h="2258059">
                <a:moveTo>
                  <a:pt x="0" y="2257663"/>
                </a:moveTo>
                <a:lnTo>
                  <a:pt x="2257663" y="0"/>
                </a:lnTo>
                <a:lnTo>
                  <a:pt x="2257663" y="1172474"/>
                </a:lnTo>
                <a:lnTo>
                  <a:pt x="1172474" y="2257663"/>
                </a:lnTo>
                <a:lnTo>
                  <a:pt x="0" y="2257663"/>
                </a:lnTo>
                <a:close/>
              </a:path>
            </a:pathLst>
          </a:custGeom>
          <a:solidFill>
            <a:srgbClr val="268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250825"/>
          </a:xfrm>
          <a:custGeom>
            <a:avLst/>
            <a:gdLst/>
            <a:ahLst/>
            <a:cxnLst/>
            <a:rect l="l" t="t" r="r" b="b"/>
            <a:pathLst>
              <a:path w="18288000" h="250825">
                <a:moveTo>
                  <a:pt x="18287595" y="250689"/>
                </a:moveTo>
                <a:lnTo>
                  <a:pt x="0" y="250689"/>
                </a:lnTo>
                <a:lnTo>
                  <a:pt x="0" y="0"/>
                </a:lnTo>
                <a:lnTo>
                  <a:pt x="18287595" y="0"/>
                </a:lnTo>
                <a:lnTo>
                  <a:pt x="18287595" y="250689"/>
                </a:lnTo>
                <a:close/>
              </a:path>
            </a:pathLst>
          </a:custGeom>
          <a:solidFill>
            <a:srgbClr val="CAAB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-110"/>
            <a:ext cx="18288635" cy="10287635"/>
            <a:chOff x="0" y="-110"/>
            <a:chExt cx="18288635" cy="10287635"/>
          </a:xfrm>
        </p:grpSpPr>
        <p:sp>
          <p:nvSpPr>
            <p:cNvPr id="5" name="object 5"/>
            <p:cNvSpPr/>
            <p:nvPr/>
          </p:nvSpPr>
          <p:spPr>
            <a:xfrm>
              <a:off x="0" y="-102"/>
              <a:ext cx="18288635" cy="10287635"/>
            </a:xfrm>
            <a:custGeom>
              <a:avLst/>
              <a:gdLst/>
              <a:ahLst/>
              <a:cxnLst/>
              <a:rect l="l" t="t" r="r" b="b"/>
              <a:pathLst>
                <a:path w="18288635" h="10287635">
                  <a:moveTo>
                    <a:pt x="18288026" y="177"/>
                  </a:moveTo>
                  <a:lnTo>
                    <a:pt x="18037340" y="177"/>
                  </a:lnTo>
                  <a:lnTo>
                    <a:pt x="18037340" y="10036594"/>
                  </a:lnTo>
                  <a:lnTo>
                    <a:pt x="250710" y="10036594"/>
                  </a:lnTo>
                  <a:lnTo>
                    <a:pt x="250710" y="0"/>
                  </a:lnTo>
                  <a:lnTo>
                    <a:pt x="25" y="0"/>
                  </a:lnTo>
                  <a:lnTo>
                    <a:pt x="25" y="10036594"/>
                  </a:lnTo>
                  <a:lnTo>
                    <a:pt x="0" y="10287292"/>
                  </a:lnTo>
                  <a:lnTo>
                    <a:pt x="18287594" y="10287292"/>
                  </a:lnTo>
                  <a:lnTo>
                    <a:pt x="18288026" y="10287254"/>
                  </a:lnTo>
                  <a:lnTo>
                    <a:pt x="18288026" y="177"/>
                  </a:lnTo>
                  <a:close/>
                </a:path>
              </a:pathLst>
            </a:custGeom>
            <a:solidFill>
              <a:srgbClr val="CAA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30562" y="273510"/>
              <a:ext cx="2466974" cy="14858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14550" y="2101023"/>
              <a:ext cx="8688070" cy="7157720"/>
            </a:xfrm>
            <a:custGeom>
              <a:avLst/>
              <a:gdLst/>
              <a:ahLst/>
              <a:cxnLst/>
              <a:rect l="l" t="t" r="r" b="b"/>
              <a:pathLst>
                <a:path w="8688070" h="7157720">
                  <a:moveTo>
                    <a:pt x="8687587" y="0"/>
                  </a:moveTo>
                  <a:lnTo>
                    <a:pt x="8627656" y="0"/>
                  </a:lnTo>
                  <a:lnTo>
                    <a:pt x="8627656" y="59867"/>
                  </a:lnTo>
                  <a:lnTo>
                    <a:pt x="8627656" y="903935"/>
                  </a:lnTo>
                  <a:lnTo>
                    <a:pt x="8627656" y="963803"/>
                  </a:lnTo>
                  <a:lnTo>
                    <a:pt x="8627656" y="7097331"/>
                  </a:lnTo>
                  <a:lnTo>
                    <a:pt x="5803011" y="7097331"/>
                  </a:lnTo>
                  <a:lnTo>
                    <a:pt x="5803011" y="963803"/>
                  </a:lnTo>
                  <a:lnTo>
                    <a:pt x="8627656" y="963803"/>
                  </a:lnTo>
                  <a:lnTo>
                    <a:pt x="8627656" y="903935"/>
                  </a:lnTo>
                  <a:lnTo>
                    <a:pt x="5803011" y="903935"/>
                  </a:lnTo>
                  <a:lnTo>
                    <a:pt x="5803011" y="59867"/>
                  </a:lnTo>
                  <a:lnTo>
                    <a:pt x="8627656" y="59867"/>
                  </a:lnTo>
                  <a:lnTo>
                    <a:pt x="8627656" y="0"/>
                  </a:lnTo>
                  <a:lnTo>
                    <a:pt x="5802541" y="0"/>
                  </a:lnTo>
                  <a:lnTo>
                    <a:pt x="5743181" y="0"/>
                  </a:lnTo>
                  <a:lnTo>
                    <a:pt x="5743143" y="59867"/>
                  </a:lnTo>
                  <a:lnTo>
                    <a:pt x="5743143" y="903935"/>
                  </a:lnTo>
                  <a:lnTo>
                    <a:pt x="5743143" y="963803"/>
                  </a:lnTo>
                  <a:lnTo>
                    <a:pt x="5743143" y="7097331"/>
                  </a:lnTo>
                  <a:lnTo>
                    <a:pt x="2944457" y="7097331"/>
                  </a:lnTo>
                  <a:lnTo>
                    <a:pt x="2944393" y="963803"/>
                  </a:lnTo>
                  <a:lnTo>
                    <a:pt x="5743143" y="963803"/>
                  </a:lnTo>
                  <a:lnTo>
                    <a:pt x="5743143" y="903935"/>
                  </a:lnTo>
                  <a:lnTo>
                    <a:pt x="2944457" y="903935"/>
                  </a:lnTo>
                  <a:lnTo>
                    <a:pt x="2944393" y="59867"/>
                  </a:lnTo>
                  <a:lnTo>
                    <a:pt x="5743143" y="59867"/>
                  </a:lnTo>
                  <a:lnTo>
                    <a:pt x="5743143" y="0"/>
                  </a:lnTo>
                  <a:lnTo>
                    <a:pt x="2944457" y="0"/>
                  </a:lnTo>
                  <a:lnTo>
                    <a:pt x="2884513" y="0"/>
                  </a:lnTo>
                  <a:lnTo>
                    <a:pt x="2884513" y="59867"/>
                  </a:lnTo>
                  <a:lnTo>
                    <a:pt x="2884513" y="903935"/>
                  </a:lnTo>
                  <a:lnTo>
                    <a:pt x="2884513" y="963803"/>
                  </a:lnTo>
                  <a:lnTo>
                    <a:pt x="2884513" y="7097331"/>
                  </a:lnTo>
                  <a:lnTo>
                    <a:pt x="2858122" y="7097331"/>
                  </a:lnTo>
                  <a:lnTo>
                    <a:pt x="59867" y="7097331"/>
                  </a:lnTo>
                  <a:lnTo>
                    <a:pt x="59867" y="963803"/>
                  </a:lnTo>
                  <a:lnTo>
                    <a:pt x="2858122" y="963803"/>
                  </a:lnTo>
                  <a:lnTo>
                    <a:pt x="2884513" y="963803"/>
                  </a:lnTo>
                  <a:lnTo>
                    <a:pt x="2884513" y="903935"/>
                  </a:lnTo>
                  <a:lnTo>
                    <a:pt x="2858122" y="903935"/>
                  </a:lnTo>
                  <a:lnTo>
                    <a:pt x="59867" y="903935"/>
                  </a:lnTo>
                  <a:lnTo>
                    <a:pt x="59867" y="59867"/>
                  </a:lnTo>
                  <a:lnTo>
                    <a:pt x="2858122" y="59867"/>
                  </a:lnTo>
                  <a:lnTo>
                    <a:pt x="2884513" y="59867"/>
                  </a:lnTo>
                  <a:lnTo>
                    <a:pt x="2884513" y="0"/>
                  </a:lnTo>
                  <a:lnTo>
                    <a:pt x="2858122" y="0"/>
                  </a:lnTo>
                  <a:lnTo>
                    <a:pt x="38" y="0"/>
                  </a:lnTo>
                  <a:lnTo>
                    <a:pt x="0" y="7157174"/>
                  </a:lnTo>
                  <a:lnTo>
                    <a:pt x="2858122" y="7157199"/>
                  </a:lnTo>
                  <a:lnTo>
                    <a:pt x="2944457" y="7157199"/>
                  </a:lnTo>
                  <a:lnTo>
                    <a:pt x="5743181" y="7157199"/>
                  </a:lnTo>
                  <a:lnTo>
                    <a:pt x="5802541" y="7157199"/>
                  </a:lnTo>
                  <a:lnTo>
                    <a:pt x="8687587" y="7157199"/>
                  </a:lnTo>
                  <a:lnTo>
                    <a:pt x="8687587" y="7097331"/>
                  </a:lnTo>
                  <a:lnTo>
                    <a:pt x="8687524" y="963803"/>
                  </a:lnTo>
                  <a:lnTo>
                    <a:pt x="8687587" y="903935"/>
                  </a:lnTo>
                  <a:lnTo>
                    <a:pt x="8687524" y="59867"/>
                  </a:lnTo>
                  <a:lnTo>
                    <a:pt x="86875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74291" y="3880636"/>
              <a:ext cx="8180705" cy="1383665"/>
            </a:xfrm>
            <a:custGeom>
              <a:avLst/>
              <a:gdLst/>
              <a:ahLst/>
              <a:cxnLst/>
              <a:rect l="l" t="t" r="r" b="b"/>
              <a:pathLst>
                <a:path w="8180705" h="1383664">
                  <a:moveTo>
                    <a:pt x="7455673" y="1383410"/>
                  </a:moveTo>
                  <a:lnTo>
                    <a:pt x="7455673" y="1021160"/>
                  </a:lnTo>
                  <a:lnTo>
                    <a:pt x="0" y="1021160"/>
                  </a:lnTo>
                  <a:lnTo>
                    <a:pt x="0" y="362250"/>
                  </a:lnTo>
                  <a:lnTo>
                    <a:pt x="7455673" y="362250"/>
                  </a:lnTo>
                  <a:lnTo>
                    <a:pt x="7455673" y="0"/>
                  </a:lnTo>
                  <a:lnTo>
                    <a:pt x="8180175" y="691705"/>
                  </a:lnTo>
                  <a:lnTo>
                    <a:pt x="7455673" y="1383410"/>
                  </a:lnTo>
                  <a:close/>
                </a:path>
              </a:pathLst>
            </a:custGeom>
            <a:solidFill>
              <a:srgbClr val="CAA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372617" y="2101023"/>
              <a:ext cx="3001010" cy="7157720"/>
            </a:xfrm>
            <a:custGeom>
              <a:avLst/>
              <a:gdLst/>
              <a:ahLst/>
              <a:cxnLst/>
              <a:rect l="l" t="t" r="r" b="b"/>
              <a:pathLst>
                <a:path w="3001009" h="7157720">
                  <a:moveTo>
                    <a:pt x="3000819" y="76"/>
                  </a:moveTo>
                  <a:lnTo>
                    <a:pt x="2944418" y="76"/>
                  </a:lnTo>
                  <a:lnTo>
                    <a:pt x="2940951" y="0"/>
                  </a:lnTo>
                  <a:lnTo>
                    <a:pt x="2940951" y="59867"/>
                  </a:lnTo>
                  <a:lnTo>
                    <a:pt x="2940951" y="903935"/>
                  </a:lnTo>
                  <a:lnTo>
                    <a:pt x="2940951" y="963803"/>
                  </a:lnTo>
                  <a:lnTo>
                    <a:pt x="2940951" y="7097331"/>
                  </a:lnTo>
                  <a:lnTo>
                    <a:pt x="116306" y="7097331"/>
                  </a:lnTo>
                  <a:lnTo>
                    <a:pt x="116306" y="963803"/>
                  </a:lnTo>
                  <a:lnTo>
                    <a:pt x="2940951" y="963803"/>
                  </a:lnTo>
                  <a:lnTo>
                    <a:pt x="2940951" y="903935"/>
                  </a:lnTo>
                  <a:lnTo>
                    <a:pt x="116306" y="903935"/>
                  </a:lnTo>
                  <a:lnTo>
                    <a:pt x="116306" y="59867"/>
                  </a:lnTo>
                  <a:lnTo>
                    <a:pt x="2940951" y="59867"/>
                  </a:lnTo>
                  <a:lnTo>
                    <a:pt x="2940951" y="0"/>
                  </a:lnTo>
                  <a:lnTo>
                    <a:pt x="0" y="0"/>
                  </a:lnTo>
                  <a:lnTo>
                    <a:pt x="0" y="59867"/>
                  </a:lnTo>
                  <a:lnTo>
                    <a:pt x="54102" y="59867"/>
                  </a:lnTo>
                  <a:lnTo>
                    <a:pt x="54102" y="903935"/>
                  </a:lnTo>
                  <a:lnTo>
                    <a:pt x="0" y="903935"/>
                  </a:lnTo>
                  <a:lnTo>
                    <a:pt x="0" y="963803"/>
                  </a:lnTo>
                  <a:lnTo>
                    <a:pt x="54102" y="963803"/>
                  </a:lnTo>
                  <a:lnTo>
                    <a:pt x="54102" y="7097331"/>
                  </a:lnTo>
                  <a:lnTo>
                    <a:pt x="0" y="7097331"/>
                  </a:lnTo>
                  <a:lnTo>
                    <a:pt x="0" y="7157199"/>
                  </a:lnTo>
                  <a:lnTo>
                    <a:pt x="2944418" y="7157199"/>
                  </a:lnTo>
                  <a:lnTo>
                    <a:pt x="3000819" y="7157174"/>
                  </a:lnTo>
                  <a:lnTo>
                    <a:pt x="3000819" y="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21008" y="5264048"/>
              <a:ext cx="11095355" cy="3994785"/>
            </a:xfrm>
            <a:custGeom>
              <a:avLst/>
              <a:gdLst/>
              <a:ahLst/>
              <a:cxnLst/>
              <a:rect l="l" t="t" r="r" b="b"/>
              <a:pathLst>
                <a:path w="11095355" h="3994784">
                  <a:moveTo>
                    <a:pt x="5277599" y="3302558"/>
                  </a:moveTo>
                  <a:lnTo>
                    <a:pt x="4553102" y="2610853"/>
                  </a:lnTo>
                  <a:lnTo>
                    <a:pt x="4553102" y="2973095"/>
                  </a:lnTo>
                  <a:lnTo>
                    <a:pt x="0" y="2973095"/>
                  </a:lnTo>
                  <a:lnTo>
                    <a:pt x="0" y="3632009"/>
                  </a:lnTo>
                  <a:lnTo>
                    <a:pt x="4553102" y="3632009"/>
                  </a:lnTo>
                  <a:lnTo>
                    <a:pt x="4553102" y="3994264"/>
                  </a:lnTo>
                  <a:lnTo>
                    <a:pt x="5277599" y="3302558"/>
                  </a:lnTo>
                  <a:close/>
                </a:path>
                <a:path w="11095355" h="3994784">
                  <a:moveTo>
                    <a:pt x="11094771" y="690587"/>
                  </a:moveTo>
                  <a:lnTo>
                    <a:pt x="10371455" y="0"/>
                  </a:lnTo>
                  <a:lnTo>
                    <a:pt x="10371455" y="362254"/>
                  </a:lnTo>
                  <a:lnTo>
                    <a:pt x="276072" y="362254"/>
                  </a:lnTo>
                  <a:lnTo>
                    <a:pt x="276072" y="1021168"/>
                  </a:lnTo>
                  <a:lnTo>
                    <a:pt x="10371455" y="1021168"/>
                  </a:lnTo>
                  <a:lnTo>
                    <a:pt x="10371455" y="1383411"/>
                  </a:lnTo>
                  <a:lnTo>
                    <a:pt x="11094771" y="692835"/>
                  </a:lnTo>
                  <a:lnTo>
                    <a:pt x="11094771" y="690587"/>
                  </a:lnTo>
                  <a:close/>
                </a:path>
                <a:path w="11095355" h="3994784">
                  <a:moveTo>
                    <a:pt x="11094961" y="2074176"/>
                  </a:moveTo>
                  <a:lnTo>
                    <a:pt x="10371455" y="1383411"/>
                  </a:lnTo>
                  <a:lnTo>
                    <a:pt x="10371455" y="1745665"/>
                  </a:lnTo>
                  <a:lnTo>
                    <a:pt x="3151162" y="1745665"/>
                  </a:lnTo>
                  <a:lnTo>
                    <a:pt x="3151162" y="2404580"/>
                  </a:lnTo>
                  <a:lnTo>
                    <a:pt x="10371455" y="2404580"/>
                  </a:lnTo>
                  <a:lnTo>
                    <a:pt x="10371455" y="2766822"/>
                  </a:lnTo>
                  <a:lnTo>
                    <a:pt x="11094961" y="2076069"/>
                  </a:lnTo>
                  <a:lnTo>
                    <a:pt x="11094961" y="2074176"/>
                  </a:lnTo>
                  <a:close/>
                </a:path>
              </a:pathLst>
            </a:custGeom>
            <a:solidFill>
              <a:srgbClr val="CAA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729342" y="4347966"/>
            <a:ext cx="9314180" cy="5014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CA" sz="3150" spc="-195" dirty="0">
                <a:solidFill>
                  <a:srgbClr val="FFFFFF"/>
                </a:solidFill>
                <a:latin typeface="Arial Black"/>
                <a:cs typeface="Arial Black"/>
              </a:rPr>
              <a:t>Goodwin IP</a:t>
            </a:r>
            <a:endParaRPr sz="3150" dirty="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85909" y="2237303"/>
            <a:ext cx="7047865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580640" algn="l"/>
                <a:tab pos="5652770" algn="l"/>
              </a:tabLst>
            </a:pPr>
            <a:r>
              <a:rPr sz="3150" b="1" spc="-10" dirty="0">
                <a:latin typeface="Times New Roman"/>
                <a:cs typeface="Times New Roman"/>
              </a:rPr>
              <a:t>August</a:t>
            </a:r>
            <a:r>
              <a:rPr sz="3150" b="1" dirty="0">
                <a:latin typeface="Times New Roman"/>
                <a:cs typeface="Times New Roman"/>
              </a:rPr>
              <a:t>	</a:t>
            </a:r>
            <a:r>
              <a:rPr sz="3150" b="1" spc="-10" dirty="0">
                <a:latin typeface="Times New Roman"/>
                <a:cs typeface="Times New Roman"/>
              </a:rPr>
              <a:t>September</a:t>
            </a:r>
            <a:r>
              <a:rPr sz="3150" b="1" dirty="0">
                <a:latin typeface="Times New Roman"/>
                <a:cs typeface="Times New Roman"/>
              </a:rPr>
              <a:t>	</a:t>
            </a:r>
            <a:r>
              <a:rPr sz="3150" b="1" spc="-20" dirty="0">
                <a:latin typeface="Times New Roman"/>
                <a:cs typeface="Times New Roman"/>
              </a:rPr>
              <a:t>October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54305" y="2237303"/>
            <a:ext cx="1720214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150" b="1" spc="-85" dirty="0">
                <a:latin typeface="Times New Roman"/>
                <a:cs typeface="Times New Roman"/>
              </a:rPr>
              <a:t>November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43522" y="2237303"/>
            <a:ext cx="1715770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150" b="1" spc="-45" dirty="0">
                <a:latin typeface="Times New Roman"/>
                <a:cs typeface="Times New Roman"/>
              </a:rPr>
              <a:t>December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542244" y="2101023"/>
            <a:ext cx="2944495" cy="7157720"/>
          </a:xfrm>
          <a:custGeom>
            <a:avLst/>
            <a:gdLst/>
            <a:ahLst/>
            <a:cxnLst/>
            <a:rect l="l" t="t" r="r" b="b"/>
            <a:pathLst>
              <a:path w="2944494" h="7157720">
                <a:moveTo>
                  <a:pt x="2944418" y="7097331"/>
                </a:moveTo>
                <a:lnTo>
                  <a:pt x="0" y="7097331"/>
                </a:lnTo>
                <a:lnTo>
                  <a:pt x="0" y="7157199"/>
                </a:lnTo>
                <a:lnTo>
                  <a:pt x="2944418" y="7157199"/>
                </a:lnTo>
                <a:lnTo>
                  <a:pt x="2944418" y="7097331"/>
                </a:lnTo>
                <a:close/>
              </a:path>
              <a:path w="2944494" h="7157720">
                <a:moveTo>
                  <a:pt x="2944418" y="903935"/>
                </a:moveTo>
                <a:lnTo>
                  <a:pt x="0" y="903935"/>
                </a:lnTo>
                <a:lnTo>
                  <a:pt x="0" y="963803"/>
                </a:lnTo>
                <a:lnTo>
                  <a:pt x="2944418" y="963803"/>
                </a:lnTo>
                <a:lnTo>
                  <a:pt x="2944418" y="903935"/>
                </a:lnTo>
                <a:close/>
              </a:path>
              <a:path w="2944494" h="7157720">
                <a:moveTo>
                  <a:pt x="2944418" y="0"/>
                </a:moveTo>
                <a:lnTo>
                  <a:pt x="0" y="0"/>
                </a:lnTo>
                <a:lnTo>
                  <a:pt x="0" y="59867"/>
                </a:lnTo>
                <a:lnTo>
                  <a:pt x="2944418" y="59867"/>
                </a:lnTo>
                <a:lnTo>
                  <a:pt x="29444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426163" y="860199"/>
            <a:ext cx="742188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64610" algn="l"/>
              </a:tabLst>
            </a:pPr>
            <a:r>
              <a:rPr spc="-145" dirty="0"/>
              <a:t>What’s</a:t>
            </a:r>
            <a:r>
              <a:rPr spc="-210" dirty="0"/>
              <a:t> </a:t>
            </a:r>
            <a:r>
              <a:rPr spc="-20" dirty="0"/>
              <a:t>next</a:t>
            </a:r>
            <a:r>
              <a:rPr dirty="0"/>
              <a:t>	</a:t>
            </a:r>
            <a:r>
              <a:rPr spc="-85" dirty="0"/>
              <a:t>for</a:t>
            </a:r>
            <a:r>
              <a:rPr spc="-260" dirty="0"/>
              <a:t> </a:t>
            </a:r>
            <a:r>
              <a:rPr spc="-10" dirty="0"/>
              <a:t>SLAM?</a:t>
            </a: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F38CAE12-F986-17D1-FA0C-E55A06935AFA}"/>
              </a:ext>
            </a:extLst>
          </p:cNvPr>
          <p:cNvSpPr txBox="1"/>
          <p:nvPr/>
        </p:nvSpPr>
        <p:spPr>
          <a:xfrm>
            <a:off x="7988200" y="5677719"/>
            <a:ext cx="9314180" cy="5014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CA" sz="3150" spc="-195" dirty="0">
                <a:solidFill>
                  <a:srgbClr val="FFFFFF"/>
                </a:solidFill>
                <a:latin typeface="Arial Black"/>
                <a:cs typeface="Arial Black"/>
              </a:rPr>
              <a:t>Goodwin Diamond Drilling</a:t>
            </a:r>
            <a:endParaRPr sz="3150" dirty="0">
              <a:latin typeface="Arial Black"/>
              <a:cs typeface="Arial Black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F3F4CB4A-3F97-9A79-A766-2D068E26FB83}"/>
              </a:ext>
            </a:extLst>
          </p:cNvPr>
          <p:cNvSpPr txBox="1"/>
          <p:nvPr/>
        </p:nvSpPr>
        <p:spPr>
          <a:xfrm>
            <a:off x="10261812" y="7069114"/>
            <a:ext cx="9314180" cy="5014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CA" sz="3150" spc="-195" dirty="0">
                <a:solidFill>
                  <a:srgbClr val="FFFFFF"/>
                </a:solidFill>
                <a:latin typeface="Arial Black"/>
                <a:cs typeface="Arial Black"/>
              </a:rPr>
              <a:t>Jake Lee Trenching</a:t>
            </a:r>
            <a:endParaRPr sz="3150" dirty="0">
              <a:latin typeface="Arial Black"/>
              <a:cs typeface="Arial Black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254D688E-DEF6-1314-E67A-900E7C6E6C01}"/>
              </a:ext>
            </a:extLst>
          </p:cNvPr>
          <p:cNvSpPr txBox="1"/>
          <p:nvPr/>
        </p:nvSpPr>
        <p:spPr>
          <a:xfrm>
            <a:off x="5444358" y="8315544"/>
            <a:ext cx="9314180" cy="5014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CA" sz="3150" spc="-195" dirty="0" err="1">
                <a:solidFill>
                  <a:srgbClr val="FFFFFF"/>
                </a:solidFill>
                <a:latin typeface="Arial Black"/>
                <a:cs typeface="Arial Black"/>
              </a:rPr>
              <a:t>Menneval</a:t>
            </a:r>
            <a:r>
              <a:rPr lang="en-CA" sz="3150" spc="-195" dirty="0">
                <a:solidFill>
                  <a:srgbClr val="FFFFFF"/>
                </a:solidFill>
                <a:latin typeface="Arial Black"/>
                <a:cs typeface="Arial Black"/>
              </a:rPr>
              <a:t> Soil Geochem.</a:t>
            </a:r>
            <a:endParaRPr sz="315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962140" cy="6962140"/>
            <a:chOff x="0" y="0"/>
            <a:chExt cx="6962140" cy="69621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481704" cy="3481704"/>
            </a:xfrm>
            <a:custGeom>
              <a:avLst/>
              <a:gdLst/>
              <a:ahLst/>
              <a:cxnLst/>
              <a:rect l="l" t="t" r="r" b="b"/>
              <a:pathLst>
                <a:path w="3481704" h="3481704">
                  <a:moveTo>
                    <a:pt x="3481218" y="0"/>
                  </a:moveTo>
                  <a:lnTo>
                    <a:pt x="0" y="3481218"/>
                  </a:lnTo>
                  <a:lnTo>
                    <a:pt x="0" y="0"/>
                  </a:lnTo>
                  <a:lnTo>
                    <a:pt x="3481218" y="0"/>
                  </a:lnTo>
                  <a:close/>
                </a:path>
              </a:pathLst>
            </a:custGeom>
            <a:solidFill>
              <a:srgbClr val="CA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6962140" cy="6962140"/>
            </a:xfrm>
            <a:custGeom>
              <a:avLst/>
              <a:gdLst/>
              <a:ahLst/>
              <a:cxnLst/>
              <a:rect l="l" t="t" r="r" b="b"/>
              <a:pathLst>
                <a:path w="6962140" h="6962140">
                  <a:moveTo>
                    <a:pt x="6961822" y="0"/>
                  </a:moveTo>
                  <a:lnTo>
                    <a:pt x="0" y="6961822"/>
                  </a:lnTo>
                  <a:lnTo>
                    <a:pt x="0" y="3473489"/>
                  </a:lnTo>
                  <a:lnTo>
                    <a:pt x="3473489" y="0"/>
                  </a:lnTo>
                  <a:lnTo>
                    <a:pt x="6961822" y="0"/>
                  </a:lnTo>
                  <a:close/>
                </a:path>
              </a:pathLst>
            </a:custGeom>
            <a:solidFill>
              <a:srgbClr val="268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-110"/>
            <a:ext cx="18288000" cy="10287635"/>
            <a:chOff x="0" y="-110"/>
            <a:chExt cx="18288000" cy="10287635"/>
          </a:xfrm>
        </p:grpSpPr>
        <p:sp>
          <p:nvSpPr>
            <p:cNvPr id="6" name="object 6"/>
            <p:cNvSpPr/>
            <p:nvPr/>
          </p:nvSpPr>
          <p:spPr>
            <a:xfrm>
              <a:off x="14793117" y="6792117"/>
              <a:ext cx="3495040" cy="3495040"/>
            </a:xfrm>
            <a:custGeom>
              <a:avLst/>
              <a:gdLst/>
              <a:ahLst/>
              <a:cxnLst/>
              <a:rect l="l" t="t" r="r" b="b"/>
              <a:pathLst>
                <a:path w="3495040" h="3495040">
                  <a:moveTo>
                    <a:pt x="0" y="3494881"/>
                  </a:moveTo>
                  <a:lnTo>
                    <a:pt x="3494881" y="0"/>
                  </a:lnTo>
                  <a:lnTo>
                    <a:pt x="3494881" y="3488332"/>
                  </a:lnTo>
                  <a:lnTo>
                    <a:pt x="3488332" y="3494881"/>
                  </a:lnTo>
                  <a:lnTo>
                    <a:pt x="0" y="3494881"/>
                  </a:lnTo>
                  <a:close/>
                </a:path>
              </a:pathLst>
            </a:custGeom>
            <a:solidFill>
              <a:srgbClr val="CA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12599" y="3311600"/>
              <a:ext cx="6975475" cy="6975475"/>
            </a:xfrm>
            <a:custGeom>
              <a:avLst/>
              <a:gdLst/>
              <a:ahLst/>
              <a:cxnLst/>
              <a:rect l="l" t="t" r="r" b="b"/>
              <a:pathLst>
                <a:path w="6975475" h="6975475">
                  <a:moveTo>
                    <a:pt x="0" y="6975399"/>
                  </a:moveTo>
                  <a:lnTo>
                    <a:pt x="6975399" y="0"/>
                  </a:lnTo>
                  <a:lnTo>
                    <a:pt x="6975399" y="3488332"/>
                  </a:lnTo>
                  <a:lnTo>
                    <a:pt x="3488332" y="6975398"/>
                  </a:lnTo>
                  <a:lnTo>
                    <a:pt x="0" y="6975399"/>
                  </a:lnTo>
                  <a:close/>
                </a:path>
              </a:pathLst>
            </a:custGeom>
            <a:solidFill>
              <a:srgbClr val="268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89301" y="250689"/>
              <a:ext cx="5514974" cy="33242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-102"/>
              <a:ext cx="18288000" cy="10287635"/>
            </a:xfrm>
            <a:custGeom>
              <a:avLst/>
              <a:gdLst/>
              <a:ahLst/>
              <a:cxnLst/>
              <a:rect l="l" t="t" r="r" b="b"/>
              <a:pathLst>
                <a:path w="18288000" h="10287635">
                  <a:moveTo>
                    <a:pt x="18287594" y="114"/>
                  </a:moveTo>
                  <a:lnTo>
                    <a:pt x="18282323" y="114"/>
                  </a:lnTo>
                  <a:lnTo>
                    <a:pt x="18031638" y="0"/>
                  </a:lnTo>
                  <a:lnTo>
                    <a:pt x="18031638" y="250799"/>
                  </a:lnTo>
                  <a:lnTo>
                    <a:pt x="18031638" y="10036416"/>
                  </a:lnTo>
                  <a:lnTo>
                    <a:pt x="250710" y="10036416"/>
                  </a:lnTo>
                  <a:lnTo>
                    <a:pt x="250710" y="250799"/>
                  </a:lnTo>
                  <a:lnTo>
                    <a:pt x="18031638" y="250799"/>
                  </a:lnTo>
                  <a:lnTo>
                    <a:pt x="18031638" y="114"/>
                  </a:lnTo>
                  <a:lnTo>
                    <a:pt x="250710" y="114"/>
                  </a:lnTo>
                  <a:lnTo>
                    <a:pt x="25" y="0"/>
                  </a:lnTo>
                  <a:lnTo>
                    <a:pt x="0" y="250799"/>
                  </a:lnTo>
                  <a:lnTo>
                    <a:pt x="25" y="10036416"/>
                  </a:lnTo>
                  <a:lnTo>
                    <a:pt x="0" y="10287114"/>
                  </a:lnTo>
                  <a:lnTo>
                    <a:pt x="18287594" y="10287114"/>
                  </a:lnTo>
                  <a:lnTo>
                    <a:pt x="18287594" y="10036416"/>
                  </a:lnTo>
                  <a:lnTo>
                    <a:pt x="18282323" y="10036416"/>
                  </a:lnTo>
                  <a:lnTo>
                    <a:pt x="18282323" y="250799"/>
                  </a:lnTo>
                  <a:lnTo>
                    <a:pt x="18287594" y="250799"/>
                  </a:lnTo>
                  <a:lnTo>
                    <a:pt x="18287594" y="114"/>
                  </a:lnTo>
                  <a:close/>
                </a:path>
              </a:pathLst>
            </a:custGeom>
            <a:solidFill>
              <a:srgbClr val="CAA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043141" y="1047586"/>
            <a:ext cx="4074795" cy="14376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6364" algn="ctr">
              <a:lnSpc>
                <a:spcPct val="100000"/>
              </a:lnSpc>
              <a:spcBef>
                <a:spcPts val="865"/>
              </a:spcBef>
            </a:pPr>
            <a:r>
              <a:rPr sz="4000" spc="-35" dirty="0"/>
              <a:t>TSXV:</a:t>
            </a:r>
            <a:r>
              <a:rPr sz="4000" spc="-215" dirty="0"/>
              <a:t> </a:t>
            </a:r>
            <a:r>
              <a:rPr sz="4000" spc="35" dirty="0"/>
              <a:t>SXL</a:t>
            </a:r>
            <a:endParaRPr sz="4000"/>
          </a:p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sz="4000" spc="105" dirty="0"/>
              <a:t>US-</a:t>
            </a:r>
            <a:r>
              <a:rPr sz="4000" spc="-40" dirty="0"/>
              <a:t>OTC:</a:t>
            </a:r>
            <a:r>
              <a:rPr sz="4000" spc="-175" dirty="0"/>
              <a:t> </a:t>
            </a:r>
            <a:r>
              <a:rPr sz="4000" spc="40" dirty="0"/>
              <a:t>SLMXF</a:t>
            </a:r>
            <a:endParaRPr sz="4000"/>
          </a:p>
        </p:txBody>
      </p:sp>
      <p:sp>
        <p:nvSpPr>
          <p:cNvPr id="11" name="object 11"/>
          <p:cNvSpPr txBox="1"/>
          <p:nvPr/>
        </p:nvSpPr>
        <p:spPr>
          <a:xfrm>
            <a:off x="511056" y="3035470"/>
            <a:ext cx="12654915" cy="64262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349115" algn="ctr">
              <a:lnSpc>
                <a:spcPct val="100000"/>
              </a:lnSpc>
              <a:spcBef>
                <a:spcPts val="775"/>
              </a:spcBef>
            </a:pPr>
            <a:r>
              <a:rPr sz="3500" b="1" spc="-10" dirty="0">
                <a:latin typeface="Times New Roman"/>
                <a:cs typeface="Times New Roman"/>
              </a:rPr>
              <a:t>Contact</a:t>
            </a:r>
            <a:endParaRPr sz="3500">
              <a:latin typeface="Times New Roman"/>
              <a:cs typeface="Times New Roman"/>
            </a:endParaRPr>
          </a:p>
          <a:p>
            <a:pPr marL="4642485" marR="285750" algn="ctr">
              <a:lnSpc>
                <a:spcPts val="4880"/>
              </a:lnSpc>
              <a:spcBef>
                <a:spcPts val="270"/>
              </a:spcBef>
            </a:pPr>
            <a:r>
              <a:rPr sz="3500" spc="80" dirty="0">
                <a:latin typeface="Times New Roman"/>
                <a:cs typeface="Times New Roman"/>
              </a:rPr>
              <a:t>Mike</a:t>
            </a:r>
            <a:r>
              <a:rPr sz="3500" spc="135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Taylor</a:t>
            </a:r>
            <a:r>
              <a:rPr sz="3500" spc="140" dirty="0">
                <a:latin typeface="Times New Roman"/>
                <a:cs typeface="Times New Roman"/>
              </a:rPr>
              <a:t> </a:t>
            </a:r>
            <a:r>
              <a:rPr sz="3500" spc="55" dirty="0">
                <a:latin typeface="Times New Roman"/>
                <a:cs typeface="Times New Roman"/>
                <a:hlinkClick r:id="rId3"/>
              </a:rPr>
              <a:t>mike@slamexploration.com</a:t>
            </a:r>
            <a:r>
              <a:rPr sz="3500" spc="55" dirty="0">
                <a:latin typeface="Times New Roman"/>
                <a:cs typeface="Times New Roman"/>
              </a:rPr>
              <a:t> </a:t>
            </a:r>
            <a:r>
              <a:rPr sz="3500" spc="-10" dirty="0">
                <a:latin typeface="Times New Roman"/>
                <a:cs typeface="Times New Roman"/>
              </a:rPr>
              <a:t>506-623-</a:t>
            </a:r>
            <a:r>
              <a:rPr sz="3500" spc="-20" dirty="0">
                <a:latin typeface="Times New Roman"/>
                <a:cs typeface="Times New Roman"/>
              </a:rPr>
              <a:t>8960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3500">
              <a:latin typeface="Times New Roman"/>
              <a:cs typeface="Times New Roman"/>
            </a:endParaRPr>
          </a:p>
          <a:p>
            <a:pPr marL="7242175" marR="5080" indent="-2880995">
              <a:lnSpc>
                <a:spcPct val="116100"/>
              </a:lnSpc>
              <a:spcBef>
                <a:spcPts val="5"/>
              </a:spcBef>
            </a:pPr>
            <a:r>
              <a:rPr sz="3500" spc="55" dirty="0">
                <a:latin typeface="Times New Roman"/>
                <a:cs typeface="Times New Roman"/>
              </a:rPr>
              <a:t>Jimmy</a:t>
            </a:r>
            <a:r>
              <a:rPr sz="3500" spc="130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Gravel</a:t>
            </a:r>
            <a:r>
              <a:rPr sz="3500" spc="135" dirty="0">
                <a:latin typeface="Times New Roman"/>
                <a:cs typeface="Times New Roman"/>
              </a:rPr>
              <a:t> </a:t>
            </a:r>
            <a:r>
              <a:rPr sz="3500" spc="50" dirty="0">
                <a:latin typeface="Times New Roman"/>
                <a:cs typeface="Times New Roman"/>
                <a:hlinkClick r:id="rId4"/>
              </a:rPr>
              <a:t>jimmy@slamexploration.com</a:t>
            </a:r>
            <a:r>
              <a:rPr sz="3500" spc="50" dirty="0">
                <a:latin typeface="Times New Roman"/>
                <a:cs typeface="Times New Roman"/>
              </a:rPr>
              <a:t> </a:t>
            </a:r>
            <a:r>
              <a:rPr sz="3500" spc="-10" dirty="0">
                <a:latin typeface="Times New Roman"/>
                <a:cs typeface="Times New Roman"/>
              </a:rPr>
              <a:t>902-273-</a:t>
            </a:r>
            <a:r>
              <a:rPr sz="3500" spc="-20" dirty="0">
                <a:latin typeface="Times New Roman"/>
                <a:cs typeface="Times New Roman"/>
              </a:rPr>
              <a:t>2387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7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500" b="1" spc="60" dirty="0">
                <a:latin typeface="Times New Roman"/>
                <a:cs typeface="Times New Roman"/>
              </a:rPr>
              <a:t>SLAM</a:t>
            </a:r>
            <a:r>
              <a:rPr sz="3500" b="1" spc="-60" dirty="0">
                <a:latin typeface="Times New Roman"/>
                <a:cs typeface="Times New Roman"/>
              </a:rPr>
              <a:t> </a:t>
            </a:r>
            <a:r>
              <a:rPr sz="3500" b="1" spc="-50" dirty="0">
                <a:latin typeface="Times New Roman"/>
                <a:cs typeface="Times New Roman"/>
              </a:rPr>
              <a:t>Exploration</a:t>
            </a:r>
            <a:r>
              <a:rPr sz="3500" b="1" spc="-60" dirty="0">
                <a:latin typeface="Times New Roman"/>
                <a:cs typeface="Times New Roman"/>
              </a:rPr>
              <a:t> </a:t>
            </a:r>
            <a:r>
              <a:rPr sz="3500" b="1" spc="-20" dirty="0">
                <a:latin typeface="Times New Roman"/>
                <a:cs typeface="Times New Roman"/>
              </a:rPr>
              <a:t>Ltd.</a:t>
            </a:r>
            <a:endParaRPr sz="3500">
              <a:latin typeface="Times New Roman"/>
              <a:cs typeface="Times New Roman"/>
            </a:endParaRPr>
          </a:p>
          <a:p>
            <a:pPr marL="12700" marR="3041015">
              <a:lnSpc>
                <a:spcPts val="4880"/>
              </a:lnSpc>
              <a:spcBef>
                <a:spcPts val="90"/>
              </a:spcBef>
            </a:pPr>
            <a:r>
              <a:rPr sz="3500" dirty="0">
                <a:latin typeface="Times New Roman"/>
                <a:cs typeface="Times New Roman"/>
              </a:rPr>
              <a:t>295</a:t>
            </a:r>
            <a:r>
              <a:rPr sz="3500" spc="45" dirty="0">
                <a:latin typeface="Times New Roman"/>
                <a:cs typeface="Times New Roman"/>
              </a:rPr>
              <a:t> </a:t>
            </a:r>
            <a:r>
              <a:rPr sz="3500" spc="125" dirty="0">
                <a:latin typeface="Times New Roman"/>
                <a:cs typeface="Times New Roman"/>
              </a:rPr>
              <a:t>Hutchinson</a:t>
            </a:r>
            <a:r>
              <a:rPr sz="3500" spc="50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Drive,</a:t>
            </a:r>
            <a:r>
              <a:rPr sz="3500" spc="50" dirty="0">
                <a:latin typeface="Times New Roman"/>
                <a:cs typeface="Times New Roman"/>
              </a:rPr>
              <a:t> </a:t>
            </a:r>
            <a:r>
              <a:rPr sz="3500" spc="90" dirty="0">
                <a:latin typeface="Times New Roman"/>
                <a:cs typeface="Times New Roman"/>
              </a:rPr>
              <a:t>Miramichi,</a:t>
            </a:r>
            <a:r>
              <a:rPr sz="3500" spc="50" dirty="0">
                <a:latin typeface="Times New Roman"/>
                <a:cs typeface="Times New Roman"/>
              </a:rPr>
              <a:t> </a:t>
            </a:r>
            <a:r>
              <a:rPr sz="3500" spc="80" dirty="0">
                <a:latin typeface="Times New Roman"/>
                <a:cs typeface="Times New Roman"/>
              </a:rPr>
              <a:t>New</a:t>
            </a:r>
            <a:r>
              <a:rPr sz="3500" spc="50" dirty="0">
                <a:latin typeface="Times New Roman"/>
                <a:cs typeface="Times New Roman"/>
              </a:rPr>
              <a:t> </a:t>
            </a:r>
            <a:r>
              <a:rPr sz="3500" spc="-10" dirty="0">
                <a:latin typeface="Times New Roman"/>
                <a:cs typeface="Times New Roman"/>
              </a:rPr>
              <a:t>Brunswick </a:t>
            </a:r>
            <a:r>
              <a:rPr sz="3500" spc="170" dirty="0">
                <a:latin typeface="Times New Roman"/>
                <a:cs typeface="Times New Roman"/>
              </a:rPr>
              <a:t>Canada</a:t>
            </a:r>
            <a:r>
              <a:rPr sz="3500" spc="10" dirty="0">
                <a:latin typeface="Times New Roman"/>
                <a:cs typeface="Times New Roman"/>
              </a:rPr>
              <a:t> </a:t>
            </a:r>
            <a:r>
              <a:rPr sz="3500" spc="50" dirty="0">
                <a:latin typeface="Times New Roman"/>
                <a:cs typeface="Times New Roman"/>
              </a:rPr>
              <a:t>E1V</a:t>
            </a:r>
            <a:r>
              <a:rPr sz="3500" spc="10" dirty="0">
                <a:latin typeface="Times New Roman"/>
                <a:cs typeface="Times New Roman"/>
              </a:rPr>
              <a:t> </a:t>
            </a:r>
            <a:r>
              <a:rPr sz="3500" spc="25" dirty="0">
                <a:latin typeface="Times New Roman"/>
                <a:cs typeface="Times New Roman"/>
              </a:rPr>
              <a:t>6C7</a:t>
            </a:r>
            <a:endParaRPr sz="3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0336" y="8029336"/>
            <a:ext cx="2258060" cy="2258060"/>
          </a:xfrm>
          <a:custGeom>
            <a:avLst/>
            <a:gdLst/>
            <a:ahLst/>
            <a:cxnLst/>
            <a:rect l="l" t="t" r="r" b="b"/>
            <a:pathLst>
              <a:path w="2258059" h="2258059">
                <a:moveTo>
                  <a:pt x="0" y="2257663"/>
                </a:moveTo>
                <a:lnTo>
                  <a:pt x="2257663" y="0"/>
                </a:lnTo>
                <a:lnTo>
                  <a:pt x="2257663" y="1172474"/>
                </a:lnTo>
                <a:lnTo>
                  <a:pt x="1172474" y="2257663"/>
                </a:lnTo>
                <a:lnTo>
                  <a:pt x="0" y="2257663"/>
                </a:lnTo>
                <a:close/>
              </a:path>
            </a:pathLst>
          </a:custGeom>
          <a:solidFill>
            <a:srgbClr val="268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250825"/>
          </a:xfrm>
          <a:custGeom>
            <a:avLst/>
            <a:gdLst/>
            <a:ahLst/>
            <a:cxnLst/>
            <a:rect l="l" t="t" r="r" b="b"/>
            <a:pathLst>
              <a:path w="18288000" h="250825">
                <a:moveTo>
                  <a:pt x="18287595" y="250689"/>
                </a:moveTo>
                <a:lnTo>
                  <a:pt x="0" y="250689"/>
                </a:lnTo>
                <a:lnTo>
                  <a:pt x="0" y="0"/>
                </a:lnTo>
                <a:lnTo>
                  <a:pt x="18287595" y="0"/>
                </a:lnTo>
                <a:lnTo>
                  <a:pt x="18287595" y="250689"/>
                </a:lnTo>
                <a:close/>
              </a:path>
            </a:pathLst>
          </a:custGeom>
          <a:solidFill>
            <a:srgbClr val="CAAB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-110"/>
            <a:ext cx="18288635" cy="10287635"/>
            <a:chOff x="0" y="-110"/>
            <a:chExt cx="18288635" cy="10287635"/>
          </a:xfrm>
        </p:grpSpPr>
        <p:sp>
          <p:nvSpPr>
            <p:cNvPr id="5" name="object 5"/>
            <p:cNvSpPr/>
            <p:nvPr/>
          </p:nvSpPr>
          <p:spPr>
            <a:xfrm>
              <a:off x="0" y="-102"/>
              <a:ext cx="18288635" cy="10287635"/>
            </a:xfrm>
            <a:custGeom>
              <a:avLst/>
              <a:gdLst/>
              <a:ahLst/>
              <a:cxnLst/>
              <a:rect l="l" t="t" r="r" b="b"/>
              <a:pathLst>
                <a:path w="18288635" h="10287635">
                  <a:moveTo>
                    <a:pt x="18288026" y="177"/>
                  </a:moveTo>
                  <a:lnTo>
                    <a:pt x="18037340" y="177"/>
                  </a:lnTo>
                  <a:lnTo>
                    <a:pt x="18037340" y="10036594"/>
                  </a:lnTo>
                  <a:lnTo>
                    <a:pt x="250710" y="10036594"/>
                  </a:lnTo>
                  <a:lnTo>
                    <a:pt x="250710" y="0"/>
                  </a:lnTo>
                  <a:lnTo>
                    <a:pt x="25" y="0"/>
                  </a:lnTo>
                  <a:lnTo>
                    <a:pt x="25" y="10036594"/>
                  </a:lnTo>
                  <a:lnTo>
                    <a:pt x="0" y="10287292"/>
                  </a:lnTo>
                  <a:lnTo>
                    <a:pt x="18287594" y="10287292"/>
                  </a:lnTo>
                  <a:lnTo>
                    <a:pt x="18288026" y="10287254"/>
                  </a:lnTo>
                  <a:lnTo>
                    <a:pt x="18288026" y="177"/>
                  </a:lnTo>
                  <a:close/>
                </a:path>
              </a:pathLst>
            </a:custGeom>
            <a:solidFill>
              <a:srgbClr val="CAA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30562" y="273510"/>
              <a:ext cx="2466974" cy="14858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16979" y="2025758"/>
            <a:ext cx="16209644" cy="707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599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Except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the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statements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historical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fact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contained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herein,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certain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information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presented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constitutes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“forward-looking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information”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within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spc="35" dirty="0">
                <a:latin typeface="Times New Roman"/>
                <a:cs typeface="Times New Roman"/>
              </a:rPr>
              <a:t>the </a:t>
            </a:r>
            <a:r>
              <a:rPr sz="2000" spc="45" dirty="0">
                <a:latin typeface="Times New Roman"/>
                <a:cs typeface="Times New Roman"/>
              </a:rPr>
              <a:t>meaning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applicable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spc="80" dirty="0">
                <a:latin typeface="Times New Roman"/>
                <a:cs typeface="Times New Roman"/>
              </a:rPr>
              <a:t>Canadian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securities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legislation.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Forward-</a:t>
            </a:r>
            <a:r>
              <a:rPr sz="2000" spc="45" dirty="0">
                <a:latin typeface="Times New Roman"/>
                <a:cs typeface="Times New Roman"/>
              </a:rPr>
              <a:t>looking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information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includes,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spc="85" dirty="0">
                <a:latin typeface="Times New Roman"/>
                <a:cs typeface="Times New Roman"/>
              </a:rPr>
              <a:t>but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not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limited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to,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statements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regarding: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the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results </a:t>
            </a:r>
            <a:r>
              <a:rPr sz="2000" spc="95" dirty="0">
                <a:latin typeface="Times New Roman"/>
                <a:cs typeface="Times New Roman"/>
              </a:rPr>
              <a:t>and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interpretation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48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exploration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activities,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including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trenching,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sampling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and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drilling;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expectations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regarding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assay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results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from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pending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samples;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35" dirty="0">
                <a:latin typeface="Times New Roman"/>
                <a:cs typeface="Times New Roman"/>
              </a:rPr>
              <a:t>the </a:t>
            </a:r>
            <a:r>
              <a:rPr sz="2000" dirty="0">
                <a:latin typeface="Times New Roman"/>
                <a:cs typeface="Times New Roman"/>
              </a:rPr>
              <a:t>timing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and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scope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future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exploration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programs;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the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potential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new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discoveries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on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the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Jake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Lee,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Roger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Lake,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Love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Lake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Menneval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and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Goodwin </a:t>
            </a:r>
            <a:r>
              <a:rPr sz="2000" dirty="0">
                <a:latin typeface="Times New Roman"/>
                <a:cs typeface="Times New Roman"/>
              </a:rPr>
              <a:t>projects;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the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significance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gold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and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base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metal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values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65" dirty="0">
                <a:latin typeface="Times New Roman"/>
                <a:cs typeface="Times New Roman"/>
              </a:rPr>
              <a:t>obtained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from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grab,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float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and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drill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samples;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the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planned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IP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surveys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and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potential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drill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programs </a:t>
            </a:r>
            <a:r>
              <a:rPr sz="2000" spc="95" dirty="0">
                <a:latin typeface="Times New Roman"/>
                <a:cs typeface="Times New Roman"/>
              </a:rPr>
              <a:t>on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the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Goodwin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property;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the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receipt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future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cash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and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share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payments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70" dirty="0">
                <a:latin typeface="Times New Roman"/>
                <a:cs typeface="Times New Roman"/>
              </a:rPr>
              <a:t>under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existing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75" dirty="0">
                <a:latin typeface="Times New Roman"/>
                <a:cs typeface="Times New Roman"/>
              </a:rPr>
              <a:t>option</a:t>
            </a:r>
            <a:r>
              <a:rPr sz="2000" spc="100" dirty="0">
                <a:latin typeface="Times New Roman"/>
                <a:cs typeface="Times New Roman"/>
              </a:rPr>
              <a:t> or </a:t>
            </a:r>
            <a:r>
              <a:rPr sz="2000" dirty="0">
                <a:latin typeface="Times New Roman"/>
                <a:cs typeface="Times New Roman"/>
              </a:rPr>
              <a:t>royalty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agreements;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and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the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potential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future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value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of </a:t>
            </a:r>
            <a:r>
              <a:rPr sz="2000" dirty="0">
                <a:latin typeface="Times New Roman"/>
                <a:cs typeface="Times New Roman"/>
              </a:rPr>
              <a:t>SLAM’s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120" dirty="0">
                <a:latin typeface="Times New Roman"/>
                <a:cs typeface="Times New Roman"/>
              </a:rPr>
              <a:t>NSR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royalty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interests.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5599"/>
              </a:lnSpc>
            </a:pPr>
            <a:r>
              <a:rPr sz="2000" spc="55" dirty="0">
                <a:latin typeface="Times New Roman"/>
                <a:cs typeface="Times New Roman"/>
              </a:rPr>
              <a:t>Forward-</a:t>
            </a:r>
            <a:r>
              <a:rPr sz="2000" spc="45" dirty="0">
                <a:latin typeface="Times New Roman"/>
                <a:cs typeface="Times New Roman"/>
              </a:rPr>
              <a:t>looking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information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based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on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assumptions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90" dirty="0">
                <a:latin typeface="Times New Roman"/>
                <a:cs typeface="Times New Roman"/>
              </a:rPr>
              <a:t>that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may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prove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to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incorrect,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including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assumptions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regarding: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the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reliability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historical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70" dirty="0">
                <a:latin typeface="Times New Roman"/>
                <a:cs typeface="Times New Roman"/>
              </a:rPr>
              <a:t>and </a:t>
            </a:r>
            <a:r>
              <a:rPr sz="2000" spc="60" dirty="0">
                <a:latin typeface="Times New Roman"/>
                <a:cs typeface="Times New Roman"/>
              </a:rPr>
              <a:t>current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exploration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spc="65" dirty="0">
                <a:latin typeface="Times New Roman"/>
                <a:cs typeface="Times New Roman"/>
              </a:rPr>
              <a:t>data;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spc="90" dirty="0">
                <a:latin typeface="Times New Roman"/>
                <a:cs typeface="Times New Roman"/>
              </a:rPr>
              <a:t>that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mineralization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encountered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grab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samples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and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drill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core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indicative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48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potential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economic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quantities;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spc="90" dirty="0">
                <a:latin typeface="Times New Roman"/>
                <a:cs typeface="Times New Roman"/>
              </a:rPr>
              <a:t>that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planned </a:t>
            </a:r>
            <a:r>
              <a:rPr sz="2000" spc="45" dirty="0">
                <a:latin typeface="Times New Roman"/>
                <a:cs typeface="Times New Roman"/>
              </a:rPr>
              <a:t>exploration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activities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will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completed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scheduled;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90" dirty="0">
                <a:latin typeface="Times New Roman"/>
                <a:cs typeface="Times New Roman"/>
              </a:rPr>
              <a:t>that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the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65" dirty="0">
                <a:latin typeface="Times New Roman"/>
                <a:cs typeface="Times New Roman"/>
              </a:rPr>
              <a:t>Company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will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continue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to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have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access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to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capital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and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to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skilled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personnel;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and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70" dirty="0">
                <a:latin typeface="Times New Roman"/>
                <a:cs typeface="Times New Roman"/>
              </a:rPr>
              <a:t>that </a:t>
            </a:r>
            <a:r>
              <a:rPr sz="2000" spc="80" dirty="0">
                <a:latin typeface="Times New Roman"/>
                <a:cs typeface="Times New Roman"/>
              </a:rPr>
              <a:t>partner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companies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will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meet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their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obligations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70" dirty="0">
                <a:latin typeface="Times New Roman"/>
                <a:cs typeface="Times New Roman"/>
              </a:rPr>
              <a:t>under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property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agreements.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5599"/>
              </a:lnSpc>
            </a:pPr>
            <a:r>
              <a:rPr sz="2000" spc="55" dirty="0">
                <a:latin typeface="Times New Roman"/>
                <a:cs typeface="Times New Roman"/>
              </a:rPr>
              <a:t>Forward-</a:t>
            </a:r>
            <a:r>
              <a:rPr sz="2000" spc="45" dirty="0">
                <a:latin typeface="Times New Roman"/>
                <a:cs typeface="Times New Roman"/>
              </a:rPr>
              <a:t>looking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information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subject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to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known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and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70" dirty="0">
                <a:latin typeface="Times New Roman"/>
                <a:cs typeface="Times New Roman"/>
              </a:rPr>
              <a:t>unknown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risks,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uncertainties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and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75" dirty="0">
                <a:latin typeface="Times New Roman"/>
                <a:cs typeface="Times New Roman"/>
              </a:rPr>
              <a:t>other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factors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90" dirty="0">
                <a:latin typeface="Times New Roman"/>
                <a:cs typeface="Times New Roman"/>
              </a:rPr>
              <a:t>that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may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cause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actual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results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or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events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to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differ </a:t>
            </a:r>
            <a:r>
              <a:rPr sz="2000" dirty="0">
                <a:latin typeface="Times New Roman"/>
                <a:cs typeface="Times New Roman"/>
              </a:rPr>
              <a:t>materially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from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those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expressed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or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implied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such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information.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These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risks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include,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85" dirty="0">
                <a:latin typeface="Times New Roman"/>
                <a:cs typeface="Times New Roman"/>
              </a:rPr>
              <a:t>but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are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not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limited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to: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the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inherent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risks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mineral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spc="35" dirty="0">
                <a:latin typeface="Times New Roman"/>
                <a:cs typeface="Times New Roman"/>
              </a:rPr>
              <a:t>exploration </a:t>
            </a:r>
            <a:r>
              <a:rPr sz="2000" spc="95" dirty="0">
                <a:latin typeface="Times New Roman"/>
                <a:cs typeface="Times New Roman"/>
              </a:rPr>
              <a:t>and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development;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fluctuations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commodity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prices;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risks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related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to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title,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permits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and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access;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environmental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risks;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operating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risks;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delays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obtaining </a:t>
            </a:r>
            <a:r>
              <a:rPr sz="2000" spc="100" dirty="0">
                <a:latin typeface="Times New Roman"/>
                <a:cs typeface="Times New Roman"/>
              </a:rPr>
              <a:t>or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failure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to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80" dirty="0">
                <a:latin typeface="Times New Roman"/>
                <a:cs typeface="Times New Roman"/>
              </a:rPr>
              <a:t>obtain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required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approvals;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and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risks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related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to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joint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venture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and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75" dirty="0">
                <a:latin typeface="Times New Roman"/>
                <a:cs typeface="Times New Roman"/>
              </a:rPr>
              <a:t>option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counterparties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failing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to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meet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obligations.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5599"/>
              </a:lnSpc>
            </a:pPr>
            <a:r>
              <a:rPr sz="2000" spc="45" dirty="0">
                <a:latin typeface="Times New Roman"/>
                <a:cs typeface="Times New Roman"/>
              </a:rPr>
              <a:t>Readers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are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cautioned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not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to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place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70" dirty="0">
                <a:latin typeface="Times New Roman"/>
                <a:cs typeface="Times New Roman"/>
              </a:rPr>
              <a:t>undue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reliance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Times New Roman"/>
                <a:cs typeface="Times New Roman"/>
              </a:rPr>
              <a:t>on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forward-</a:t>
            </a:r>
            <a:r>
              <a:rPr sz="2000" spc="45" dirty="0">
                <a:latin typeface="Times New Roman"/>
                <a:cs typeface="Times New Roman"/>
              </a:rPr>
              <a:t>looking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information.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85" dirty="0">
                <a:latin typeface="Times New Roman"/>
                <a:cs typeface="Times New Roman"/>
              </a:rPr>
              <a:t>SLAM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disclaims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any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intention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or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obligation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to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70" dirty="0">
                <a:latin typeface="Times New Roman"/>
                <a:cs typeface="Times New Roman"/>
              </a:rPr>
              <a:t>update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or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revise </a:t>
            </a:r>
            <a:r>
              <a:rPr sz="2000" dirty="0">
                <a:latin typeface="Times New Roman"/>
                <a:cs typeface="Times New Roman"/>
              </a:rPr>
              <a:t>any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forward-</a:t>
            </a:r>
            <a:r>
              <a:rPr sz="2000" spc="45" dirty="0">
                <a:latin typeface="Times New Roman"/>
                <a:cs typeface="Times New Roman"/>
              </a:rPr>
              <a:t>looking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information,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whether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a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result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new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information,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future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events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or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otherwise,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except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45" dirty="0">
                <a:latin typeface="Times New Roman"/>
                <a:cs typeface="Times New Roman"/>
              </a:rPr>
              <a:t>required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applicable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securities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laws.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26163" y="721704"/>
            <a:ext cx="6807834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Cautionary</a:t>
            </a:r>
            <a:r>
              <a:rPr spc="-170" dirty="0"/>
              <a:t> </a:t>
            </a:r>
            <a:r>
              <a:rPr spc="-40" dirty="0"/>
              <a:t>Statement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092" y="5178186"/>
            <a:ext cx="4923155" cy="461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69240" algn="ctr">
              <a:lnSpc>
                <a:spcPct val="100000"/>
              </a:lnSpc>
              <a:spcBef>
                <a:spcPts val="100"/>
              </a:spcBef>
            </a:pPr>
            <a:r>
              <a:rPr sz="3500" spc="80" dirty="0">
                <a:latin typeface="Times New Roman"/>
                <a:cs typeface="Times New Roman"/>
              </a:rPr>
              <a:t>Mike</a:t>
            </a:r>
            <a:r>
              <a:rPr sz="3500" spc="-40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Taylor,</a:t>
            </a:r>
            <a:r>
              <a:rPr sz="3500" spc="-35" dirty="0">
                <a:latin typeface="Times New Roman"/>
                <a:cs typeface="Times New Roman"/>
              </a:rPr>
              <a:t> </a:t>
            </a:r>
            <a:r>
              <a:rPr sz="3500" spc="-90" dirty="0">
                <a:latin typeface="Times New Roman"/>
                <a:cs typeface="Times New Roman"/>
              </a:rPr>
              <a:t>P.</a:t>
            </a:r>
            <a:r>
              <a:rPr sz="3500" spc="-35" dirty="0">
                <a:latin typeface="Times New Roman"/>
                <a:cs typeface="Times New Roman"/>
              </a:rPr>
              <a:t> </a:t>
            </a:r>
            <a:r>
              <a:rPr sz="3500" spc="135" dirty="0">
                <a:latin typeface="Times New Roman"/>
                <a:cs typeface="Times New Roman"/>
              </a:rPr>
              <a:t>Geo</a:t>
            </a:r>
            <a:endParaRPr sz="3500">
              <a:latin typeface="Times New Roman"/>
              <a:cs typeface="Times New Roman"/>
            </a:endParaRPr>
          </a:p>
          <a:p>
            <a:pPr marR="269240" algn="ctr">
              <a:lnSpc>
                <a:spcPct val="100000"/>
              </a:lnSpc>
              <a:spcBef>
                <a:spcPts val="2235"/>
              </a:spcBef>
            </a:pPr>
            <a:r>
              <a:rPr sz="3000" b="1" spc="-35" dirty="0">
                <a:latin typeface="Times New Roman"/>
                <a:cs typeface="Times New Roman"/>
              </a:rPr>
              <a:t>President,</a:t>
            </a:r>
            <a:r>
              <a:rPr sz="3000" b="1" spc="-4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CEO</a:t>
            </a:r>
            <a:r>
              <a:rPr sz="3000" b="1" spc="-40" dirty="0">
                <a:latin typeface="Times New Roman"/>
                <a:cs typeface="Times New Roman"/>
              </a:rPr>
              <a:t> </a:t>
            </a:r>
            <a:r>
              <a:rPr sz="3000" b="1" spc="-80" dirty="0">
                <a:latin typeface="Times New Roman"/>
                <a:cs typeface="Times New Roman"/>
              </a:rPr>
              <a:t>and</a:t>
            </a:r>
            <a:r>
              <a:rPr sz="3000" b="1" spc="-45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Times New Roman"/>
                <a:cs typeface="Times New Roman"/>
              </a:rPr>
              <a:t>Director</a:t>
            </a:r>
            <a:endParaRPr sz="3000">
              <a:latin typeface="Times New Roman"/>
              <a:cs typeface="Times New Roman"/>
            </a:endParaRPr>
          </a:p>
          <a:p>
            <a:pPr marL="40640" marR="5080" algn="ctr">
              <a:lnSpc>
                <a:spcPct val="116500"/>
              </a:lnSpc>
              <a:spcBef>
                <a:spcPts val="1485"/>
              </a:spcBef>
            </a:pPr>
            <a:r>
              <a:rPr sz="2200" spc="95" dirty="0">
                <a:latin typeface="Times New Roman"/>
                <a:cs typeface="Times New Roman"/>
              </a:rPr>
              <a:t>SLAM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65" dirty="0">
                <a:latin typeface="Times New Roman"/>
                <a:cs typeface="Times New Roman"/>
              </a:rPr>
              <a:t>Exploration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55" dirty="0">
                <a:latin typeface="Times New Roman"/>
                <a:cs typeface="Times New Roman"/>
              </a:rPr>
              <a:t>Ltd.'s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100" dirty="0">
                <a:latin typeface="Times New Roman"/>
                <a:cs typeface="Times New Roman"/>
              </a:rPr>
              <a:t>CEO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since </a:t>
            </a:r>
            <a:r>
              <a:rPr sz="2200" dirty="0">
                <a:latin typeface="Times New Roman"/>
                <a:cs typeface="Times New Roman"/>
              </a:rPr>
              <a:t>1996,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led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its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TSX-V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listing</a:t>
            </a:r>
            <a:r>
              <a:rPr sz="2200" spc="105" dirty="0">
                <a:latin typeface="Times New Roman"/>
                <a:cs typeface="Times New Roman"/>
              </a:rPr>
              <a:t> and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built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65" dirty="0">
                <a:latin typeface="Times New Roman"/>
                <a:cs typeface="Times New Roman"/>
              </a:rPr>
              <a:t>a </a:t>
            </a:r>
            <a:r>
              <a:rPr sz="2200" dirty="0">
                <a:latin typeface="Times New Roman"/>
                <a:cs typeface="Times New Roman"/>
              </a:rPr>
              <a:t>precious/base</a:t>
            </a:r>
            <a:r>
              <a:rPr sz="2200" spc="3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metal</a:t>
            </a:r>
            <a:r>
              <a:rPr sz="2200" spc="3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portfolio.</a:t>
            </a:r>
            <a:r>
              <a:rPr sz="2200" spc="3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Veteran</a:t>
            </a:r>
            <a:r>
              <a:rPr sz="2200" spc="31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of </a:t>
            </a:r>
            <a:r>
              <a:rPr sz="2200" dirty="0">
                <a:latin typeface="Times New Roman"/>
                <a:cs typeface="Times New Roman"/>
              </a:rPr>
              <a:t>New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Brunswick’s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mineral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spc="40" dirty="0">
                <a:latin typeface="Times New Roman"/>
                <a:cs typeface="Times New Roman"/>
              </a:rPr>
              <a:t>exploration </a:t>
            </a:r>
            <a:r>
              <a:rPr sz="2200" spc="60" dirty="0">
                <a:latin typeface="Times New Roman"/>
                <a:cs typeface="Times New Roman"/>
              </a:rPr>
              <a:t>industry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discovering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65" dirty="0">
                <a:latin typeface="Times New Roman"/>
                <a:cs typeface="Times New Roman"/>
              </a:rPr>
              <a:t>the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Farley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Lake </a:t>
            </a:r>
            <a:r>
              <a:rPr sz="2200" spc="105" dirty="0">
                <a:latin typeface="Times New Roman"/>
                <a:cs typeface="Times New Roman"/>
              </a:rPr>
              <a:t>and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Maisie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gold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deposits,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105" dirty="0">
                <a:latin typeface="Times New Roman"/>
                <a:cs typeface="Times New Roman"/>
              </a:rPr>
              <a:t>and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114" dirty="0">
                <a:latin typeface="Times New Roman"/>
                <a:cs typeface="Times New Roman"/>
              </a:rPr>
              <a:t>a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40" dirty="0">
                <a:latin typeface="Times New Roman"/>
                <a:cs typeface="Times New Roman"/>
              </a:rPr>
              <a:t>former </a:t>
            </a:r>
            <a:r>
              <a:rPr sz="2200" spc="65" dirty="0">
                <a:latin typeface="Times New Roman"/>
                <a:cs typeface="Times New Roman"/>
              </a:rPr>
              <a:t>Director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spc="65" dirty="0">
                <a:latin typeface="Times New Roman"/>
                <a:cs typeface="Times New Roman"/>
              </a:rPr>
              <a:t>the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50" dirty="0">
                <a:latin typeface="Times New Roman"/>
                <a:cs typeface="Times New Roman"/>
              </a:rPr>
              <a:t>Prospectors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80" dirty="0">
                <a:latin typeface="Times New Roman"/>
                <a:cs typeface="Times New Roman"/>
              </a:rPr>
              <a:t>and </a:t>
            </a:r>
            <a:r>
              <a:rPr sz="2200" dirty="0">
                <a:latin typeface="Times New Roman"/>
                <a:cs typeface="Times New Roman"/>
              </a:rPr>
              <a:t>Developers</a:t>
            </a:r>
            <a:r>
              <a:rPr sz="2200" spc="2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Association</a:t>
            </a:r>
            <a:r>
              <a:rPr sz="2200" spc="2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10" dirty="0">
                <a:latin typeface="Times New Roman"/>
                <a:cs typeface="Times New Roman"/>
              </a:rPr>
              <a:t>  </a:t>
            </a:r>
            <a:r>
              <a:rPr sz="2200" spc="90" dirty="0">
                <a:latin typeface="Times New Roman"/>
                <a:cs typeface="Times New Roman"/>
              </a:rPr>
              <a:t>Canada.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-110"/>
            <a:ext cx="18288635" cy="10287635"/>
            <a:chOff x="0" y="-110"/>
            <a:chExt cx="18288635" cy="102876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2502" y="2153533"/>
              <a:ext cx="2888607" cy="28886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206500" cy="1206500"/>
            </a:xfrm>
            <a:custGeom>
              <a:avLst/>
              <a:gdLst/>
              <a:ahLst/>
              <a:cxnLst/>
              <a:rect l="l" t="t" r="r" b="b"/>
              <a:pathLst>
                <a:path w="1206500" h="1206500">
                  <a:moveTo>
                    <a:pt x="1206131" y="0"/>
                  </a:moveTo>
                  <a:lnTo>
                    <a:pt x="0" y="1206131"/>
                  </a:lnTo>
                  <a:lnTo>
                    <a:pt x="0" y="33656"/>
                  </a:lnTo>
                  <a:lnTo>
                    <a:pt x="33656" y="0"/>
                  </a:lnTo>
                  <a:lnTo>
                    <a:pt x="1206131" y="0"/>
                  </a:lnTo>
                  <a:close/>
                </a:path>
              </a:pathLst>
            </a:custGeom>
            <a:solidFill>
              <a:srgbClr val="CA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376170" cy="2376170"/>
            </a:xfrm>
            <a:custGeom>
              <a:avLst/>
              <a:gdLst/>
              <a:ahLst/>
              <a:cxnLst/>
              <a:rect l="l" t="t" r="r" b="b"/>
              <a:pathLst>
                <a:path w="2376170" h="2376170">
                  <a:moveTo>
                    <a:pt x="2375962" y="0"/>
                  </a:moveTo>
                  <a:lnTo>
                    <a:pt x="0" y="2375962"/>
                  </a:lnTo>
                  <a:lnTo>
                    <a:pt x="0" y="1203488"/>
                  </a:lnTo>
                  <a:lnTo>
                    <a:pt x="1203488" y="0"/>
                  </a:lnTo>
                  <a:lnTo>
                    <a:pt x="2375962" y="0"/>
                  </a:lnTo>
                  <a:close/>
                </a:path>
              </a:pathLst>
            </a:custGeom>
            <a:solidFill>
              <a:srgbClr val="268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200228" y="9199229"/>
              <a:ext cx="1088390" cy="1088390"/>
            </a:xfrm>
            <a:custGeom>
              <a:avLst/>
              <a:gdLst/>
              <a:ahLst/>
              <a:cxnLst/>
              <a:rect l="l" t="t" r="r" b="b"/>
              <a:pathLst>
                <a:path w="1088390" h="1088390">
                  <a:moveTo>
                    <a:pt x="0" y="1087770"/>
                  </a:moveTo>
                  <a:lnTo>
                    <a:pt x="1087770" y="0"/>
                  </a:lnTo>
                  <a:lnTo>
                    <a:pt x="1087770" y="1087770"/>
                  </a:lnTo>
                  <a:lnTo>
                    <a:pt x="0" y="1087770"/>
                  </a:lnTo>
                  <a:close/>
                </a:path>
              </a:pathLst>
            </a:custGeom>
            <a:solidFill>
              <a:srgbClr val="CA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30337" y="8029335"/>
              <a:ext cx="2258060" cy="2258060"/>
            </a:xfrm>
            <a:custGeom>
              <a:avLst/>
              <a:gdLst/>
              <a:ahLst/>
              <a:cxnLst/>
              <a:rect l="l" t="t" r="r" b="b"/>
              <a:pathLst>
                <a:path w="2258059" h="2258059">
                  <a:moveTo>
                    <a:pt x="0" y="2257663"/>
                  </a:moveTo>
                  <a:lnTo>
                    <a:pt x="2257663" y="0"/>
                  </a:lnTo>
                  <a:lnTo>
                    <a:pt x="2257663" y="1172474"/>
                  </a:lnTo>
                  <a:lnTo>
                    <a:pt x="1172474" y="2257663"/>
                  </a:lnTo>
                  <a:lnTo>
                    <a:pt x="0" y="2257663"/>
                  </a:lnTo>
                  <a:close/>
                </a:path>
              </a:pathLst>
            </a:custGeom>
            <a:solidFill>
              <a:srgbClr val="268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1"/>
              <a:ext cx="18288000" cy="10287635"/>
            </a:xfrm>
            <a:custGeom>
              <a:avLst/>
              <a:gdLst/>
              <a:ahLst/>
              <a:cxnLst/>
              <a:rect l="l" t="t" r="r" b="b"/>
              <a:pathLst>
                <a:path w="18288000" h="10287635">
                  <a:moveTo>
                    <a:pt x="18287594" y="10036480"/>
                  </a:moveTo>
                  <a:lnTo>
                    <a:pt x="0" y="10036480"/>
                  </a:lnTo>
                  <a:lnTo>
                    <a:pt x="0" y="10287178"/>
                  </a:lnTo>
                  <a:lnTo>
                    <a:pt x="18287594" y="10287178"/>
                  </a:lnTo>
                  <a:lnTo>
                    <a:pt x="18287594" y="10036480"/>
                  </a:lnTo>
                  <a:close/>
                </a:path>
                <a:path w="18288000" h="10287635">
                  <a:moveTo>
                    <a:pt x="18287594" y="0"/>
                  </a:moveTo>
                  <a:lnTo>
                    <a:pt x="0" y="0"/>
                  </a:lnTo>
                  <a:lnTo>
                    <a:pt x="0" y="250685"/>
                  </a:lnTo>
                  <a:lnTo>
                    <a:pt x="18287594" y="250685"/>
                  </a:lnTo>
                  <a:lnTo>
                    <a:pt x="18287594" y="0"/>
                  </a:lnTo>
                  <a:close/>
                </a:path>
              </a:pathLst>
            </a:custGeom>
            <a:solidFill>
              <a:srgbClr val="CAA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23234" y="2153533"/>
              <a:ext cx="2888607" cy="28886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" y="-102"/>
              <a:ext cx="18288000" cy="10287635"/>
            </a:xfrm>
            <a:custGeom>
              <a:avLst/>
              <a:gdLst/>
              <a:ahLst/>
              <a:cxnLst/>
              <a:rect l="l" t="t" r="r" b="b"/>
              <a:pathLst>
                <a:path w="18288000" h="10287635">
                  <a:moveTo>
                    <a:pt x="250685" y="0"/>
                  </a:moveTo>
                  <a:lnTo>
                    <a:pt x="0" y="0"/>
                  </a:lnTo>
                  <a:lnTo>
                    <a:pt x="0" y="10287076"/>
                  </a:lnTo>
                  <a:lnTo>
                    <a:pt x="250685" y="10287076"/>
                  </a:lnTo>
                  <a:lnTo>
                    <a:pt x="250685" y="0"/>
                  </a:lnTo>
                  <a:close/>
                </a:path>
                <a:path w="18288000" h="10287635">
                  <a:moveTo>
                    <a:pt x="18288000" y="177"/>
                  </a:moveTo>
                  <a:lnTo>
                    <a:pt x="18037315" y="177"/>
                  </a:lnTo>
                  <a:lnTo>
                    <a:pt x="18037315" y="10287254"/>
                  </a:lnTo>
                  <a:lnTo>
                    <a:pt x="18288000" y="10287254"/>
                  </a:lnTo>
                  <a:lnTo>
                    <a:pt x="18288000" y="177"/>
                  </a:lnTo>
                  <a:close/>
                </a:path>
              </a:pathLst>
            </a:custGeom>
            <a:solidFill>
              <a:srgbClr val="CAA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30563" y="273510"/>
              <a:ext cx="2466974" cy="14858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99696" y="2153533"/>
              <a:ext cx="2888607" cy="288860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426163" y="721704"/>
            <a:ext cx="593598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25290" algn="l"/>
              </a:tabLst>
            </a:pPr>
            <a:r>
              <a:rPr spc="-10" dirty="0"/>
              <a:t>Management</a:t>
            </a:r>
            <a:r>
              <a:rPr dirty="0"/>
              <a:t>	</a:t>
            </a:r>
            <a:r>
              <a:rPr spc="-195" dirty="0"/>
              <a:t>Team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639208" y="5178186"/>
            <a:ext cx="4457065" cy="461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500" spc="60" dirty="0">
                <a:latin typeface="Times New Roman"/>
                <a:cs typeface="Times New Roman"/>
              </a:rPr>
              <a:t>Jacques</a:t>
            </a:r>
            <a:r>
              <a:rPr sz="3500" spc="-5" dirty="0">
                <a:latin typeface="Times New Roman"/>
                <a:cs typeface="Times New Roman"/>
              </a:rPr>
              <a:t> </a:t>
            </a:r>
            <a:r>
              <a:rPr sz="3500" spc="75" dirty="0">
                <a:latin typeface="Times New Roman"/>
                <a:cs typeface="Times New Roman"/>
              </a:rPr>
              <a:t>Turcotte</a:t>
            </a:r>
            <a:endParaRPr sz="3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235"/>
              </a:spcBef>
            </a:pPr>
            <a:r>
              <a:rPr sz="3000" b="1" spc="-10" dirty="0">
                <a:latin typeface="Times New Roman"/>
                <a:cs typeface="Times New Roman"/>
              </a:rPr>
              <a:t>Director</a:t>
            </a:r>
            <a:endParaRPr sz="3000">
              <a:latin typeface="Times New Roman"/>
              <a:cs typeface="Times New Roman"/>
            </a:endParaRPr>
          </a:p>
          <a:p>
            <a:pPr marL="12700" marR="5080" algn="ctr">
              <a:lnSpc>
                <a:spcPct val="116500"/>
              </a:lnSpc>
              <a:spcBef>
                <a:spcPts val="1485"/>
              </a:spcBef>
            </a:pPr>
            <a:r>
              <a:rPr sz="2200" spc="70" dirty="0">
                <a:latin typeface="Times New Roman"/>
                <a:cs typeface="Times New Roman"/>
              </a:rPr>
              <a:t>Education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civil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engineering,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spc="75" dirty="0">
                <a:latin typeface="Times New Roman"/>
                <a:cs typeface="Times New Roman"/>
              </a:rPr>
              <a:t>IT </a:t>
            </a:r>
            <a:r>
              <a:rPr sz="2200" spc="55" dirty="0">
                <a:latin typeface="Times New Roman"/>
                <a:cs typeface="Times New Roman"/>
              </a:rPr>
              <a:t>management,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spc="105" dirty="0">
                <a:latin typeface="Times New Roman"/>
                <a:cs typeface="Times New Roman"/>
              </a:rPr>
              <a:t>and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financial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spc="45" dirty="0">
                <a:latin typeface="Times New Roman"/>
                <a:cs typeface="Times New Roman"/>
              </a:rPr>
              <a:t>planning, bringing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35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years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3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real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estate</a:t>
            </a:r>
            <a:r>
              <a:rPr sz="2200" spc="80" dirty="0">
                <a:latin typeface="Times New Roman"/>
                <a:cs typeface="Times New Roman"/>
              </a:rPr>
              <a:t> and </a:t>
            </a:r>
            <a:r>
              <a:rPr sz="2200" spc="65" dirty="0">
                <a:latin typeface="Times New Roman"/>
                <a:cs typeface="Times New Roman"/>
              </a:rPr>
              <a:t>construction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expertise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105" dirty="0">
                <a:latin typeface="Times New Roman"/>
                <a:cs typeface="Times New Roman"/>
              </a:rPr>
              <a:t>and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over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15 </a:t>
            </a:r>
            <a:r>
              <a:rPr sz="2200" dirty="0">
                <a:latin typeface="Times New Roman"/>
                <a:cs typeface="Times New Roman"/>
              </a:rPr>
              <a:t>years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3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experience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being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110" dirty="0">
                <a:latin typeface="Times New Roman"/>
                <a:cs typeface="Times New Roman"/>
              </a:rPr>
              <a:t>an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investor </a:t>
            </a:r>
            <a:r>
              <a:rPr sz="2200" spc="105" dirty="0">
                <a:latin typeface="Times New Roman"/>
                <a:cs typeface="Times New Roman"/>
              </a:rPr>
              <a:t>and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business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development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spc="45" dirty="0">
                <a:latin typeface="Times New Roman"/>
                <a:cs typeface="Times New Roman"/>
              </a:rPr>
              <a:t>advisor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for </a:t>
            </a:r>
            <a:r>
              <a:rPr sz="2200" spc="90" dirty="0">
                <a:latin typeface="Times New Roman"/>
                <a:cs typeface="Times New Roman"/>
              </a:rPr>
              <a:t>Canadian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mining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spc="40" dirty="0">
                <a:latin typeface="Times New Roman"/>
                <a:cs typeface="Times New Roman"/>
              </a:rPr>
              <a:t>exploration </a:t>
            </a:r>
            <a:r>
              <a:rPr sz="2200" spc="-10" dirty="0">
                <a:latin typeface="Times New Roman"/>
                <a:cs typeface="Times New Roman"/>
              </a:rPr>
              <a:t>companies.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58925" y="5178186"/>
            <a:ext cx="5570220" cy="461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500" spc="55" dirty="0">
                <a:latin typeface="Times New Roman"/>
                <a:cs typeface="Times New Roman"/>
              </a:rPr>
              <a:t>Jimmy</a:t>
            </a:r>
            <a:r>
              <a:rPr sz="3500" spc="15" dirty="0">
                <a:latin typeface="Times New Roman"/>
                <a:cs typeface="Times New Roman"/>
              </a:rPr>
              <a:t> </a:t>
            </a:r>
            <a:r>
              <a:rPr sz="3500" spc="-10" dirty="0">
                <a:latin typeface="Times New Roman"/>
                <a:cs typeface="Times New Roman"/>
              </a:rPr>
              <a:t>Gravel</a:t>
            </a:r>
            <a:endParaRPr sz="35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235"/>
              </a:spcBef>
            </a:pPr>
            <a:r>
              <a:rPr sz="3000" b="1" dirty="0">
                <a:latin typeface="Times New Roman"/>
                <a:cs typeface="Times New Roman"/>
              </a:rPr>
              <a:t>Vice</a:t>
            </a:r>
            <a:r>
              <a:rPr sz="3000" b="1" spc="-140" dirty="0">
                <a:latin typeface="Times New Roman"/>
                <a:cs typeface="Times New Roman"/>
              </a:rPr>
              <a:t> </a:t>
            </a:r>
            <a:r>
              <a:rPr sz="3000" b="1" spc="-45" dirty="0">
                <a:latin typeface="Times New Roman"/>
                <a:cs typeface="Times New Roman"/>
              </a:rPr>
              <a:t>President</a:t>
            </a:r>
            <a:r>
              <a:rPr sz="3000" b="1" spc="-125" dirty="0">
                <a:latin typeface="Times New Roman"/>
                <a:cs typeface="Times New Roman"/>
              </a:rPr>
              <a:t> </a:t>
            </a:r>
            <a:r>
              <a:rPr sz="3000" b="1" spc="-80" dirty="0">
                <a:latin typeface="Times New Roman"/>
                <a:cs typeface="Times New Roman"/>
              </a:rPr>
              <a:t>and</a:t>
            </a:r>
            <a:r>
              <a:rPr sz="3000" b="1" spc="-110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Director</a:t>
            </a:r>
            <a:endParaRPr sz="30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16500"/>
              </a:lnSpc>
              <a:spcBef>
                <a:spcPts val="1485"/>
              </a:spcBef>
            </a:pPr>
            <a:r>
              <a:rPr sz="2200" spc="95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sales </a:t>
            </a:r>
            <a:r>
              <a:rPr sz="2200" spc="105" dirty="0">
                <a:latin typeface="Times New Roman"/>
                <a:cs typeface="Times New Roman"/>
              </a:rPr>
              <a:t>and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50" dirty="0">
                <a:latin typeface="Times New Roman"/>
                <a:cs typeface="Times New Roman"/>
              </a:rPr>
              <a:t>marketing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65" dirty="0">
                <a:latin typeface="Times New Roman"/>
                <a:cs typeface="Times New Roman"/>
              </a:rPr>
              <a:t>grad,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65" dirty="0">
                <a:latin typeface="Times New Roman"/>
                <a:cs typeface="Times New Roman"/>
              </a:rPr>
              <a:t>has</a:t>
            </a:r>
            <a:r>
              <a:rPr sz="2200" dirty="0">
                <a:latin typeface="Times New Roman"/>
                <a:cs typeface="Times New Roman"/>
              </a:rPr>
              <a:t> since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gained </a:t>
            </a:r>
            <a:r>
              <a:rPr sz="2200" dirty="0">
                <a:latin typeface="Times New Roman"/>
                <a:cs typeface="Times New Roman"/>
              </a:rPr>
              <a:t>geological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expertise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spc="90" dirty="0">
                <a:latin typeface="Times New Roman"/>
                <a:cs typeface="Times New Roman"/>
              </a:rPr>
              <a:t>Canadian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mining.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spc="70" dirty="0">
                <a:latin typeface="Times New Roman"/>
                <a:cs typeface="Times New Roman"/>
              </a:rPr>
              <a:t>He </a:t>
            </a:r>
            <a:r>
              <a:rPr sz="2200" dirty="0">
                <a:latin typeface="Times New Roman"/>
                <a:cs typeface="Times New Roman"/>
              </a:rPr>
              <a:t>leads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spc="50" dirty="0">
                <a:latin typeface="Times New Roman"/>
                <a:cs typeface="Times New Roman"/>
              </a:rPr>
              <a:t>Florence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Creek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spc="55" dirty="0">
                <a:latin typeface="Times New Roman"/>
                <a:cs typeface="Times New Roman"/>
              </a:rPr>
              <a:t>Inc.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(Yukon),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co-</a:t>
            </a:r>
            <a:r>
              <a:rPr sz="2200" spc="45" dirty="0">
                <a:latin typeface="Times New Roman"/>
                <a:cs typeface="Times New Roman"/>
              </a:rPr>
              <a:t>founded </a:t>
            </a:r>
            <a:r>
              <a:rPr sz="2200" spc="55" dirty="0">
                <a:latin typeface="Times New Roman"/>
                <a:cs typeface="Times New Roman"/>
              </a:rPr>
              <a:t>21Alpha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Resources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spc="55" dirty="0">
                <a:latin typeface="Times New Roman"/>
                <a:cs typeface="Times New Roman"/>
              </a:rPr>
              <a:t>Inc.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spc="60" dirty="0">
                <a:latin typeface="Times New Roman"/>
                <a:cs typeface="Times New Roman"/>
              </a:rPr>
              <a:t>(Nova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Scotia),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spc="80" dirty="0">
                <a:latin typeface="Times New Roman"/>
                <a:cs typeface="Times New Roman"/>
              </a:rPr>
              <a:t>and </a:t>
            </a:r>
            <a:r>
              <a:rPr sz="2200" spc="55" dirty="0">
                <a:latin typeface="Times New Roman"/>
                <a:cs typeface="Times New Roman"/>
              </a:rPr>
              <a:t>heads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100" dirty="0">
                <a:latin typeface="Times New Roman"/>
                <a:cs typeface="Times New Roman"/>
              </a:rPr>
              <a:t>NBGold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55" dirty="0">
                <a:latin typeface="Times New Roman"/>
                <a:cs typeface="Times New Roman"/>
              </a:rPr>
              <a:t>Inc.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(New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Brunswick).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As </a:t>
            </a:r>
            <a:r>
              <a:rPr sz="2200" spc="50" dirty="0">
                <a:latin typeface="Times New Roman"/>
                <a:cs typeface="Times New Roman"/>
              </a:rPr>
              <a:t>former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spc="100" dirty="0">
                <a:latin typeface="Times New Roman"/>
                <a:cs typeface="Times New Roman"/>
              </a:rPr>
              <a:t>CEO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330" dirty="0">
                <a:latin typeface="Times New Roman"/>
                <a:cs typeface="Times New Roman"/>
              </a:rPr>
              <a:t> </a:t>
            </a:r>
            <a:r>
              <a:rPr sz="2200" spc="60" dirty="0">
                <a:latin typeface="Times New Roman"/>
                <a:cs typeface="Times New Roman"/>
              </a:rPr>
              <a:t>Genius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Properties,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he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led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its </a:t>
            </a:r>
            <a:r>
              <a:rPr sz="2200" dirty="0">
                <a:latin typeface="Times New Roman"/>
                <a:cs typeface="Times New Roman"/>
              </a:rPr>
              <a:t>shift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110" dirty="0">
                <a:latin typeface="Times New Roman"/>
                <a:cs typeface="Times New Roman"/>
              </a:rPr>
              <a:t>to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spc="60" dirty="0">
                <a:latin typeface="Times New Roman"/>
                <a:cs typeface="Times New Roman"/>
              </a:rPr>
              <a:t>Cerro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95" dirty="0">
                <a:latin typeface="Times New Roman"/>
                <a:cs typeface="Times New Roman"/>
              </a:rPr>
              <a:t>De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spc="50" dirty="0">
                <a:latin typeface="Times New Roman"/>
                <a:cs typeface="Times New Roman"/>
              </a:rPr>
              <a:t>Pasco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Resources,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now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spc="45" dirty="0">
                <a:latin typeface="Times New Roman"/>
                <a:cs typeface="Times New Roman"/>
              </a:rPr>
              <a:t>worth </a:t>
            </a:r>
            <a:r>
              <a:rPr sz="2200" dirty="0">
                <a:latin typeface="Times New Roman"/>
                <a:cs typeface="Times New Roman"/>
              </a:rPr>
              <a:t>over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$100M.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6163" y="721704"/>
            <a:ext cx="601980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Company</a:t>
            </a:r>
            <a:r>
              <a:rPr spc="-195" dirty="0"/>
              <a:t> </a:t>
            </a:r>
            <a:r>
              <a:rPr spc="-135" dirty="0"/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9565296"/>
            <a:ext cx="376566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Times New Roman"/>
                <a:cs typeface="Times New Roman"/>
              </a:rPr>
              <a:t>*as</a:t>
            </a:r>
            <a:r>
              <a:rPr sz="2000" i="1" spc="65" dirty="0">
                <a:latin typeface="Times New Roman"/>
                <a:cs typeface="Times New Roman"/>
              </a:rPr>
              <a:t> </a:t>
            </a:r>
            <a:r>
              <a:rPr sz="2000" i="1" spc="55" dirty="0">
                <a:latin typeface="Times New Roman"/>
                <a:cs typeface="Times New Roman"/>
              </a:rPr>
              <a:t>of</a:t>
            </a:r>
            <a:r>
              <a:rPr sz="2000" i="1" spc="235" dirty="0">
                <a:latin typeface="Times New Roman"/>
                <a:cs typeface="Times New Roman"/>
              </a:rPr>
              <a:t> </a:t>
            </a:r>
            <a:r>
              <a:rPr lang="en-CA" sz="2000" i="1" spc="235" dirty="0">
                <a:latin typeface="Times New Roman"/>
                <a:cs typeface="Times New Roman"/>
              </a:rPr>
              <a:t>November 4</a:t>
            </a:r>
            <a:r>
              <a:rPr sz="2000" i="1" dirty="0">
                <a:latin typeface="Times New Roman"/>
                <a:cs typeface="Times New Roman"/>
              </a:rPr>
              <a:t>,</a:t>
            </a:r>
            <a:r>
              <a:rPr sz="2000" i="1" spc="6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Times New Roman"/>
                <a:cs typeface="Times New Roman"/>
              </a:rPr>
              <a:t>2025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-110"/>
            <a:ext cx="18288635" cy="10287635"/>
            <a:chOff x="0" y="-110"/>
            <a:chExt cx="18288635" cy="102876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06500" cy="1206500"/>
            </a:xfrm>
            <a:custGeom>
              <a:avLst/>
              <a:gdLst/>
              <a:ahLst/>
              <a:cxnLst/>
              <a:rect l="l" t="t" r="r" b="b"/>
              <a:pathLst>
                <a:path w="1206500" h="1206500">
                  <a:moveTo>
                    <a:pt x="1206131" y="0"/>
                  </a:moveTo>
                  <a:lnTo>
                    <a:pt x="0" y="1206131"/>
                  </a:lnTo>
                  <a:lnTo>
                    <a:pt x="0" y="33656"/>
                  </a:lnTo>
                  <a:lnTo>
                    <a:pt x="33656" y="0"/>
                  </a:lnTo>
                  <a:lnTo>
                    <a:pt x="1206131" y="0"/>
                  </a:lnTo>
                  <a:close/>
                </a:path>
              </a:pathLst>
            </a:custGeom>
            <a:solidFill>
              <a:srgbClr val="CA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376170" cy="2376170"/>
            </a:xfrm>
            <a:custGeom>
              <a:avLst/>
              <a:gdLst/>
              <a:ahLst/>
              <a:cxnLst/>
              <a:rect l="l" t="t" r="r" b="b"/>
              <a:pathLst>
                <a:path w="2376170" h="2376170">
                  <a:moveTo>
                    <a:pt x="2375962" y="0"/>
                  </a:moveTo>
                  <a:lnTo>
                    <a:pt x="0" y="2375962"/>
                  </a:lnTo>
                  <a:lnTo>
                    <a:pt x="0" y="1203488"/>
                  </a:lnTo>
                  <a:lnTo>
                    <a:pt x="1203488" y="0"/>
                  </a:lnTo>
                  <a:lnTo>
                    <a:pt x="2375962" y="0"/>
                  </a:lnTo>
                  <a:close/>
                </a:path>
              </a:pathLst>
            </a:custGeom>
            <a:solidFill>
              <a:srgbClr val="268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200228" y="9199229"/>
              <a:ext cx="1088390" cy="1088390"/>
            </a:xfrm>
            <a:custGeom>
              <a:avLst/>
              <a:gdLst/>
              <a:ahLst/>
              <a:cxnLst/>
              <a:rect l="l" t="t" r="r" b="b"/>
              <a:pathLst>
                <a:path w="1088390" h="1088390">
                  <a:moveTo>
                    <a:pt x="0" y="1087770"/>
                  </a:moveTo>
                  <a:lnTo>
                    <a:pt x="1087770" y="0"/>
                  </a:lnTo>
                  <a:lnTo>
                    <a:pt x="1087770" y="1087770"/>
                  </a:lnTo>
                  <a:lnTo>
                    <a:pt x="0" y="1087770"/>
                  </a:lnTo>
                  <a:close/>
                </a:path>
              </a:pathLst>
            </a:custGeom>
            <a:solidFill>
              <a:srgbClr val="CA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30337" y="8029335"/>
              <a:ext cx="2258060" cy="2258060"/>
            </a:xfrm>
            <a:custGeom>
              <a:avLst/>
              <a:gdLst/>
              <a:ahLst/>
              <a:cxnLst/>
              <a:rect l="l" t="t" r="r" b="b"/>
              <a:pathLst>
                <a:path w="2258059" h="2258059">
                  <a:moveTo>
                    <a:pt x="0" y="2257663"/>
                  </a:moveTo>
                  <a:lnTo>
                    <a:pt x="2257663" y="0"/>
                  </a:lnTo>
                  <a:lnTo>
                    <a:pt x="2257663" y="1172474"/>
                  </a:lnTo>
                  <a:lnTo>
                    <a:pt x="1172474" y="2257663"/>
                  </a:lnTo>
                  <a:lnTo>
                    <a:pt x="0" y="2257663"/>
                  </a:lnTo>
                  <a:close/>
                </a:path>
              </a:pathLst>
            </a:custGeom>
            <a:solidFill>
              <a:srgbClr val="268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-102"/>
              <a:ext cx="18288635" cy="10287635"/>
            </a:xfrm>
            <a:custGeom>
              <a:avLst/>
              <a:gdLst/>
              <a:ahLst/>
              <a:cxnLst/>
              <a:rect l="l" t="t" r="r" b="b"/>
              <a:pathLst>
                <a:path w="18288635" h="10287635">
                  <a:moveTo>
                    <a:pt x="18288026" y="177"/>
                  </a:moveTo>
                  <a:lnTo>
                    <a:pt x="18287594" y="177"/>
                  </a:lnTo>
                  <a:lnTo>
                    <a:pt x="18037340" y="114"/>
                  </a:lnTo>
                  <a:lnTo>
                    <a:pt x="18037340" y="250799"/>
                  </a:lnTo>
                  <a:lnTo>
                    <a:pt x="18037340" y="10036594"/>
                  </a:lnTo>
                  <a:lnTo>
                    <a:pt x="250710" y="10036594"/>
                  </a:lnTo>
                  <a:lnTo>
                    <a:pt x="250710" y="250799"/>
                  </a:lnTo>
                  <a:lnTo>
                    <a:pt x="18037340" y="250799"/>
                  </a:lnTo>
                  <a:lnTo>
                    <a:pt x="18037340" y="114"/>
                  </a:lnTo>
                  <a:lnTo>
                    <a:pt x="250710" y="114"/>
                  </a:lnTo>
                  <a:lnTo>
                    <a:pt x="25" y="0"/>
                  </a:lnTo>
                  <a:lnTo>
                    <a:pt x="0" y="250799"/>
                  </a:lnTo>
                  <a:lnTo>
                    <a:pt x="25" y="10036594"/>
                  </a:lnTo>
                  <a:lnTo>
                    <a:pt x="0" y="10287292"/>
                  </a:lnTo>
                  <a:lnTo>
                    <a:pt x="18287594" y="10287292"/>
                  </a:lnTo>
                  <a:lnTo>
                    <a:pt x="18288026" y="10287254"/>
                  </a:lnTo>
                  <a:lnTo>
                    <a:pt x="18288026" y="177"/>
                  </a:lnTo>
                  <a:close/>
                </a:path>
              </a:pathLst>
            </a:custGeom>
            <a:solidFill>
              <a:srgbClr val="CAA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30563" y="273510"/>
              <a:ext cx="2466974" cy="14858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871666" y="2677934"/>
              <a:ext cx="147320" cy="1356360"/>
            </a:xfrm>
            <a:custGeom>
              <a:avLst/>
              <a:gdLst/>
              <a:ahLst/>
              <a:cxnLst/>
              <a:rect l="l" t="t" r="r" b="b"/>
              <a:pathLst>
                <a:path w="147319" h="1356360">
                  <a:moveTo>
                    <a:pt x="147040" y="2540"/>
                  </a:moveTo>
                  <a:lnTo>
                    <a:pt x="106362" y="2540"/>
                  </a:lnTo>
                  <a:lnTo>
                    <a:pt x="106362" y="1270"/>
                  </a:lnTo>
                  <a:lnTo>
                    <a:pt x="66675" y="1270"/>
                  </a:lnTo>
                  <a:lnTo>
                    <a:pt x="6667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1353820"/>
                  </a:lnTo>
                  <a:lnTo>
                    <a:pt x="45097" y="1353820"/>
                  </a:lnTo>
                  <a:lnTo>
                    <a:pt x="45097" y="1355090"/>
                  </a:lnTo>
                  <a:lnTo>
                    <a:pt x="73520" y="1355090"/>
                  </a:lnTo>
                  <a:lnTo>
                    <a:pt x="73520" y="1356360"/>
                  </a:lnTo>
                  <a:lnTo>
                    <a:pt x="85064" y="1356360"/>
                  </a:lnTo>
                  <a:lnTo>
                    <a:pt x="85064" y="1355090"/>
                  </a:lnTo>
                  <a:lnTo>
                    <a:pt x="85140" y="1353820"/>
                  </a:lnTo>
                  <a:lnTo>
                    <a:pt x="127609" y="1353820"/>
                  </a:lnTo>
                  <a:lnTo>
                    <a:pt x="127609" y="5080"/>
                  </a:lnTo>
                  <a:lnTo>
                    <a:pt x="147040" y="5080"/>
                  </a:lnTo>
                  <a:lnTo>
                    <a:pt x="147040" y="2540"/>
                  </a:lnTo>
                  <a:close/>
                </a:path>
              </a:pathLst>
            </a:custGeom>
            <a:solidFill>
              <a:srgbClr val="254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420708" y="2683000"/>
              <a:ext cx="4159250" cy="5410835"/>
            </a:xfrm>
            <a:custGeom>
              <a:avLst/>
              <a:gdLst/>
              <a:ahLst/>
              <a:cxnLst/>
              <a:rect l="l" t="t" r="r" b="b"/>
              <a:pathLst>
                <a:path w="4159250" h="5410834">
                  <a:moveTo>
                    <a:pt x="1461603" y="5410451"/>
                  </a:moveTo>
                  <a:lnTo>
                    <a:pt x="1423051" y="5410328"/>
                  </a:lnTo>
                  <a:lnTo>
                    <a:pt x="1384513" y="5409656"/>
                  </a:lnTo>
                  <a:lnTo>
                    <a:pt x="1345989" y="5408436"/>
                  </a:lnTo>
                  <a:lnTo>
                    <a:pt x="1307478" y="5406667"/>
                  </a:lnTo>
                  <a:lnTo>
                    <a:pt x="1268996" y="5404351"/>
                  </a:lnTo>
                  <a:lnTo>
                    <a:pt x="1230559" y="5401487"/>
                  </a:lnTo>
                  <a:lnTo>
                    <a:pt x="1192166" y="5398076"/>
                  </a:lnTo>
                  <a:lnTo>
                    <a:pt x="1153818" y="5394118"/>
                  </a:lnTo>
                  <a:lnTo>
                    <a:pt x="1115531" y="5389616"/>
                  </a:lnTo>
                  <a:lnTo>
                    <a:pt x="1077319" y="5384569"/>
                  </a:lnTo>
                  <a:lnTo>
                    <a:pt x="1039183" y="5378979"/>
                  </a:lnTo>
                  <a:lnTo>
                    <a:pt x="1001122" y="5372845"/>
                  </a:lnTo>
                  <a:lnTo>
                    <a:pt x="963153" y="5366171"/>
                  </a:lnTo>
                  <a:lnTo>
                    <a:pt x="925290" y="5358958"/>
                  </a:lnTo>
                  <a:lnTo>
                    <a:pt x="887534" y="5351206"/>
                  </a:lnTo>
                  <a:lnTo>
                    <a:pt x="849884" y="5342916"/>
                  </a:lnTo>
                  <a:lnTo>
                    <a:pt x="812356" y="5334092"/>
                  </a:lnTo>
                  <a:lnTo>
                    <a:pt x="774965" y="5324736"/>
                  </a:lnTo>
                  <a:lnTo>
                    <a:pt x="737711" y="5314848"/>
                  </a:lnTo>
                  <a:lnTo>
                    <a:pt x="700594" y="5304429"/>
                  </a:lnTo>
                  <a:lnTo>
                    <a:pt x="663629" y="5293483"/>
                  </a:lnTo>
                  <a:lnTo>
                    <a:pt x="626831" y="5282014"/>
                  </a:lnTo>
                  <a:lnTo>
                    <a:pt x="590200" y="5270022"/>
                  </a:lnTo>
                  <a:lnTo>
                    <a:pt x="553736" y="5257508"/>
                  </a:lnTo>
                  <a:lnTo>
                    <a:pt x="517454" y="5244476"/>
                  </a:lnTo>
                  <a:lnTo>
                    <a:pt x="481369" y="5230931"/>
                  </a:lnTo>
                  <a:lnTo>
                    <a:pt x="445480" y="5216875"/>
                  </a:lnTo>
                  <a:lnTo>
                    <a:pt x="409787" y="5202305"/>
                  </a:lnTo>
                  <a:lnTo>
                    <a:pt x="374306" y="5187229"/>
                  </a:lnTo>
                  <a:lnTo>
                    <a:pt x="339049" y="5171653"/>
                  </a:lnTo>
                  <a:lnTo>
                    <a:pt x="304019" y="5155576"/>
                  </a:lnTo>
                  <a:lnTo>
                    <a:pt x="269213" y="5138999"/>
                  </a:lnTo>
                  <a:lnTo>
                    <a:pt x="234647" y="5121929"/>
                  </a:lnTo>
                  <a:lnTo>
                    <a:pt x="200334" y="5104371"/>
                  </a:lnTo>
                  <a:lnTo>
                    <a:pt x="166275" y="5086327"/>
                  </a:lnTo>
                  <a:lnTo>
                    <a:pt x="132469" y="5067796"/>
                  </a:lnTo>
                  <a:lnTo>
                    <a:pt x="98931" y="5048786"/>
                  </a:lnTo>
                  <a:lnTo>
                    <a:pt x="65673" y="5029304"/>
                  </a:lnTo>
                  <a:lnTo>
                    <a:pt x="32696" y="5009351"/>
                  </a:lnTo>
                  <a:lnTo>
                    <a:pt x="0" y="4988926"/>
                  </a:lnTo>
                  <a:lnTo>
                    <a:pt x="725484" y="3845745"/>
                  </a:lnTo>
                  <a:lnTo>
                    <a:pt x="741832" y="3855957"/>
                  </a:lnTo>
                  <a:lnTo>
                    <a:pt x="758321" y="3865934"/>
                  </a:lnTo>
                  <a:lnTo>
                    <a:pt x="791719" y="3885180"/>
                  </a:lnTo>
                  <a:lnTo>
                    <a:pt x="825652" y="3903468"/>
                  </a:lnTo>
                  <a:lnTo>
                    <a:pt x="860091" y="3920782"/>
                  </a:lnTo>
                  <a:lnTo>
                    <a:pt x="895009" y="3937108"/>
                  </a:lnTo>
                  <a:lnTo>
                    <a:pt x="930378" y="3952434"/>
                  </a:lnTo>
                  <a:lnTo>
                    <a:pt x="966169" y="3966748"/>
                  </a:lnTo>
                  <a:lnTo>
                    <a:pt x="1002353" y="3980036"/>
                  </a:lnTo>
                  <a:lnTo>
                    <a:pt x="1038900" y="3992289"/>
                  </a:lnTo>
                  <a:lnTo>
                    <a:pt x="1075782" y="4003496"/>
                  </a:lnTo>
                  <a:lnTo>
                    <a:pt x="1112967" y="4013650"/>
                  </a:lnTo>
                  <a:lnTo>
                    <a:pt x="1150427" y="4022740"/>
                  </a:lnTo>
                  <a:lnTo>
                    <a:pt x="1188130" y="4030761"/>
                  </a:lnTo>
                  <a:lnTo>
                    <a:pt x="1226046" y="4037705"/>
                  </a:lnTo>
                  <a:lnTo>
                    <a:pt x="1264144" y="4043566"/>
                  </a:lnTo>
                  <a:lnTo>
                    <a:pt x="1302394" y="4048341"/>
                  </a:lnTo>
                  <a:lnTo>
                    <a:pt x="1340764" y="4052025"/>
                  </a:lnTo>
                  <a:lnTo>
                    <a:pt x="1379224" y="4054615"/>
                  </a:lnTo>
                  <a:lnTo>
                    <a:pt x="1417741" y="4056110"/>
                  </a:lnTo>
                  <a:lnTo>
                    <a:pt x="1456286" y="4056507"/>
                  </a:lnTo>
                  <a:lnTo>
                    <a:pt x="1475561" y="4056294"/>
                  </a:lnTo>
                  <a:lnTo>
                    <a:pt x="1514083" y="4055046"/>
                  </a:lnTo>
                  <a:lnTo>
                    <a:pt x="1552562" y="4052701"/>
                  </a:lnTo>
                  <a:lnTo>
                    <a:pt x="1590951" y="4049262"/>
                  </a:lnTo>
                  <a:lnTo>
                    <a:pt x="1629235" y="4044731"/>
                  </a:lnTo>
                  <a:lnTo>
                    <a:pt x="1667366" y="4039113"/>
                  </a:lnTo>
                  <a:lnTo>
                    <a:pt x="1705329" y="4032410"/>
                  </a:lnTo>
                  <a:lnTo>
                    <a:pt x="1743079" y="4024631"/>
                  </a:lnTo>
                  <a:lnTo>
                    <a:pt x="1780600" y="4015779"/>
                  </a:lnTo>
                  <a:lnTo>
                    <a:pt x="1817845" y="4005865"/>
                  </a:lnTo>
                  <a:lnTo>
                    <a:pt x="1854801" y="3994891"/>
                  </a:lnTo>
                  <a:lnTo>
                    <a:pt x="1891422" y="3982873"/>
                  </a:lnTo>
                  <a:lnTo>
                    <a:pt x="1927694" y="3969814"/>
                  </a:lnTo>
                  <a:lnTo>
                    <a:pt x="1963572" y="3955732"/>
                  </a:lnTo>
                  <a:lnTo>
                    <a:pt x="1999041" y="3940630"/>
                  </a:lnTo>
                  <a:lnTo>
                    <a:pt x="2034059" y="3924528"/>
                  </a:lnTo>
                  <a:lnTo>
                    <a:pt x="2068612" y="3907432"/>
                  </a:lnTo>
                  <a:lnTo>
                    <a:pt x="2102657" y="3889363"/>
                  </a:lnTo>
                  <a:lnTo>
                    <a:pt x="2136181" y="3870329"/>
                  </a:lnTo>
                  <a:lnTo>
                    <a:pt x="2169142" y="3850352"/>
                  </a:lnTo>
                  <a:lnTo>
                    <a:pt x="2201528" y="3829441"/>
                  </a:lnTo>
                  <a:lnTo>
                    <a:pt x="2233300" y="3807620"/>
                  </a:lnTo>
                  <a:lnTo>
                    <a:pt x="2264443" y="3784899"/>
                  </a:lnTo>
                  <a:lnTo>
                    <a:pt x="2294921" y="3761306"/>
                  </a:lnTo>
                  <a:lnTo>
                    <a:pt x="2324721" y="3736850"/>
                  </a:lnTo>
                  <a:lnTo>
                    <a:pt x="2353807" y="3711560"/>
                  </a:lnTo>
                  <a:lnTo>
                    <a:pt x="2382167" y="3685448"/>
                  </a:lnTo>
                  <a:lnTo>
                    <a:pt x="2409766" y="3658544"/>
                  </a:lnTo>
                  <a:lnTo>
                    <a:pt x="2436594" y="3630860"/>
                  </a:lnTo>
                  <a:lnTo>
                    <a:pt x="2462618" y="3602429"/>
                  </a:lnTo>
                  <a:lnTo>
                    <a:pt x="2487827" y="3573263"/>
                  </a:lnTo>
                  <a:lnTo>
                    <a:pt x="2512190" y="3543397"/>
                  </a:lnTo>
                  <a:lnTo>
                    <a:pt x="2535698" y="3512843"/>
                  </a:lnTo>
                  <a:lnTo>
                    <a:pt x="2558323" y="3481639"/>
                  </a:lnTo>
                  <a:lnTo>
                    <a:pt x="2580054" y="3449798"/>
                  </a:lnTo>
                  <a:lnTo>
                    <a:pt x="2600865" y="3417357"/>
                  </a:lnTo>
                  <a:lnTo>
                    <a:pt x="2620749" y="3384330"/>
                  </a:lnTo>
                  <a:lnTo>
                    <a:pt x="2639681" y="3350757"/>
                  </a:lnTo>
                  <a:lnTo>
                    <a:pt x="2657653" y="3316652"/>
                  </a:lnTo>
                  <a:lnTo>
                    <a:pt x="2674644" y="3282056"/>
                  </a:lnTo>
                  <a:lnTo>
                    <a:pt x="2690645" y="3246983"/>
                  </a:lnTo>
                  <a:lnTo>
                    <a:pt x="2705639" y="3211477"/>
                  </a:lnTo>
                  <a:lnTo>
                    <a:pt x="2719619" y="3175550"/>
                  </a:lnTo>
                  <a:lnTo>
                    <a:pt x="2732569" y="3139248"/>
                  </a:lnTo>
                  <a:lnTo>
                    <a:pt x="2744481" y="3102584"/>
                  </a:lnTo>
                  <a:lnTo>
                    <a:pt x="2755343" y="3065603"/>
                  </a:lnTo>
                  <a:lnTo>
                    <a:pt x="2765150" y="3028321"/>
                  </a:lnTo>
                  <a:lnTo>
                    <a:pt x="2773890" y="2990782"/>
                  </a:lnTo>
                  <a:lnTo>
                    <a:pt x="2781559" y="2953002"/>
                  </a:lnTo>
                  <a:lnTo>
                    <a:pt x="2788149" y="2915027"/>
                  </a:lnTo>
                  <a:lnTo>
                    <a:pt x="2793656" y="2876872"/>
                  </a:lnTo>
                  <a:lnTo>
                    <a:pt x="2798073" y="2838583"/>
                  </a:lnTo>
                  <a:lnTo>
                    <a:pt x="2801399" y="2800176"/>
                  </a:lnTo>
                  <a:lnTo>
                    <a:pt x="2803631" y="2761698"/>
                  </a:lnTo>
                  <a:lnTo>
                    <a:pt x="2804766" y="2723164"/>
                  </a:lnTo>
                  <a:lnTo>
                    <a:pt x="2804922" y="2703893"/>
                  </a:lnTo>
                  <a:lnTo>
                    <a:pt x="2804804" y="2684621"/>
                  </a:lnTo>
                  <a:lnTo>
                    <a:pt x="2803744" y="2646085"/>
                  </a:lnTo>
                  <a:lnTo>
                    <a:pt x="2801588" y="2607603"/>
                  </a:lnTo>
                  <a:lnTo>
                    <a:pt x="2798338" y="2569190"/>
                  </a:lnTo>
                  <a:lnTo>
                    <a:pt x="2793995" y="2530892"/>
                  </a:lnTo>
                  <a:lnTo>
                    <a:pt x="2788563" y="2492726"/>
                  </a:lnTo>
                  <a:lnTo>
                    <a:pt x="2782049" y="2454738"/>
                  </a:lnTo>
                  <a:lnTo>
                    <a:pt x="2774454" y="2416943"/>
                  </a:lnTo>
                  <a:lnTo>
                    <a:pt x="2765787" y="2379387"/>
                  </a:lnTo>
                  <a:lnTo>
                    <a:pt x="2756054" y="2342086"/>
                  </a:lnTo>
                  <a:lnTo>
                    <a:pt x="2745264" y="2305084"/>
                  </a:lnTo>
                  <a:lnTo>
                    <a:pt x="2733424" y="2268397"/>
                  </a:lnTo>
                  <a:lnTo>
                    <a:pt x="2720546" y="2232069"/>
                  </a:lnTo>
                  <a:lnTo>
                    <a:pt x="2706636" y="2196115"/>
                  </a:lnTo>
                  <a:lnTo>
                    <a:pt x="2691712" y="2160579"/>
                  </a:lnTo>
                  <a:lnTo>
                    <a:pt x="2675779" y="2125475"/>
                  </a:lnTo>
                  <a:lnTo>
                    <a:pt x="2658856" y="2090846"/>
                  </a:lnTo>
                  <a:lnTo>
                    <a:pt x="2640951" y="2056706"/>
                  </a:lnTo>
                  <a:lnTo>
                    <a:pt x="2622086" y="2023096"/>
                  </a:lnTo>
                  <a:lnTo>
                    <a:pt x="2602267" y="1990030"/>
                  </a:lnTo>
                  <a:lnTo>
                    <a:pt x="2581519" y="1957548"/>
                  </a:lnTo>
                  <a:lnTo>
                    <a:pt x="2559850" y="1925664"/>
                  </a:lnTo>
                  <a:lnTo>
                    <a:pt x="2537287" y="1894415"/>
                  </a:lnTo>
                  <a:lnTo>
                    <a:pt x="2513839" y="1863816"/>
                  </a:lnTo>
                  <a:lnTo>
                    <a:pt x="2489534" y="1833902"/>
                  </a:lnTo>
                  <a:lnTo>
                    <a:pt x="2464383" y="1804686"/>
                  </a:lnTo>
                  <a:lnTo>
                    <a:pt x="2438415" y="1776204"/>
                  </a:lnTo>
                  <a:lnTo>
                    <a:pt x="2411642" y="1748468"/>
                  </a:lnTo>
                  <a:lnTo>
                    <a:pt x="2384095" y="1721510"/>
                  </a:lnTo>
                  <a:lnTo>
                    <a:pt x="2355786" y="1695341"/>
                  </a:lnTo>
                  <a:lnTo>
                    <a:pt x="2326750" y="1669995"/>
                  </a:lnTo>
                  <a:lnTo>
                    <a:pt x="2296998" y="1645480"/>
                  </a:lnTo>
                  <a:lnTo>
                    <a:pt x="2266567" y="1621827"/>
                  </a:lnTo>
                  <a:lnTo>
                    <a:pt x="2235468" y="1599045"/>
                  </a:lnTo>
                  <a:lnTo>
                    <a:pt x="2203740" y="1577163"/>
                  </a:lnTo>
                  <a:lnTo>
                    <a:pt x="2171395" y="1556188"/>
                  </a:lnTo>
                  <a:lnTo>
                    <a:pt x="2138472" y="1536146"/>
                  </a:lnTo>
                  <a:lnTo>
                    <a:pt x="2104986" y="1517046"/>
                  </a:lnTo>
                  <a:lnTo>
                    <a:pt x="2070977" y="1498910"/>
                  </a:lnTo>
                  <a:lnTo>
                    <a:pt x="2036458" y="1481747"/>
                  </a:lnTo>
                  <a:lnTo>
                    <a:pt x="2001471" y="1465576"/>
                  </a:lnTo>
                  <a:lnTo>
                    <a:pt x="1966031" y="1450405"/>
                  </a:lnTo>
                  <a:lnTo>
                    <a:pt x="1930181" y="1436251"/>
                  </a:lnTo>
                  <a:lnTo>
                    <a:pt x="1893935" y="1423122"/>
                  </a:lnTo>
                  <a:lnTo>
                    <a:pt x="1857338" y="1411031"/>
                  </a:lnTo>
                  <a:lnTo>
                    <a:pt x="1820404" y="1399986"/>
                  </a:lnTo>
                  <a:lnTo>
                    <a:pt x="1783177" y="1389998"/>
                  </a:lnTo>
                  <a:lnTo>
                    <a:pt x="1745674" y="1381072"/>
                  </a:lnTo>
                  <a:lnTo>
                    <a:pt x="1707940" y="1373219"/>
                  </a:lnTo>
                  <a:lnTo>
                    <a:pt x="1669990" y="1366442"/>
                  </a:lnTo>
                  <a:lnTo>
                    <a:pt x="1631870" y="1360749"/>
                  </a:lnTo>
                  <a:lnTo>
                    <a:pt x="1593595" y="1356143"/>
                  </a:lnTo>
                  <a:lnTo>
                    <a:pt x="1555213" y="1352629"/>
                  </a:lnTo>
                  <a:lnTo>
                    <a:pt x="1535985" y="1351282"/>
                  </a:lnTo>
                  <a:lnTo>
                    <a:pt x="1621000" y="0"/>
                  </a:lnTo>
                  <a:lnTo>
                    <a:pt x="1659457" y="2694"/>
                  </a:lnTo>
                  <a:lnTo>
                    <a:pt x="1697865" y="5935"/>
                  </a:lnTo>
                  <a:lnTo>
                    <a:pt x="1736222" y="9722"/>
                  </a:lnTo>
                  <a:lnTo>
                    <a:pt x="1774529" y="14056"/>
                  </a:lnTo>
                  <a:lnTo>
                    <a:pt x="1812771" y="18935"/>
                  </a:lnTo>
                  <a:lnTo>
                    <a:pt x="1850931" y="24356"/>
                  </a:lnTo>
                  <a:lnTo>
                    <a:pt x="1889011" y="30320"/>
                  </a:lnTo>
                  <a:lnTo>
                    <a:pt x="1927009" y="36828"/>
                  </a:lnTo>
                  <a:lnTo>
                    <a:pt x="1964911" y="43875"/>
                  </a:lnTo>
                  <a:lnTo>
                    <a:pt x="2002701" y="51459"/>
                  </a:lnTo>
                  <a:lnTo>
                    <a:pt x="2040380" y="59581"/>
                  </a:lnTo>
                  <a:lnTo>
                    <a:pt x="2077946" y="68240"/>
                  </a:lnTo>
                  <a:lnTo>
                    <a:pt x="2115386" y="77432"/>
                  </a:lnTo>
                  <a:lnTo>
                    <a:pt x="2152683" y="87155"/>
                  </a:lnTo>
                  <a:lnTo>
                    <a:pt x="2189838" y="97408"/>
                  </a:lnTo>
                  <a:lnTo>
                    <a:pt x="2226851" y="108191"/>
                  </a:lnTo>
                  <a:lnTo>
                    <a:pt x="2263707" y="119499"/>
                  </a:lnTo>
                  <a:lnTo>
                    <a:pt x="2300390" y="131329"/>
                  </a:lnTo>
                  <a:lnTo>
                    <a:pt x="2336902" y="143680"/>
                  </a:lnTo>
                  <a:lnTo>
                    <a:pt x="2373241" y="156551"/>
                  </a:lnTo>
                  <a:lnTo>
                    <a:pt x="2409393" y="169939"/>
                  </a:lnTo>
                  <a:lnTo>
                    <a:pt x="2445344" y="183837"/>
                  </a:lnTo>
                  <a:lnTo>
                    <a:pt x="2481093" y="198246"/>
                  </a:lnTo>
                  <a:lnTo>
                    <a:pt x="2516641" y="213165"/>
                  </a:lnTo>
                  <a:lnTo>
                    <a:pt x="2551973" y="228588"/>
                  </a:lnTo>
                  <a:lnTo>
                    <a:pt x="2587075" y="244510"/>
                  </a:lnTo>
                  <a:lnTo>
                    <a:pt x="2621946" y="260929"/>
                  </a:lnTo>
                  <a:lnTo>
                    <a:pt x="2656587" y="277847"/>
                  </a:lnTo>
                  <a:lnTo>
                    <a:pt x="2690984" y="295256"/>
                  </a:lnTo>
                  <a:lnTo>
                    <a:pt x="2725123" y="313150"/>
                  </a:lnTo>
                  <a:lnTo>
                    <a:pt x="2759003" y="331528"/>
                  </a:lnTo>
                  <a:lnTo>
                    <a:pt x="2792625" y="350390"/>
                  </a:lnTo>
                  <a:lnTo>
                    <a:pt x="2825976" y="369728"/>
                  </a:lnTo>
                  <a:lnTo>
                    <a:pt x="2859041" y="389535"/>
                  </a:lnTo>
                  <a:lnTo>
                    <a:pt x="2891820" y="409812"/>
                  </a:lnTo>
                  <a:lnTo>
                    <a:pt x="2924315" y="430557"/>
                  </a:lnTo>
                  <a:lnTo>
                    <a:pt x="2956510" y="451762"/>
                  </a:lnTo>
                  <a:lnTo>
                    <a:pt x="2988394" y="473419"/>
                  </a:lnTo>
                  <a:lnTo>
                    <a:pt x="3019967" y="495527"/>
                  </a:lnTo>
                  <a:lnTo>
                    <a:pt x="3051228" y="518088"/>
                  </a:lnTo>
                  <a:lnTo>
                    <a:pt x="3082164" y="541091"/>
                  </a:lnTo>
                  <a:lnTo>
                    <a:pt x="3112764" y="564527"/>
                  </a:lnTo>
                  <a:lnTo>
                    <a:pt x="3143028" y="588397"/>
                  </a:lnTo>
                  <a:lnTo>
                    <a:pt x="3172954" y="612700"/>
                  </a:lnTo>
                  <a:lnTo>
                    <a:pt x="3202531" y="637426"/>
                  </a:lnTo>
                  <a:lnTo>
                    <a:pt x="3231748" y="662566"/>
                  </a:lnTo>
                  <a:lnTo>
                    <a:pt x="3260604" y="688119"/>
                  </a:lnTo>
                  <a:lnTo>
                    <a:pt x="3289098" y="714086"/>
                  </a:lnTo>
                  <a:lnTo>
                    <a:pt x="3317221" y="740456"/>
                  </a:lnTo>
                  <a:lnTo>
                    <a:pt x="3344959" y="767217"/>
                  </a:lnTo>
                  <a:lnTo>
                    <a:pt x="3372314" y="794372"/>
                  </a:lnTo>
                  <a:lnTo>
                    <a:pt x="3399285" y="821918"/>
                  </a:lnTo>
                  <a:lnTo>
                    <a:pt x="3425861" y="849845"/>
                  </a:lnTo>
                  <a:lnTo>
                    <a:pt x="3452031" y="878142"/>
                  </a:lnTo>
                  <a:lnTo>
                    <a:pt x="3477796" y="906809"/>
                  </a:lnTo>
                  <a:lnTo>
                    <a:pt x="3503156" y="935846"/>
                  </a:lnTo>
                  <a:lnTo>
                    <a:pt x="3528100" y="965240"/>
                  </a:lnTo>
                  <a:lnTo>
                    <a:pt x="3552617" y="994981"/>
                  </a:lnTo>
                  <a:lnTo>
                    <a:pt x="3576709" y="1025067"/>
                  </a:lnTo>
                  <a:lnTo>
                    <a:pt x="3600375" y="1055500"/>
                  </a:lnTo>
                  <a:lnTo>
                    <a:pt x="3623605" y="1086267"/>
                  </a:lnTo>
                  <a:lnTo>
                    <a:pt x="3646391" y="1117354"/>
                  </a:lnTo>
                  <a:lnTo>
                    <a:pt x="3668731" y="1148764"/>
                  </a:lnTo>
                  <a:lnTo>
                    <a:pt x="3690626" y="1180494"/>
                  </a:lnTo>
                  <a:lnTo>
                    <a:pt x="3712068" y="1212532"/>
                  </a:lnTo>
                  <a:lnTo>
                    <a:pt x="3733048" y="1244867"/>
                  </a:lnTo>
                  <a:lnTo>
                    <a:pt x="3753564" y="1277496"/>
                  </a:lnTo>
                  <a:lnTo>
                    <a:pt x="3773619" y="1310421"/>
                  </a:lnTo>
                  <a:lnTo>
                    <a:pt x="3793202" y="1343628"/>
                  </a:lnTo>
                  <a:lnTo>
                    <a:pt x="3812307" y="1377104"/>
                  </a:lnTo>
                  <a:lnTo>
                    <a:pt x="3830934" y="1410848"/>
                  </a:lnTo>
                  <a:lnTo>
                    <a:pt x="3849082" y="1444861"/>
                  </a:lnTo>
                  <a:lnTo>
                    <a:pt x="3866744" y="1479128"/>
                  </a:lnTo>
                  <a:lnTo>
                    <a:pt x="3883913" y="1513637"/>
                  </a:lnTo>
                  <a:lnTo>
                    <a:pt x="3900589" y="1548386"/>
                  </a:lnTo>
                  <a:lnTo>
                    <a:pt x="3916772" y="1583377"/>
                  </a:lnTo>
                  <a:lnTo>
                    <a:pt x="3932455" y="1618594"/>
                  </a:lnTo>
                  <a:lnTo>
                    <a:pt x="3947632" y="1654024"/>
                  </a:lnTo>
                  <a:lnTo>
                    <a:pt x="3962304" y="1689666"/>
                  </a:lnTo>
                  <a:lnTo>
                    <a:pt x="3976469" y="1725521"/>
                  </a:lnTo>
                  <a:lnTo>
                    <a:pt x="3990122" y="1761574"/>
                  </a:lnTo>
                  <a:lnTo>
                    <a:pt x="4003259" y="1797810"/>
                  </a:lnTo>
                  <a:lnTo>
                    <a:pt x="4015878" y="1834230"/>
                  </a:lnTo>
                  <a:lnTo>
                    <a:pt x="4027980" y="1870833"/>
                  </a:lnTo>
                  <a:lnTo>
                    <a:pt x="4039560" y="1907604"/>
                  </a:lnTo>
                  <a:lnTo>
                    <a:pt x="4050612" y="1944529"/>
                  </a:lnTo>
                  <a:lnTo>
                    <a:pt x="4061138" y="1981608"/>
                  </a:lnTo>
                  <a:lnTo>
                    <a:pt x="4071137" y="2018840"/>
                  </a:lnTo>
                  <a:lnTo>
                    <a:pt x="4080606" y="2056211"/>
                  </a:lnTo>
                  <a:lnTo>
                    <a:pt x="4089539" y="2093705"/>
                  </a:lnTo>
                  <a:lnTo>
                    <a:pt x="4097938" y="2131322"/>
                  </a:lnTo>
                  <a:lnTo>
                    <a:pt x="4105802" y="2169063"/>
                  </a:lnTo>
                  <a:lnTo>
                    <a:pt x="4113128" y="2206912"/>
                  </a:lnTo>
                  <a:lnTo>
                    <a:pt x="4119913" y="2244854"/>
                  </a:lnTo>
                  <a:lnTo>
                    <a:pt x="4126158" y="2282889"/>
                  </a:lnTo>
                  <a:lnTo>
                    <a:pt x="4131861" y="2321016"/>
                  </a:lnTo>
                  <a:lnTo>
                    <a:pt x="4137021" y="2359221"/>
                  </a:lnTo>
                  <a:lnTo>
                    <a:pt x="4141636" y="2397487"/>
                  </a:lnTo>
                  <a:lnTo>
                    <a:pt x="4145706" y="2435816"/>
                  </a:lnTo>
                  <a:lnTo>
                    <a:pt x="4149230" y="2474206"/>
                  </a:lnTo>
                  <a:lnTo>
                    <a:pt x="4152208" y="2512642"/>
                  </a:lnTo>
                  <a:lnTo>
                    <a:pt x="4154638" y="2551109"/>
                  </a:lnTo>
                  <a:lnTo>
                    <a:pt x="4156519" y="2589607"/>
                  </a:lnTo>
                  <a:lnTo>
                    <a:pt x="4157853" y="2628136"/>
                  </a:lnTo>
                  <a:lnTo>
                    <a:pt x="4158638" y="2666679"/>
                  </a:lnTo>
                  <a:lnTo>
                    <a:pt x="4158875" y="2705222"/>
                  </a:lnTo>
                  <a:lnTo>
                    <a:pt x="4158563" y="2743765"/>
                  </a:lnTo>
                  <a:lnTo>
                    <a:pt x="4157702" y="2782307"/>
                  </a:lnTo>
                  <a:lnTo>
                    <a:pt x="4156292" y="2820832"/>
                  </a:lnTo>
                  <a:lnTo>
                    <a:pt x="4154335" y="2859326"/>
                  </a:lnTo>
                  <a:lnTo>
                    <a:pt x="4151830" y="2897789"/>
                  </a:lnTo>
                  <a:lnTo>
                    <a:pt x="4148776" y="2936219"/>
                  </a:lnTo>
                  <a:lnTo>
                    <a:pt x="4145177" y="2974602"/>
                  </a:lnTo>
                  <a:lnTo>
                    <a:pt x="4141032" y="3012923"/>
                  </a:lnTo>
                  <a:lnTo>
                    <a:pt x="4136342" y="3051180"/>
                  </a:lnTo>
                  <a:lnTo>
                    <a:pt x="4131107" y="3089374"/>
                  </a:lnTo>
                  <a:lnTo>
                    <a:pt x="4125329" y="3127490"/>
                  </a:lnTo>
                  <a:lnTo>
                    <a:pt x="4119009" y="3165513"/>
                  </a:lnTo>
                  <a:lnTo>
                    <a:pt x="4112150" y="3203441"/>
                  </a:lnTo>
                  <a:lnTo>
                    <a:pt x="4104749" y="3241276"/>
                  </a:lnTo>
                  <a:lnTo>
                    <a:pt x="4096811" y="3279001"/>
                  </a:lnTo>
                  <a:lnTo>
                    <a:pt x="4088339" y="3316602"/>
                  </a:lnTo>
                  <a:lnTo>
                    <a:pt x="4079332" y="3354079"/>
                  </a:lnTo>
                  <a:lnTo>
                    <a:pt x="4069790" y="3391431"/>
                  </a:lnTo>
                  <a:lnTo>
                    <a:pt x="4059718" y="3428643"/>
                  </a:lnTo>
                  <a:lnTo>
                    <a:pt x="4049119" y="3465701"/>
                  </a:lnTo>
                  <a:lnTo>
                    <a:pt x="4037994" y="3502605"/>
                  </a:lnTo>
                  <a:lnTo>
                    <a:pt x="4026342" y="3539353"/>
                  </a:lnTo>
                  <a:lnTo>
                    <a:pt x="4014168" y="3575932"/>
                  </a:lnTo>
                  <a:lnTo>
                    <a:pt x="4001477" y="3612327"/>
                  </a:lnTo>
                  <a:lnTo>
                    <a:pt x="3988270" y="3648537"/>
                  </a:lnTo>
                  <a:lnTo>
                    <a:pt x="3974545" y="3684563"/>
                  </a:lnTo>
                  <a:lnTo>
                    <a:pt x="3960310" y="3720390"/>
                  </a:lnTo>
                  <a:lnTo>
                    <a:pt x="3945569" y="3756003"/>
                  </a:lnTo>
                  <a:lnTo>
                    <a:pt x="3930322" y="3791403"/>
                  </a:lnTo>
                  <a:lnTo>
                    <a:pt x="3914569" y="3826590"/>
                  </a:lnTo>
                  <a:lnTo>
                    <a:pt x="3898318" y="3861548"/>
                  </a:lnTo>
                  <a:lnTo>
                    <a:pt x="3881574" y="3896265"/>
                  </a:lnTo>
                  <a:lnTo>
                    <a:pt x="3864337" y="3930740"/>
                  </a:lnTo>
                  <a:lnTo>
                    <a:pt x="3846608" y="3964973"/>
                  </a:lnTo>
                  <a:lnTo>
                    <a:pt x="3828393" y="3998950"/>
                  </a:lnTo>
                  <a:lnTo>
                    <a:pt x="3809700" y="4032658"/>
                  </a:lnTo>
                  <a:lnTo>
                    <a:pt x="3790529" y="4066096"/>
                  </a:lnTo>
                  <a:lnTo>
                    <a:pt x="3770880" y="4099264"/>
                  </a:lnTo>
                  <a:lnTo>
                    <a:pt x="3750761" y="4132150"/>
                  </a:lnTo>
                  <a:lnTo>
                    <a:pt x="3730181" y="4164739"/>
                  </a:lnTo>
                  <a:lnTo>
                    <a:pt x="3709138" y="4197032"/>
                  </a:lnTo>
                  <a:lnTo>
                    <a:pt x="3687633" y="4229029"/>
                  </a:lnTo>
                  <a:lnTo>
                    <a:pt x="3665676" y="4260716"/>
                  </a:lnTo>
                  <a:lnTo>
                    <a:pt x="3643273" y="4292081"/>
                  </a:lnTo>
                  <a:lnTo>
                    <a:pt x="3620427" y="4323124"/>
                  </a:lnTo>
                  <a:lnTo>
                    <a:pt x="3597136" y="4353844"/>
                  </a:lnTo>
                  <a:lnTo>
                    <a:pt x="3573411" y="4384231"/>
                  </a:lnTo>
                  <a:lnTo>
                    <a:pt x="3549260" y="4414270"/>
                  </a:lnTo>
                  <a:lnTo>
                    <a:pt x="3524684" y="4443962"/>
                  </a:lnTo>
                  <a:lnTo>
                    <a:pt x="3499683" y="4473308"/>
                  </a:lnTo>
                  <a:lnTo>
                    <a:pt x="3474266" y="4502294"/>
                  </a:lnTo>
                  <a:lnTo>
                    <a:pt x="3448445" y="4530911"/>
                  </a:lnTo>
                  <a:lnTo>
                    <a:pt x="3422219" y="4559156"/>
                  </a:lnTo>
                  <a:lnTo>
                    <a:pt x="3395588" y="4587031"/>
                  </a:lnTo>
                  <a:lnTo>
                    <a:pt x="3368563" y="4614525"/>
                  </a:lnTo>
                  <a:lnTo>
                    <a:pt x="3341155" y="4641625"/>
                  </a:lnTo>
                  <a:lnTo>
                    <a:pt x="3313364" y="4668332"/>
                  </a:lnTo>
                  <a:lnTo>
                    <a:pt x="3285190" y="4694647"/>
                  </a:lnTo>
                  <a:lnTo>
                    <a:pt x="3256644" y="4720557"/>
                  </a:lnTo>
                  <a:lnTo>
                    <a:pt x="3227738" y="4746054"/>
                  </a:lnTo>
                  <a:lnTo>
                    <a:pt x="3198473" y="4771136"/>
                  </a:lnTo>
                  <a:lnTo>
                    <a:pt x="3168847" y="4795804"/>
                  </a:lnTo>
                  <a:lnTo>
                    <a:pt x="3138873" y="4820049"/>
                  </a:lnTo>
                  <a:lnTo>
                    <a:pt x="3108563" y="4843859"/>
                  </a:lnTo>
                  <a:lnTo>
                    <a:pt x="3077917" y="4867236"/>
                  </a:lnTo>
                  <a:lnTo>
                    <a:pt x="3046935" y="4890178"/>
                  </a:lnTo>
                  <a:lnTo>
                    <a:pt x="3015630" y="4912677"/>
                  </a:lnTo>
                  <a:lnTo>
                    <a:pt x="2984014" y="4934724"/>
                  </a:lnTo>
                  <a:lnTo>
                    <a:pt x="2952087" y="4956318"/>
                  </a:lnTo>
                  <a:lnTo>
                    <a:pt x="2919850" y="4977460"/>
                  </a:lnTo>
                  <a:lnTo>
                    <a:pt x="2887315" y="4998141"/>
                  </a:lnTo>
                  <a:lnTo>
                    <a:pt x="2854496" y="5018352"/>
                  </a:lnTo>
                  <a:lnTo>
                    <a:pt x="2821392" y="5038095"/>
                  </a:lnTo>
                  <a:lnTo>
                    <a:pt x="2788004" y="5057368"/>
                  </a:lnTo>
                  <a:lnTo>
                    <a:pt x="2754345" y="5076164"/>
                  </a:lnTo>
                  <a:lnTo>
                    <a:pt x="2720428" y="5094475"/>
                  </a:lnTo>
                  <a:lnTo>
                    <a:pt x="2686255" y="5112301"/>
                  </a:lnTo>
                  <a:lnTo>
                    <a:pt x="2651824" y="5129642"/>
                  </a:lnTo>
                  <a:lnTo>
                    <a:pt x="2617149" y="5146492"/>
                  </a:lnTo>
                  <a:lnTo>
                    <a:pt x="2582246" y="5162844"/>
                  </a:lnTo>
                  <a:lnTo>
                    <a:pt x="2547113" y="5178696"/>
                  </a:lnTo>
                  <a:lnTo>
                    <a:pt x="2511751" y="5194050"/>
                  </a:lnTo>
                  <a:lnTo>
                    <a:pt x="2476174" y="5208899"/>
                  </a:lnTo>
                  <a:lnTo>
                    <a:pt x="2440396" y="5223238"/>
                  </a:lnTo>
                  <a:lnTo>
                    <a:pt x="2404418" y="5237065"/>
                  </a:lnTo>
                  <a:lnTo>
                    <a:pt x="2368240" y="5250382"/>
                  </a:lnTo>
                  <a:lnTo>
                    <a:pt x="2331875" y="5263182"/>
                  </a:lnTo>
                  <a:lnTo>
                    <a:pt x="2295340" y="5275462"/>
                  </a:lnTo>
                  <a:lnTo>
                    <a:pt x="2258633" y="5287219"/>
                  </a:lnTo>
                  <a:lnTo>
                    <a:pt x="2221755" y="5298456"/>
                  </a:lnTo>
                  <a:lnTo>
                    <a:pt x="2184721" y="5309166"/>
                  </a:lnTo>
                  <a:lnTo>
                    <a:pt x="2147546" y="5319345"/>
                  </a:lnTo>
                  <a:lnTo>
                    <a:pt x="2110230" y="5328995"/>
                  </a:lnTo>
                  <a:lnTo>
                    <a:pt x="2072772" y="5338114"/>
                  </a:lnTo>
                  <a:lnTo>
                    <a:pt x="2035189" y="5346699"/>
                  </a:lnTo>
                  <a:lnTo>
                    <a:pt x="1997494" y="5354747"/>
                  </a:lnTo>
                  <a:lnTo>
                    <a:pt x="1959690" y="5362257"/>
                  </a:lnTo>
                  <a:lnTo>
                    <a:pt x="1921774" y="5369230"/>
                  </a:lnTo>
                  <a:lnTo>
                    <a:pt x="1883763" y="5375662"/>
                  </a:lnTo>
                  <a:lnTo>
                    <a:pt x="1845671" y="5381552"/>
                  </a:lnTo>
                  <a:lnTo>
                    <a:pt x="1807500" y="5386898"/>
                  </a:lnTo>
                  <a:lnTo>
                    <a:pt x="1769249" y="5391701"/>
                  </a:lnTo>
                  <a:lnTo>
                    <a:pt x="1730933" y="5395960"/>
                  </a:lnTo>
                  <a:lnTo>
                    <a:pt x="1692569" y="5399672"/>
                  </a:lnTo>
                  <a:lnTo>
                    <a:pt x="1654155" y="5402838"/>
                  </a:lnTo>
                  <a:lnTo>
                    <a:pt x="1615693" y="5405457"/>
                  </a:lnTo>
                  <a:lnTo>
                    <a:pt x="1577197" y="5407528"/>
                  </a:lnTo>
                  <a:lnTo>
                    <a:pt x="1538683" y="5409051"/>
                  </a:lnTo>
                  <a:lnTo>
                    <a:pt x="1500152" y="5410025"/>
                  </a:lnTo>
                  <a:lnTo>
                    <a:pt x="1461603" y="5410451"/>
                  </a:lnTo>
                  <a:close/>
                </a:path>
              </a:pathLst>
            </a:custGeom>
            <a:solidFill>
              <a:srgbClr val="008A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63771" y="2677657"/>
              <a:ext cx="2708275" cy="4994275"/>
            </a:xfrm>
            <a:custGeom>
              <a:avLst/>
              <a:gdLst/>
              <a:ahLst/>
              <a:cxnLst/>
              <a:rect l="l" t="t" r="r" b="b"/>
              <a:pathLst>
                <a:path w="2708275" h="4994275">
                  <a:moveTo>
                    <a:pt x="1256936" y="4994269"/>
                  </a:moveTo>
                  <a:lnTo>
                    <a:pt x="1211220" y="4964607"/>
                  </a:lnTo>
                  <a:lnTo>
                    <a:pt x="1166110" y="4934032"/>
                  </a:lnTo>
                  <a:lnTo>
                    <a:pt x="1121625" y="4902554"/>
                  </a:lnTo>
                  <a:lnTo>
                    <a:pt x="1077781" y="4870188"/>
                  </a:lnTo>
                  <a:lnTo>
                    <a:pt x="1034598" y="4836946"/>
                  </a:lnTo>
                  <a:lnTo>
                    <a:pt x="992093" y="4802842"/>
                  </a:lnTo>
                  <a:lnTo>
                    <a:pt x="950283" y="4767889"/>
                  </a:lnTo>
                  <a:lnTo>
                    <a:pt x="909184" y="4732102"/>
                  </a:lnTo>
                  <a:lnTo>
                    <a:pt x="868814" y="4695495"/>
                  </a:lnTo>
                  <a:lnTo>
                    <a:pt x="829189" y="4658083"/>
                  </a:lnTo>
                  <a:lnTo>
                    <a:pt x="790325" y="4619882"/>
                  </a:lnTo>
                  <a:lnTo>
                    <a:pt x="752237" y="4580906"/>
                  </a:lnTo>
                  <a:lnTo>
                    <a:pt x="714941" y="4541171"/>
                  </a:lnTo>
                  <a:lnTo>
                    <a:pt x="678453" y="4500694"/>
                  </a:lnTo>
                  <a:lnTo>
                    <a:pt x="642787" y="4459491"/>
                  </a:lnTo>
                  <a:lnTo>
                    <a:pt x="607956" y="4417579"/>
                  </a:lnTo>
                  <a:lnTo>
                    <a:pt x="573977" y="4374974"/>
                  </a:lnTo>
                  <a:lnTo>
                    <a:pt x="540861" y="4331693"/>
                  </a:lnTo>
                  <a:lnTo>
                    <a:pt x="508624" y="4287756"/>
                  </a:lnTo>
                  <a:lnTo>
                    <a:pt x="477276" y="4243178"/>
                  </a:lnTo>
                  <a:lnTo>
                    <a:pt x="446833" y="4197979"/>
                  </a:lnTo>
                  <a:lnTo>
                    <a:pt x="417305" y="4152176"/>
                  </a:lnTo>
                  <a:lnTo>
                    <a:pt x="388705" y="4105788"/>
                  </a:lnTo>
                  <a:lnTo>
                    <a:pt x="361044" y="4058834"/>
                  </a:lnTo>
                  <a:lnTo>
                    <a:pt x="334334" y="4011333"/>
                  </a:lnTo>
                  <a:lnTo>
                    <a:pt x="308585" y="3963304"/>
                  </a:lnTo>
                  <a:lnTo>
                    <a:pt x="283807" y="3914767"/>
                  </a:lnTo>
                  <a:lnTo>
                    <a:pt x="260012" y="3865741"/>
                  </a:lnTo>
                  <a:lnTo>
                    <a:pt x="237207" y="3816245"/>
                  </a:lnTo>
                  <a:lnTo>
                    <a:pt x="215404" y="3766301"/>
                  </a:lnTo>
                  <a:lnTo>
                    <a:pt x="194610" y="3715929"/>
                  </a:lnTo>
                  <a:lnTo>
                    <a:pt x="174834" y="3665148"/>
                  </a:lnTo>
                  <a:lnTo>
                    <a:pt x="156083" y="3613979"/>
                  </a:lnTo>
                  <a:lnTo>
                    <a:pt x="138367" y="3562444"/>
                  </a:lnTo>
                  <a:lnTo>
                    <a:pt x="121691" y="3510562"/>
                  </a:lnTo>
                  <a:lnTo>
                    <a:pt x="106062" y="3458355"/>
                  </a:lnTo>
                  <a:lnTo>
                    <a:pt x="91487" y="3405845"/>
                  </a:lnTo>
                  <a:lnTo>
                    <a:pt x="77972" y="3353051"/>
                  </a:lnTo>
                  <a:lnTo>
                    <a:pt x="65522" y="3299997"/>
                  </a:lnTo>
                  <a:lnTo>
                    <a:pt x="54142" y="3246702"/>
                  </a:lnTo>
                  <a:lnTo>
                    <a:pt x="43836" y="3193190"/>
                  </a:lnTo>
                  <a:lnTo>
                    <a:pt x="34610" y="3139480"/>
                  </a:lnTo>
                  <a:lnTo>
                    <a:pt x="26467" y="3085596"/>
                  </a:lnTo>
                  <a:lnTo>
                    <a:pt x="19409" y="3031559"/>
                  </a:lnTo>
                  <a:lnTo>
                    <a:pt x="13441" y="2977391"/>
                  </a:lnTo>
                  <a:lnTo>
                    <a:pt x="8563" y="2923114"/>
                  </a:lnTo>
                  <a:lnTo>
                    <a:pt x="4779" y="2868750"/>
                  </a:lnTo>
                  <a:lnTo>
                    <a:pt x="2090" y="2814321"/>
                  </a:lnTo>
                  <a:lnTo>
                    <a:pt x="496" y="2759848"/>
                  </a:lnTo>
                  <a:lnTo>
                    <a:pt x="0" y="2705354"/>
                  </a:lnTo>
                  <a:lnTo>
                    <a:pt x="162" y="2678105"/>
                  </a:lnTo>
                  <a:lnTo>
                    <a:pt x="1310" y="2623624"/>
                  </a:lnTo>
                  <a:lnTo>
                    <a:pt x="3554" y="2569172"/>
                  </a:lnTo>
                  <a:lnTo>
                    <a:pt x="6894" y="2514781"/>
                  </a:lnTo>
                  <a:lnTo>
                    <a:pt x="11327" y="2460463"/>
                  </a:lnTo>
                  <a:lnTo>
                    <a:pt x="16853" y="2406251"/>
                  </a:lnTo>
                  <a:lnTo>
                    <a:pt x="23468" y="2352155"/>
                  </a:lnTo>
                  <a:lnTo>
                    <a:pt x="31171" y="2298209"/>
                  </a:lnTo>
                  <a:lnTo>
                    <a:pt x="39958" y="2244424"/>
                  </a:lnTo>
                  <a:lnTo>
                    <a:pt x="49825" y="2190831"/>
                  </a:lnTo>
                  <a:lnTo>
                    <a:pt x="60769" y="2137443"/>
                  </a:lnTo>
                  <a:lnTo>
                    <a:pt x="72784" y="2084291"/>
                  </a:lnTo>
                  <a:lnTo>
                    <a:pt x="85868" y="2031386"/>
                  </a:lnTo>
                  <a:lnTo>
                    <a:pt x="100012" y="1978761"/>
                  </a:lnTo>
                  <a:lnTo>
                    <a:pt x="115214" y="1926425"/>
                  </a:lnTo>
                  <a:lnTo>
                    <a:pt x="131465" y="1874412"/>
                  </a:lnTo>
                  <a:lnTo>
                    <a:pt x="148761" y="1822730"/>
                  </a:lnTo>
                  <a:lnTo>
                    <a:pt x="167091" y="1771413"/>
                  </a:lnTo>
                  <a:lnTo>
                    <a:pt x="186452" y="1720469"/>
                  </a:lnTo>
                  <a:lnTo>
                    <a:pt x="206833" y="1669931"/>
                  </a:lnTo>
                  <a:lnTo>
                    <a:pt x="228228" y="1619808"/>
                  </a:lnTo>
                  <a:lnTo>
                    <a:pt x="250626" y="1570130"/>
                  </a:lnTo>
                  <a:lnTo>
                    <a:pt x="274021" y="1520909"/>
                  </a:lnTo>
                  <a:lnTo>
                    <a:pt x="298399" y="1472173"/>
                  </a:lnTo>
                  <a:lnTo>
                    <a:pt x="323756" y="1423932"/>
                  </a:lnTo>
                  <a:lnTo>
                    <a:pt x="350076" y="1376217"/>
                  </a:lnTo>
                  <a:lnTo>
                    <a:pt x="377353" y="1329036"/>
                  </a:lnTo>
                  <a:lnTo>
                    <a:pt x="405572" y="1282418"/>
                  </a:lnTo>
                  <a:lnTo>
                    <a:pt x="434725" y="1236373"/>
                  </a:lnTo>
                  <a:lnTo>
                    <a:pt x="464797" y="1190928"/>
                  </a:lnTo>
                  <a:lnTo>
                    <a:pt x="495780" y="1146094"/>
                  </a:lnTo>
                  <a:lnTo>
                    <a:pt x="527656" y="1101896"/>
                  </a:lnTo>
                  <a:lnTo>
                    <a:pt x="560418" y="1058344"/>
                  </a:lnTo>
                  <a:lnTo>
                    <a:pt x="594046" y="1015465"/>
                  </a:lnTo>
                  <a:lnTo>
                    <a:pt x="628534" y="973267"/>
                  </a:lnTo>
                  <a:lnTo>
                    <a:pt x="663861" y="931776"/>
                  </a:lnTo>
                  <a:lnTo>
                    <a:pt x="700019" y="891000"/>
                  </a:lnTo>
                  <a:lnTo>
                    <a:pt x="736986" y="850963"/>
                  </a:lnTo>
                  <a:lnTo>
                    <a:pt x="774756" y="811675"/>
                  </a:lnTo>
                  <a:lnTo>
                    <a:pt x="813305" y="773159"/>
                  </a:lnTo>
                  <a:lnTo>
                    <a:pt x="852624" y="735423"/>
                  </a:lnTo>
                  <a:lnTo>
                    <a:pt x="892692" y="698489"/>
                  </a:lnTo>
                  <a:lnTo>
                    <a:pt x="933498" y="662365"/>
                  </a:lnTo>
                  <a:lnTo>
                    <a:pt x="975019" y="627073"/>
                  </a:lnTo>
                  <a:lnTo>
                    <a:pt x="1017246" y="592621"/>
                  </a:lnTo>
                  <a:lnTo>
                    <a:pt x="1060154" y="559029"/>
                  </a:lnTo>
                  <a:lnTo>
                    <a:pt x="1103733" y="526303"/>
                  </a:lnTo>
                  <a:lnTo>
                    <a:pt x="1147958" y="494465"/>
                  </a:lnTo>
                  <a:lnTo>
                    <a:pt x="1192819" y="463520"/>
                  </a:lnTo>
                  <a:lnTo>
                    <a:pt x="1238288" y="433486"/>
                  </a:lnTo>
                  <a:lnTo>
                    <a:pt x="1284358" y="404372"/>
                  </a:lnTo>
                  <a:lnTo>
                    <a:pt x="1330999" y="376193"/>
                  </a:lnTo>
                  <a:lnTo>
                    <a:pt x="1378203" y="348955"/>
                  </a:lnTo>
                  <a:lnTo>
                    <a:pt x="1425941" y="322676"/>
                  </a:lnTo>
                  <a:lnTo>
                    <a:pt x="1474203" y="297359"/>
                  </a:lnTo>
                  <a:lnTo>
                    <a:pt x="1522959" y="273022"/>
                  </a:lnTo>
                  <a:lnTo>
                    <a:pt x="1572200" y="249668"/>
                  </a:lnTo>
                  <a:lnTo>
                    <a:pt x="1621897" y="227313"/>
                  </a:lnTo>
                  <a:lnTo>
                    <a:pt x="1672038" y="205959"/>
                  </a:lnTo>
                  <a:lnTo>
                    <a:pt x="1722594" y="185621"/>
                  </a:lnTo>
                  <a:lnTo>
                    <a:pt x="1773553" y="166303"/>
                  </a:lnTo>
                  <a:lnTo>
                    <a:pt x="1824886" y="148016"/>
                  </a:lnTo>
                  <a:lnTo>
                    <a:pt x="1876582" y="130764"/>
                  </a:lnTo>
                  <a:lnTo>
                    <a:pt x="1928610" y="114557"/>
                  </a:lnTo>
                  <a:lnTo>
                    <a:pt x="1980958" y="99400"/>
                  </a:lnTo>
                  <a:lnTo>
                    <a:pt x="2033595" y="85299"/>
                  </a:lnTo>
                  <a:lnTo>
                    <a:pt x="2086511" y="72260"/>
                  </a:lnTo>
                  <a:lnTo>
                    <a:pt x="2139673" y="60290"/>
                  </a:lnTo>
                  <a:lnTo>
                    <a:pt x="2193071" y="49391"/>
                  </a:lnTo>
                  <a:lnTo>
                    <a:pt x="2246671" y="39569"/>
                  </a:lnTo>
                  <a:lnTo>
                    <a:pt x="2300464" y="30827"/>
                  </a:lnTo>
                  <a:lnTo>
                    <a:pt x="2354417" y="23171"/>
                  </a:lnTo>
                  <a:lnTo>
                    <a:pt x="2408518" y="16601"/>
                  </a:lnTo>
                  <a:lnTo>
                    <a:pt x="2462735" y="11121"/>
                  </a:lnTo>
                  <a:lnTo>
                    <a:pt x="2517056" y="6733"/>
                  </a:lnTo>
                  <a:lnTo>
                    <a:pt x="2571450" y="3440"/>
                  </a:lnTo>
                  <a:lnTo>
                    <a:pt x="2625904" y="1241"/>
                  </a:lnTo>
                  <a:lnTo>
                    <a:pt x="2680386" y="139"/>
                  </a:lnTo>
                  <a:lnTo>
                    <a:pt x="2707635" y="0"/>
                  </a:lnTo>
                  <a:lnTo>
                    <a:pt x="2707771" y="1353953"/>
                  </a:lnTo>
                  <a:lnTo>
                    <a:pt x="2680519" y="1354230"/>
                  </a:lnTo>
                  <a:lnTo>
                    <a:pt x="2653289" y="1355055"/>
                  </a:lnTo>
                  <a:lnTo>
                    <a:pt x="2598895" y="1358349"/>
                  </a:lnTo>
                  <a:lnTo>
                    <a:pt x="2544678" y="1363828"/>
                  </a:lnTo>
                  <a:lnTo>
                    <a:pt x="2490726" y="1371485"/>
                  </a:lnTo>
                  <a:lnTo>
                    <a:pt x="2437125" y="1381306"/>
                  </a:lnTo>
                  <a:lnTo>
                    <a:pt x="2383963" y="1393277"/>
                  </a:lnTo>
                  <a:lnTo>
                    <a:pt x="2331325" y="1407377"/>
                  </a:lnTo>
                  <a:lnTo>
                    <a:pt x="2279298" y="1423584"/>
                  </a:lnTo>
                  <a:lnTo>
                    <a:pt x="2227965" y="1441870"/>
                  </a:lnTo>
                  <a:lnTo>
                    <a:pt x="2177410" y="1462209"/>
                  </a:lnTo>
                  <a:lnTo>
                    <a:pt x="2127713" y="1484564"/>
                  </a:lnTo>
                  <a:lnTo>
                    <a:pt x="2078957" y="1508902"/>
                  </a:lnTo>
                  <a:lnTo>
                    <a:pt x="2031219" y="1535181"/>
                  </a:lnTo>
                  <a:lnTo>
                    <a:pt x="1984578" y="1563361"/>
                  </a:lnTo>
                  <a:lnTo>
                    <a:pt x="1939107" y="1593393"/>
                  </a:lnTo>
                  <a:lnTo>
                    <a:pt x="1894883" y="1625232"/>
                  </a:lnTo>
                  <a:lnTo>
                    <a:pt x="1851975" y="1658824"/>
                  </a:lnTo>
                  <a:lnTo>
                    <a:pt x="1810455" y="1694116"/>
                  </a:lnTo>
                  <a:lnTo>
                    <a:pt x="1770387" y="1731050"/>
                  </a:lnTo>
                  <a:lnTo>
                    <a:pt x="1731839" y="1769566"/>
                  </a:lnTo>
                  <a:lnTo>
                    <a:pt x="1694871" y="1809602"/>
                  </a:lnTo>
                  <a:lnTo>
                    <a:pt x="1659545" y="1851094"/>
                  </a:lnTo>
                  <a:lnTo>
                    <a:pt x="1625916" y="1893973"/>
                  </a:lnTo>
                  <a:lnTo>
                    <a:pt x="1594040" y="1938171"/>
                  </a:lnTo>
                  <a:lnTo>
                    <a:pt x="1563969" y="1983615"/>
                  </a:lnTo>
                  <a:lnTo>
                    <a:pt x="1535750" y="2030233"/>
                  </a:lnTo>
                  <a:lnTo>
                    <a:pt x="1509430" y="2077948"/>
                  </a:lnTo>
                  <a:lnTo>
                    <a:pt x="1485052" y="2126684"/>
                  </a:lnTo>
                  <a:lnTo>
                    <a:pt x="1462655" y="2176362"/>
                  </a:lnTo>
                  <a:lnTo>
                    <a:pt x="1442275" y="2226900"/>
                  </a:lnTo>
                  <a:lnTo>
                    <a:pt x="1423944" y="2278218"/>
                  </a:lnTo>
                  <a:lnTo>
                    <a:pt x="1407694" y="2330232"/>
                  </a:lnTo>
                  <a:lnTo>
                    <a:pt x="1393549" y="2382857"/>
                  </a:lnTo>
                  <a:lnTo>
                    <a:pt x="1381534" y="2436009"/>
                  </a:lnTo>
                  <a:lnTo>
                    <a:pt x="1371667" y="2489601"/>
                  </a:lnTo>
                  <a:lnTo>
                    <a:pt x="1363965" y="2543547"/>
                  </a:lnTo>
                  <a:lnTo>
                    <a:pt x="1358440" y="2597760"/>
                  </a:lnTo>
                  <a:lnTo>
                    <a:pt x="1355101" y="2652150"/>
                  </a:lnTo>
                  <a:lnTo>
                    <a:pt x="1353952" y="2706631"/>
                  </a:lnTo>
                  <a:lnTo>
                    <a:pt x="1354201" y="2733873"/>
                  </a:lnTo>
                  <a:lnTo>
                    <a:pt x="1356343" y="2788335"/>
                  </a:lnTo>
                  <a:lnTo>
                    <a:pt x="1360673" y="2842645"/>
                  </a:lnTo>
                  <a:lnTo>
                    <a:pt x="1367187" y="2896758"/>
                  </a:lnTo>
                  <a:lnTo>
                    <a:pt x="1375870" y="2950544"/>
                  </a:lnTo>
                  <a:lnTo>
                    <a:pt x="1386715" y="3003958"/>
                  </a:lnTo>
                  <a:lnTo>
                    <a:pt x="1399695" y="3056871"/>
                  </a:lnTo>
                  <a:lnTo>
                    <a:pt x="1414800" y="3109241"/>
                  </a:lnTo>
                  <a:lnTo>
                    <a:pt x="1431993" y="3160939"/>
                  </a:lnTo>
                  <a:lnTo>
                    <a:pt x="1451260" y="3211924"/>
                  </a:lnTo>
                  <a:lnTo>
                    <a:pt x="1472554" y="3262072"/>
                  </a:lnTo>
                  <a:lnTo>
                    <a:pt x="1495859" y="3311343"/>
                  </a:lnTo>
                  <a:lnTo>
                    <a:pt x="1521117" y="3359616"/>
                  </a:lnTo>
                  <a:lnTo>
                    <a:pt x="1548308" y="3406853"/>
                  </a:lnTo>
                  <a:lnTo>
                    <a:pt x="1577366" y="3452939"/>
                  </a:lnTo>
                  <a:lnTo>
                    <a:pt x="1608268" y="3497837"/>
                  </a:lnTo>
                  <a:lnTo>
                    <a:pt x="1640938" y="3541437"/>
                  </a:lnTo>
                  <a:lnTo>
                    <a:pt x="1675350" y="3583704"/>
                  </a:lnTo>
                  <a:lnTo>
                    <a:pt x="1711420" y="3624536"/>
                  </a:lnTo>
                  <a:lnTo>
                    <a:pt x="1749119" y="3663899"/>
                  </a:lnTo>
                  <a:lnTo>
                    <a:pt x="1788356" y="3701698"/>
                  </a:lnTo>
                  <a:lnTo>
                    <a:pt x="1829098" y="3737902"/>
                  </a:lnTo>
                  <a:lnTo>
                    <a:pt x="1871248" y="3772423"/>
                  </a:lnTo>
                  <a:lnTo>
                    <a:pt x="1914770" y="3805234"/>
                  </a:lnTo>
                  <a:lnTo>
                    <a:pt x="1959558" y="3836254"/>
                  </a:lnTo>
                  <a:lnTo>
                    <a:pt x="1982421" y="3851088"/>
                  </a:lnTo>
                  <a:lnTo>
                    <a:pt x="1256936" y="4994269"/>
                  </a:lnTo>
                  <a:close/>
                </a:path>
              </a:pathLst>
            </a:custGeom>
            <a:solidFill>
              <a:srgbClr val="CAA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979528" y="4248895"/>
            <a:ext cx="1156335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4" marR="5080" indent="-218440">
              <a:lnSpc>
                <a:spcPct val="114599"/>
              </a:lnSpc>
              <a:spcBef>
                <a:spcPts val="100"/>
              </a:spcBef>
            </a:pPr>
            <a:r>
              <a:rPr sz="3000" spc="60" dirty="0">
                <a:latin typeface="Times New Roman"/>
                <a:cs typeface="Times New Roman"/>
              </a:rPr>
              <a:t>Insider </a:t>
            </a:r>
            <a:r>
              <a:rPr sz="3000" spc="-25" dirty="0">
                <a:latin typeface="Times New Roman"/>
                <a:cs typeface="Times New Roman"/>
              </a:rPr>
              <a:t>58%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64488" y="6226100"/>
            <a:ext cx="1009650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104" marR="5080" indent="-193040">
              <a:lnSpc>
                <a:spcPct val="114599"/>
              </a:lnSpc>
              <a:spcBef>
                <a:spcPts val="100"/>
              </a:spcBef>
            </a:pPr>
            <a:r>
              <a:rPr sz="3000" spc="75" dirty="0">
                <a:latin typeface="Times New Roman"/>
                <a:cs typeface="Times New Roman"/>
              </a:rPr>
              <a:t>Retail </a:t>
            </a:r>
            <a:r>
              <a:rPr sz="3000" spc="-25" dirty="0">
                <a:latin typeface="Times New Roman"/>
                <a:cs typeface="Times New Roman"/>
              </a:rPr>
              <a:t>41%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53719" y="1346570"/>
            <a:ext cx="477647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32740" algn="ctr">
              <a:lnSpc>
                <a:spcPct val="100000"/>
              </a:lnSpc>
              <a:spcBef>
                <a:spcPts val="100"/>
              </a:spcBef>
            </a:pPr>
            <a:r>
              <a:rPr sz="3500" b="1" spc="-100" dirty="0">
                <a:latin typeface="Times New Roman"/>
                <a:cs typeface="Times New Roman"/>
              </a:rPr>
              <a:t>Shareholder</a:t>
            </a:r>
            <a:r>
              <a:rPr sz="3500" b="1" spc="-40" dirty="0">
                <a:latin typeface="Times New Roman"/>
                <a:cs typeface="Times New Roman"/>
              </a:rPr>
              <a:t> </a:t>
            </a:r>
            <a:r>
              <a:rPr sz="3500" b="1" spc="-80" dirty="0">
                <a:latin typeface="Times New Roman"/>
                <a:cs typeface="Times New Roman"/>
              </a:rPr>
              <a:t>Breakdown</a:t>
            </a:r>
            <a:endParaRPr sz="3500">
              <a:latin typeface="Times New Roman"/>
              <a:cs typeface="Times New Roman"/>
            </a:endParaRPr>
          </a:p>
          <a:p>
            <a:pPr marL="2735580" algn="ctr">
              <a:lnSpc>
                <a:spcPct val="100000"/>
              </a:lnSpc>
              <a:spcBef>
                <a:spcPts val="75"/>
              </a:spcBef>
            </a:pPr>
            <a:r>
              <a:rPr sz="3000" spc="85" dirty="0">
                <a:latin typeface="Times New Roman"/>
                <a:cs typeface="Times New Roman"/>
              </a:rPr>
              <a:t>Institutional</a:t>
            </a:r>
            <a:endParaRPr sz="3000">
              <a:latin typeface="Times New Roman"/>
              <a:cs typeface="Times New Roman"/>
            </a:endParaRPr>
          </a:p>
          <a:p>
            <a:pPr marL="2736215" algn="ctr">
              <a:lnSpc>
                <a:spcPct val="100000"/>
              </a:lnSpc>
              <a:spcBef>
                <a:spcPts val="525"/>
              </a:spcBef>
            </a:pPr>
            <a:r>
              <a:rPr sz="3000" spc="75" dirty="0">
                <a:latin typeface="Times New Roman"/>
                <a:cs typeface="Times New Roman"/>
              </a:rPr>
              <a:t>~1%</a:t>
            </a:r>
            <a:endParaRPr sz="3000">
              <a:latin typeface="Times New Roman"/>
              <a:cs typeface="Times New Roman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955333"/>
              </p:ext>
            </p:extLst>
          </p:nvPr>
        </p:nvGraphicFramePr>
        <p:xfrm>
          <a:off x="1213952" y="2404841"/>
          <a:ext cx="5866130" cy="4545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3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564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800" spc="65" dirty="0">
                          <a:latin typeface="Times New Roman"/>
                          <a:cs typeface="Times New Roman"/>
                        </a:rPr>
                        <a:t>Share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Price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9054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$0.</a:t>
                      </a:r>
                      <a:r>
                        <a:rPr lang="en-CA" sz="2800" spc="-10" dirty="0">
                          <a:latin typeface="Times New Roman"/>
                          <a:cs typeface="Times New Roman"/>
                        </a:rPr>
                        <a:t>12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9054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005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800" spc="50" dirty="0">
                          <a:latin typeface="Times New Roman"/>
                          <a:cs typeface="Times New Roman"/>
                        </a:rPr>
                        <a:t>Shares</a:t>
                      </a:r>
                      <a:r>
                        <a:rPr sz="2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85" dirty="0">
                          <a:latin typeface="Times New Roman"/>
                          <a:cs typeface="Times New Roman"/>
                        </a:rPr>
                        <a:t>Outstanding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800" spc="4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CA" sz="2800" spc="40" dirty="0">
                          <a:latin typeface="Times New Roman"/>
                          <a:cs typeface="Times New Roman"/>
                        </a:rPr>
                        <a:t>30.6</a:t>
                      </a:r>
                      <a:r>
                        <a:rPr sz="2800" spc="40" dirty="0">
                          <a:latin typeface="Times New Roman"/>
                          <a:cs typeface="Times New Roman"/>
                        </a:rPr>
                        <a:t>M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005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Base</a:t>
                      </a:r>
                      <a:r>
                        <a:rPr sz="28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114" dirty="0">
                          <a:latin typeface="Times New Roman"/>
                          <a:cs typeface="Times New Roman"/>
                        </a:rPr>
                        <a:t>Market</a:t>
                      </a:r>
                      <a:r>
                        <a:rPr sz="28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100" dirty="0">
                          <a:latin typeface="Times New Roman"/>
                          <a:cs typeface="Times New Roman"/>
                        </a:rPr>
                        <a:t>Cap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CA" sz="2800" spc="40" dirty="0"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2800" spc="4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CA" sz="2800" spc="40" dirty="0">
                          <a:latin typeface="Times New Roman"/>
                          <a:cs typeface="Times New Roman"/>
                        </a:rPr>
                        <a:t>5.68</a:t>
                      </a:r>
                      <a:r>
                        <a:rPr sz="2800" spc="40" dirty="0">
                          <a:latin typeface="Times New Roman"/>
                          <a:cs typeface="Times New Roman"/>
                        </a:rPr>
                        <a:t>M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005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800" spc="90" dirty="0">
                          <a:latin typeface="Times New Roman"/>
                          <a:cs typeface="Times New Roman"/>
                        </a:rPr>
                        <a:t>Warrants</a:t>
                      </a:r>
                      <a:r>
                        <a:rPr sz="2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45" dirty="0">
                          <a:latin typeface="Times New Roman"/>
                          <a:cs typeface="Times New Roman"/>
                        </a:rPr>
                        <a:t>Issued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800" spc="5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CA" sz="2800" spc="50" dirty="0">
                          <a:latin typeface="Times New Roman"/>
                          <a:cs typeface="Times New Roman"/>
                        </a:rPr>
                        <a:t>8.4</a:t>
                      </a:r>
                      <a:r>
                        <a:rPr sz="2800" spc="50" dirty="0">
                          <a:latin typeface="Times New Roman"/>
                          <a:cs typeface="Times New Roman"/>
                        </a:rPr>
                        <a:t>M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005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800" spc="75" dirty="0">
                          <a:latin typeface="Times New Roman"/>
                          <a:cs typeface="Times New Roman"/>
                        </a:rPr>
                        <a:t>Stock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90" dirty="0">
                          <a:latin typeface="Times New Roman"/>
                          <a:cs typeface="Times New Roman"/>
                        </a:rPr>
                        <a:t>Options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45" dirty="0">
                          <a:latin typeface="Times New Roman"/>
                          <a:cs typeface="Times New Roman"/>
                        </a:rPr>
                        <a:t>Issued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2800" spc="55" dirty="0">
                          <a:latin typeface="Times New Roman"/>
                          <a:cs typeface="Times New Roman"/>
                        </a:rPr>
                        <a:t>7.</a:t>
                      </a:r>
                      <a:r>
                        <a:rPr lang="en-CA" sz="2800" spc="5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800" spc="55" dirty="0">
                          <a:latin typeface="Times New Roman"/>
                          <a:cs typeface="Times New Roman"/>
                        </a:rPr>
                        <a:t>M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0305">
                <a:tc>
                  <a:txBody>
                    <a:bodyPr/>
                    <a:lstStyle/>
                    <a:p>
                      <a:pPr marL="98425" marR="935355">
                        <a:lnSpc>
                          <a:spcPts val="3900"/>
                        </a:lnSpc>
                        <a:spcBef>
                          <a:spcPts val="135"/>
                        </a:spcBef>
                      </a:pPr>
                      <a:r>
                        <a:rPr sz="2800" spc="60" dirty="0">
                          <a:latin typeface="Times New Roman"/>
                          <a:cs typeface="Times New Roman"/>
                        </a:rPr>
                        <a:t>Fully</a:t>
                      </a:r>
                      <a:r>
                        <a:rPr sz="2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85" dirty="0">
                          <a:latin typeface="Times New Roman"/>
                          <a:cs typeface="Times New Roman"/>
                        </a:rPr>
                        <a:t>Diluted</a:t>
                      </a:r>
                      <a:r>
                        <a:rPr sz="2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40" dirty="0">
                          <a:latin typeface="Times New Roman"/>
                          <a:cs typeface="Times New Roman"/>
                        </a:rPr>
                        <a:t>Shares </a:t>
                      </a:r>
                      <a:r>
                        <a:rPr sz="2800" spc="85" dirty="0">
                          <a:latin typeface="Times New Roman"/>
                          <a:cs typeface="Times New Roman"/>
                        </a:rPr>
                        <a:t>Outstanding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2405"/>
                        </a:spcBef>
                      </a:pPr>
                      <a:r>
                        <a:rPr sz="2800" spc="4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CA" sz="2800" spc="40">
                          <a:latin typeface="Times New Roman"/>
                          <a:cs typeface="Times New Roman"/>
                        </a:rPr>
                        <a:t>66</a:t>
                      </a:r>
                      <a:r>
                        <a:rPr sz="2800" spc="40">
                          <a:latin typeface="Times New Roman"/>
                          <a:cs typeface="Times New Roman"/>
                        </a:rPr>
                        <a:t>M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05435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0336" y="8029336"/>
            <a:ext cx="2258060" cy="2258060"/>
          </a:xfrm>
          <a:custGeom>
            <a:avLst/>
            <a:gdLst/>
            <a:ahLst/>
            <a:cxnLst/>
            <a:rect l="l" t="t" r="r" b="b"/>
            <a:pathLst>
              <a:path w="2258059" h="2258059">
                <a:moveTo>
                  <a:pt x="0" y="2257663"/>
                </a:moveTo>
                <a:lnTo>
                  <a:pt x="2257663" y="0"/>
                </a:lnTo>
                <a:lnTo>
                  <a:pt x="2257663" y="1172474"/>
                </a:lnTo>
                <a:lnTo>
                  <a:pt x="1172474" y="2257663"/>
                </a:lnTo>
                <a:lnTo>
                  <a:pt x="0" y="2257663"/>
                </a:lnTo>
                <a:close/>
              </a:path>
            </a:pathLst>
          </a:custGeom>
          <a:solidFill>
            <a:srgbClr val="268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250825"/>
          </a:xfrm>
          <a:custGeom>
            <a:avLst/>
            <a:gdLst/>
            <a:ahLst/>
            <a:cxnLst/>
            <a:rect l="l" t="t" r="r" b="b"/>
            <a:pathLst>
              <a:path w="18288000" h="250825">
                <a:moveTo>
                  <a:pt x="18287595" y="250689"/>
                </a:moveTo>
                <a:lnTo>
                  <a:pt x="0" y="250689"/>
                </a:lnTo>
                <a:lnTo>
                  <a:pt x="0" y="0"/>
                </a:lnTo>
                <a:lnTo>
                  <a:pt x="18287595" y="0"/>
                </a:lnTo>
                <a:lnTo>
                  <a:pt x="18287595" y="250689"/>
                </a:lnTo>
                <a:close/>
              </a:path>
            </a:pathLst>
          </a:custGeom>
          <a:solidFill>
            <a:srgbClr val="CAAB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-110"/>
            <a:ext cx="18288635" cy="10287635"/>
            <a:chOff x="0" y="-110"/>
            <a:chExt cx="18288635" cy="10287635"/>
          </a:xfrm>
        </p:grpSpPr>
        <p:sp>
          <p:nvSpPr>
            <p:cNvPr id="5" name="object 5"/>
            <p:cNvSpPr/>
            <p:nvPr/>
          </p:nvSpPr>
          <p:spPr>
            <a:xfrm>
              <a:off x="0" y="-102"/>
              <a:ext cx="18288635" cy="10287635"/>
            </a:xfrm>
            <a:custGeom>
              <a:avLst/>
              <a:gdLst/>
              <a:ahLst/>
              <a:cxnLst/>
              <a:rect l="l" t="t" r="r" b="b"/>
              <a:pathLst>
                <a:path w="18288635" h="10287635">
                  <a:moveTo>
                    <a:pt x="18288026" y="177"/>
                  </a:moveTo>
                  <a:lnTo>
                    <a:pt x="18037340" y="177"/>
                  </a:lnTo>
                  <a:lnTo>
                    <a:pt x="18037340" y="10036594"/>
                  </a:lnTo>
                  <a:lnTo>
                    <a:pt x="250710" y="10036594"/>
                  </a:lnTo>
                  <a:lnTo>
                    <a:pt x="250710" y="0"/>
                  </a:lnTo>
                  <a:lnTo>
                    <a:pt x="25" y="0"/>
                  </a:lnTo>
                  <a:lnTo>
                    <a:pt x="25" y="10036594"/>
                  </a:lnTo>
                  <a:lnTo>
                    <a:pt x="0" y="10287292"/>
                  </a:lnTo>
                  <a:lnTo>
                    <a:pt x="18287594" y="10287292"/>
                  </a:lnTo>
                  <a:lnTo>
                    <a:pt x="18288026" y="10287254"/>
                  </a:lnTo>
                  <a:lnTo>
                    <a:pt x="18288026" y="177"/>
                  </a:lnTo>
                  <a:close/>
                </a:path>
              </a:pathLst>
            </a:custGeom>
            <a:solidFill>
              <a:srgbClr val="CAA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99" y="1399032"/>
              <a:ext cx="7800974" cy="78581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30562" y="273510"/>
              <a:ext cx="2466974" cy="14858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26163" y="721704"/>
            <a:ext cx="753999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55565" algn="l"/>
              </a:tabLst>
            </a:pPr>
            <a:r>
              <a:rPr dirty="0"/>
              <a:t>New</a:t>
            </a:r>
            <a:r>
              <a:rPr spc="-320" dirty="0"/>
              <a:t> </a:t>
            </a:r>
            <a:r>
              <a:rPr spc="-10" dirty="0"/>
              <a:t>Brunswick,</a:t>
            </a:r>
            <a:r>
              <a:rPr dirty="0"/>
              <a:t>	</a:t>
            </a:r>
            <a:r>
              <a:rPr spc="-110" dirty="0"/>
              <a:t>Canada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438274" y="3116062"/>
            <a:ext cx="85725" cy="2219325"/>
            <a:chOff x="1438274" y="3116062"/>
            <a:chExt cx="85725" cy="221932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8274" y="3116062"/>
              <a:ext cx="85725" cy="857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8274" y="3649462"/>
              <a:ext cx="85725" cy="857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8274" y="4182862"/>
              <a:ext cx="85725" cy="857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8274" y="4716262"/>
              <a:ext cx="85725" cy="857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8274" y="5249662"/>
              <a:ext cx="85725" cy="8572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256301" y="2293801"/>
            <a:ext cx="7874000" cy="715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25" dirty="0">
                <a:latin typeface="Times New Roman"/>
                <a:cs typeface="Times New Roman"/>
              </a:rPr>
              <a:t>Located</a:t>
            </a:r>
            <a:r>
              <a:rPr sz="3500" b="1" spc="-180" dirty="0">
                <a:latin typeface="Times New Roman"/>
                <a:cs typeface="Times New Roman"/>
              </a:rPr>
              <a:t> </a:t>
            </a:r>
            <a:r>
              <a:rPr sz="3500" b="1" spc="-35" dirty="0">
                <a:latin typeface="Times New Roman"/>
                <a:cs typeface="Times New Roman"/>
              </a:rPr>
              <a:t>in</a:t>
            </a:r>
            <a:r>
              <a:rPr sz="3500" b="1" spc="-185" dirty="0">
                <a:latin typeface="Times New Roman"/>
                <a:cs typeface="Times New Roman"/>
              </a:rPr>
              <a:t> </a:t>
            </a:r>
            <a:r>
              <a:rPr sz="3500" b="1" dirty="0">
                <a:latin typeface="Times New Roman"/>
                <a:cs typeface="Times New Roman"/>
              </a:rPr>
              <a:t>New</a:t>
            </a:r>
            <a:r>
              <a:rPr sz="3500" b="1" spc="-180" dirty="0">
                <a:latin typeface="Times New Roman"/>
                <a:cs typeface="Times New Roman"/>
              </a:rPr>
              <a:t> </a:t>
            </a:r>
            <a:r>
              <a:rPr sz="3500" b="1" spc="-10" dirty="0">
                <a:latin typeface="Times New Roman"/>
                <a:cs typeface="Times New Roman"/>
              </a:rPr>
              <a:t>Brunswick</a:t>
            </a:r>
            <a:endParaRPr sz="3500">
              <a:latin typeface="Times New Roman"/>
              <a:cs typeface="Times New Roman"/>
            </a:endParaRPr>
          </a:p>
          <a:p>
            <a:pPr marL="419734">
              <a:lnSpc>
                <a:spcPct val="100000"/>
              </a:lnSpc>
              <a:spcBef>
                <a:spcPts val="150"/>
              </a:spcBef>
            </a:pPr>
            <a:r>
              <a:rPr sz="3000" spc="120" dirty="0">
                <a:latin typeface="Times New Roman"/>
                <a:cs typeface="Times New Roman"/>
              </a:rPr>
              <a:t>Goodwin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114" dirty="0">
                <a:latin typeface="Times New Roman"/>
                <a:cs typeface="Times New Roman"/>
              </a:rPr>
              <a:t>Copper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Nickel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110" dirty="0">
                <a:latin typeface="Times New Roman"/>
                <a:cs typeface="Times New Roman"/>
              </a:rPr>
              <a:t>Cobalt</a:t>
            </a:r>
            <a:endParaRPr sz="3000">
              <a:latin typeface="Times New Roman"/>
              <a:cs typeface="Times New Roman"/>
            </a:endParaRPr>
          </a:p>
          <a:p>
            <a:pPr marL="419734" marR="3038475">
              <a:lnSpc>
                <a:spcPts val="4200"/>
              </a:lnSpc>
              <a:spcBef>
                <a:spcPts val="240"/>
              </a:spcBef>
            </a:pPr>
            <a:r>
              <a:rPr sz="3000" spc="105" dirty="0">
                <a:latin typeface="Times New Roman"/>
                <a:cs typeface="Times New Roman"/>
              </a:rPr>
              <a:t>Jake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Lee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-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Love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105" dirty="0">
                <a:latin typeface="Times New Roman"/>
                <a:cs typeface="Times New Roman"/>
              </a:rPr>
              <a:t>Lake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120" dirty="0">
                <a:latin typeface="Times New Roman"/>
                <a:cs typeface="Times New Roman"/>
              </a:rPr>
              <a:t>Gold </a:t>
            </a:r>
            <a:r>
              <a:rPr sz="3000" spc="80" dirty="0">
                <a:latin typeface="Times New Roman"/>
                <a:cs typeface="Times New Roman"/>
              </a:rPr>
              <a:t>Menneval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120" dirty="0">
                <a:latin typeface="Times New Roman"/>
                <a:cs typeface="Times New Roman"/>
              </a:rPr>
              <a:t>Gold</a:t>
            </a:r>
            <a:endParaRPr sz="3000">
              <a:latin typeface="Times New Roman"/>
              <a:cs typeface="Times New Roman"/>
            </a:endParaRPr>
          </a:p>
          <a:p>
            <a:pPr marL="419734" marR="3444240">
              <a:lnSpc>
                <a:spcPts val="4200"/>
              </a:lnSpc>
            </a:pPr>
            <a:r>
              <a:rPr sz="3000" spc="95" dirty="0">
                <a:latin typeface="Times New Roman"/>
                <a:cs typeface="Times New Roman"/>
              </a:rPr>
              <a:t>Mine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190" dirty="0">
                <a:latin typeface="Times New Roman"/>
                <a:cs typeface="Times New Roman"/>
              </a:rPr>
              <a:t>Road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114" dirty="0">
                <a:latin typeface="Times New Roman"/>
                <a:cs typeface="Times New Roman"/>
              </a:rPr>
              <a:t>Copper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Zinc </a:t>
            </a:r>
            <a:r>
              <a:rPr sz="3000" dirty="0">
                <a:latin typeface="Times New Roman"/>
                <a:cs typeface="Times New Roman"/>
              </a:rPr>
              <a:t>Slacks</a:t>
            </a:r>
            <a:r>
              <a:rPr sz="3000" spc="120" dirty="0">
                <a:latin typeface="Times New Roman"/>
                <a:cs typeface="Times New Roman"/>
              </a:rPr>
              <a:t> </a:t>
            </a:r>
            <a:r>
              <a:rPr sz="3000" spc="105" dirty="0">
                <a:latin typeface="Times New Roman"/>
                <a:cs typeface="Times New Roman"/>
              </a:rPr>
              <a:t>Lake</a:t>
            </a:r>
            <a:r>
              <a:rPr sz="3000" spc="120" dirty="0">
                <a:latin typeface="Times New Roman"/>
                <a:cs typeface="Times New Roman"/>
              </a:rPr>
              <a:t> Gold</a:t>
            </a:r>
            <a:endParaRPr sz="3000">
              <a:latin typeface="Times New Roman"/>
              <a:cs typeface="Times New Roman"/>
            </a:endParaRPr>
          </a:p>
          <a:p>
            <a:pPr marL="12700" marR="5080">
              <a:lnSpc>
                <a:spcPct val="115700"/>
              </a:lnSpc>
              <a:spcBef>
                <a:spcPts val="1055"/>
              </a:spcBef>
            </a:pPr>
            <a:r>
              <a:rPr sz="2700" spc="125" dirty="0">
                <a:latin typeface="Times New Roman"/>
                <a:cs typeface="Times New Roman"/>
              </a:rPr>
              <a:t>“IP</a:t>
            </a:r>
            <a:r>
              <a:rPr sz="2700" spc="85" dirty="0">
                <a:latin typeface="Times New Roman"/>
                <a:cs typeface="Times New Roman"/>
              </a:rPr>
              <a:t> </a:t>
            </a:r>
            <a:r>
              <a:rPr sz="2700" spc="130" dirty="0">
                <a:latin typeface="Times New Roman"/>
                <a:cs typeface="Times New Roman"/>
              </a:rPr>
              <a:t>and</a:t>
            </a:r>
            <a:r>
              <a:rPr sz="2700" spc="9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drilling</a:t>
            </a:r>
            <a:r>
              <a:rPr sz="2700" spc="9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results</a:t>
            </a:r>
            <a:r>
              <a:rPr sz="2700" spc="85" dirty="0">
                <a:latin typeface="Times New Roman"/>
                <a:cs typeface="Times New Roman"/>
              </a:rPr>
              <a:t> </a:t>
            </a:r>
            <a:r>
              <a:rPr sz="2700" spc="75" dirty="0">
                <a:latin typeface="Times New Roman"/>
                <a:cs typeface="Times New Roman"/>
              </a:rPr>
              <a:t>demonstrate</a:t>
            </a:r>
            <a:r>
              <a:rPr sz="2700" spc="90" dirty="0">
                <a:latin typeface="Times New Roman"/>
                <a:cs typeface="Times New Roman"/>
              </a:rPr>
              <a:t> </a:t>
            </a:r>
            <a:r>
              <a:rPr sz="2700" spc="114" dirty="0">
                <a:latin typeface="Times New Roman"/>
                <a:cs typeface="Times New Roman"/>
              </a:rPr>
              <a:t>that</a:t>
            </a:r>
            <a:r>
              <a:rPr sz="2700" spc="90" dirty="0">
                <a:latin typeface="Times New Roman"/>
                <a:cs typeface="Times New Roman"/>
              </a:rPr>
              <a:t> </a:t>
            </a:r>
            <a:r>
              <a:rPr sz="2700" spc="80" dirty="0">
                <a:latin typeface="Times New Roman"/>
                <a:cs typeface="Times New Roman"/>
              </a:rPr>
              <a:t>the</a:t>
            </a:r>
            <a:r>
              <a:rPr sz="2700" spc="90" dirty="0">
                <a:latin typeface="Times New Roman"/>
                <a:cs typeface="Times New Roman"/>
              </a:rPr>
              <a:t> </a:t>
            </a:r>
            <a:r>
              <a:rPr sz="2700" spc="75" dirty="0">
                <a:latin typeface="Times New Roman"/>
                <a:cs typeface="Times New Roman"/>
              </a:rPr>
              <a:t>Goodwin </a:t>
            </a:r>
            <a:r>
              <a:rPr sz="2700" spc="55" dirty="0">
                <a:latin typeface="Times New Roman"/>
                <a:cs typeface="Times New Roman"/>
              </a:rPr>
              <a:t>copper-</a:t>
            </a:r>
            <a:r>
              <a:rPr sz="2700" dirty="0">
                <a:latin typeface="Times New Roman"/>
                <a:cs typeface="Times New Roman"/>
              </a:rPr>
              <a:t>nickel-</a:t>
            </a:r>
            <a:r>
              <a:rPr sz="2700" spc="60" dirty="0">
                <a:latin typeface="Times New Roman"/>
                <a:cs typeface="Times New Roman"/>
              </a:rPr>
              <a:t>cobalt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project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85" dirty="0">
                <a:latin typeface="Times New Roman"/>
                <a:cs typeface="Times New Roman"/>
              </a:rPr>
              <a:t>has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80" dirty="0">
                <a:latin typeface="Times New Roman"/>
                <a:cs typeface="Times New Roman"/>
              </a:rPr>
              <a:t>the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65" dirty="0">
                <a:latin typeface="Times New Roman"/>
                <a:cs typeface="Times New Roman"/>
              </a:rPr>
              <a:t>potential</a:t>
            </a:r>
            <a:r>
              <a:rPr sz="2700" spc="15" dirty="0">
                <a:latin typeface="Times New Roman"/>
                <a:cs typeface="Times New Roman"/>
              </a:rPr>
              <a:t> </a:t>
            </a:r>
            <a:r>
              <a:rPr sz="2700" spc="110" dirty="0">
                <a:latin typeface="Times New Roman"/>
                <a:cs typeface="Times New Roman"/>
              </a:rPr>
              <a:t>to </a:t>
            </a:r>
            <a:r>
              <a:rPr sz="2700" spc="75" dirty="0">
                <a:latin typeface="Times New Roman"/>
                <a:cs typeface="Times New Roman"/>
              </a:rPr>
              <a:t>contribute</a:t>
            </a:r>
            <a:r>
              <a:rPr sz="2700" spc="1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meaningfully</a:t>
            </a:r>
            <a:r>
              <a:rPr sz="2700" spc="130" dirty="0">
                <a:latin typeface="Times New Roman"/>
                <a:cs typeface="Times New Roman"/>
              </a:rPr>
              <a:t> </a:t>
            </a:r>
            <a:r>
              <a:rPr sz="2700" spc="135" dirty="0">
                <a:latin typeface="Times New Roman"/>
                <a:cs typeface="Times New Roman"/>
              </a:rPr>
              <a:t>to</a:t>
            </a:r>
            <a:r>
              <a:rPr sz="2700" spc="130" dirty="0">
                <a:latin typeface="Times New Roman"/>
                <a:cs typeface="Times New Roman"/>
              </a:rPr>
              <a:t> </a:t>
            </a:r>
            <a:r>
              <a:rPr sz="2700" spc="45" dirty="0">
                <a:latin typeface="Times New Roman"/>
                <a:cs typeface="Times New Roman"/>
              </a:rPr>
              <a:t>Canada’s</a:t>
            </a:r>
            <a:r>
              <a:rPr sz="2700" spc="1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critical</a:t>
            </a:r>
            <a:r>
              <a:rPr sz="2700" spc="13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elements </a:t>
            </a:r>
            <a:r>
              <a:rPr sz="2700" spc="65" dirty="0">
                <a:latin typeface="Times New Roman"/>
                <a:cs typeface="Times New Roman"/>
              </a:rPr>
              <a:t>portfolio</a:t>
            </a:r>
            <a:r>
              <a:rPr sz="2700" spc="85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in</a:t>
            </a:r>
            <a:r>
              <a:rPr sz="2700" spc="85" dirty="0">
                <a:latin typeface="Times New Roman"/>
                <a:cs typeface="Times New Roman"/>
              </a:rPr>
              <a:t> </a:t>
            </a:r>
            <a:r>
              <a:rPr sz="2700" spc="80" dirty="0">
                <a:latin typeface="Times New Roman"/>
                <a:cs typeface="Times New Roman"/>
              </a:rPr>
              <a:t>the</a:t>
            </a:r>
            <a:r>
              <a:rPr sz="2700" spc="8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mineral-</a:t>
            </a:r>
            <a:r>
              <a:rPr sz="2700" spc="50" dirty="0">
                <a:latin typeface="Times New Roman"/>
                <a:cs typeface="Times New Roman"/>
              </a:rPr>
              <a:t>rich</a:t>
            </a:r>
            <a:r>
              <a:rPr sz="2700" spc="9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province</a:t>
            </a:r>
            <a:r>
              <a:rPr sz="2700" spc="85" dirty="0">
                <a:latin typeface="Times New Roman"/>
                <a:cs typeface="Times New Roman"/>
              </a:rPr>
              <a:t> </a:t>
            </a:r>
            <a:r>
              <a:rPr sz="2700" spc="60" dirty="0">
                <a:latin typeface="Times New Roman"/>
                <a:cs typeface="Times New Roman"/>
              </a:rPr>
              <a:t>of</a:t>
            </a:r>
            <a:r>
              <a:rPr sz="2700" spc="375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Times New Roman"/>
                <a:cs typeface="Times New Roman"/>
              </a:rPr>
              <a:t>New </a:t>
            </a:r>
            <a:r>
              <a:rPr sz="2700" dirty="0">
                <a:latin typeface="Times New Roman"/>
                <a:cs typeface="Times New Roman"/>
              </a:rPr>
              <a:t>Brunswick.</a:t>
            </a:r>
            <a:r>
              <a:rPr sz="2700" spc="60" dirty="0">
                <a:latin typeface="Times New Roman"/>
                <a:cs typeface="Times New Roman"/>
              </a:rPr>
              <a:t> </a:t>
            </a:r>
            <a:r>
              <a:rPr sz="2700" spc="55" dirty="0">
                <a:latin typeface="Times New Roman"/>
                <a:cs typeface="Times New Roman"/>
              </a:rPr>
              <a:t>Copper,</a:t>
            </a:r>
            <a:r>
              <a:rPr sz="2700" spc="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nickel</a:t>
            </a:r>
            <a:r>
              <a:rPr sz="2700" spc="60" dirty="0">
                <a:latin typeface="Times New Roman"/>
                <a:cs typeface="Times New Roman"/>
              </a:rPr>
              <a:t> </a:t>
            </a:r>
            <a:r>
              <a:rPr sz="2700" spc="130" dirty="0">
                <a:latin typeface="Times New Roman"/>
                <a:cs typeface="Times New Roman"/>
              </a:rPr>
              <a:t>and</a:t>
            </a:r>
            <a:r>
              <a:rPr sz="2700" spc="65" dirty="0">
                <a:latin typeface="Times New Roman"/>
                <a:cs typeface="Times New Roman"/>
              </a:rPr>
              <a:t> </a:t>
            </a:r>
            <a:r>
              <a:rPr sz="2700" spc="60" dirty="0">
                <a:latin typeface="Times New Roman"/>
                <a:cs typeface="Times New Roman"/>
              </a:rPr>
              <a:t>cobalt </a:t>
            </a:r>
            <a:r>
              <a:rPr sz="2700" spc="70" dirty="0">
                <a:latin typeface="Times New Roman"/>
                <a:cs typeface="Times New Roman"/>
              </a:rPr>
              <a:t>are</a:t>
            </a:r>
            <a:r>
              <a:rPr sz="2700" spc="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key</a:t>
            </a:r>
            <a:r>
              <a:rPr sz="2700" spc="6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metals</a:t>
            </a:r>
            <a:r>
              <a:rPr sz="2700" spc="675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in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45" dirty="0">
                <a:latin typeface="Times New Roman"/>
                <a:cs typeface="Times New Roman"/>
              </a:rPr>
              <a:t>Canada’s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45" dirty="0">
                <a:latin typeface="Times New Roman"/>
                <a:cs typeface="Times New Roman"/>
              </a:rPr>
              <a:t>economic</a:t>
            </a:r>
            <a:r>
              <a:rPr sz="2700" spc="60" dirty="0">
                <a:latin typeface="Times New Roman"/>
                <a:cs typeface="Times New Roman"/>
              </a:rPr>
              <a:t> </a:t>
            </a:r>
            <a:r>
              <a:rPr sz="2700" spc="50" dirty="0">
                <a:latin typeface="Times New Roman"/>
                <a:cs typeface="Times New Roman"/>
              </a:rPr>
              <a:t>strategy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for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critical</a:t>
            </a:r>
            <a:r>
              <a:rPr sz="2700" spc="6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elements, </a:t>
            </a:r>
            <a:r>
              <a:rPr sz="2700" spc="130" dirty="0">
                <a:latin typeface="Times New Roman"/>
                <a:cs typeface="Times New Roman"/>
              </a:rPr>
              <a:t>and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we</a:t>
            </a:r>
            <a:r>
              <a:rPr sz="2700" spc="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expect</a:t>
            </a:r>
            <a:r>
              <a:rPr sz="2700" spc="80" dirty="0">
                <a:latin typeface="Times New Roman"/>
                <a:cs typeface="Times New Roman"/>
              </a:rPr>
              <a:t> </a:t>
            </a:r>
            <a:r>
              <a:rPr sz="2700" spc="85" dirty="0">
                <a:latin typeface="Times New Roman"/>
                <a:cs typeface="Times New Roman"/>
              </a:rPr>
              <a:t>Goodwin</a:t>
            </a:r>
            <a:r>
              <a:rPr sz="2700" spc="80" dirty="0">
                <a:latin typeface="Times New Roman"/>
                <a:cs typeface="Times New Roman"/>
              </a:rPr>
              <a:t> </a:t>
            </a:r>
            <a:r>
              <a:rPr sz="2700" spc="135" dirty="0">
                <a:latin typeface="Times New Roman"/>
                <a:cs typeface="Times New Roman"/>
              </a:rPr>
              <a:t>to</a:t>
            </a:r>
            <a:r>
              <a:rPr sz="2700" spc="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play</a:t>
            </a:r>
            <a:r>
              <a:rPr sz="2700" spc="80" dirty="0">
                <a:latin typeface="Times New Roman"/>
                <a:cs typeface="Times New Roman"/>
              </a:rPr>
              <a:t> </a:t>
            </a:r>
            <a:r>
              <a:rPr sz="2700" spc="140" dirty="0">
                <a:latin typeface="Times New Roman"/>
                <a:cs typeface="Times New Roman"/>
              </a:rPr>
              <a:t>a</a:t>
            </a:r>
            <a:r>
              <a:rPr sz="2700" spc="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significant</a:t>
            </a:r>
            <a:r>
              <a:rPr sz="2700" spc="80" dirty="0">
                <a:latin typeface="Times New Roman"/>
                <a:cs typeface="Times New Roman"/>
              </a:rPr>
              <a:t> </a:t>
            </a:r>
            <a:r>
              <a:rPr sz="2700" spc="40" dirty="0">
                <a:latin typeface="Times New Roman"/>
                <a:cs typeface="Times New Roman"/>
              </a:rPr>
              <a:t>role”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700" b="1" spc="-20" dirty="0">
                <a:latin typeface="Times New Roman"/>
                <a:cs typeface="Times New Roman"/>
              </a:rPr>
              <a:t>-</a:t>
            </a:r>
            <a:r>
              <a:rPr sz="2700" b="1" dirty="0">
                <a:latin typeface="Times New Roman"/>
                <a:cs typeface="Times New Roman"/>
              </a:rPr>
              <a:t>Mike</a:t>
            </a:r>
            <a:r>
              <a:rPr sz="2700" b="1" spc="-65" dirty="0">
                <a:latin typeface="Times New Roman"/>
                <a:cs typeface="Times New Roman"/>
              </a:rPr>
              <a:t> Taylor, </a:t>
            </a:r>
            <a:r>
              <a:rPr sz="2700" b="1" spc="-20" dirty="0">
                <a:latin typeface="Times New Roman"/>
                <a:cs typeface="Times New Roman"/>
              </a:rPr>
              <a:t>2025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7987" y="1686349"/>
            <a:ext cx="9670415" cy="8601075"/>
            <a:chOff x="8617987" y="1686349"/>
            <a:chExt cx="9670415" cy="8601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7987" y="1686349"/>
              <a:ext cx="8823552" cy="68294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030337" y="8029336"/>
              <a:ext cx="2258060" cy="2258060"/>
            </a:xfrm>
            <a:custGeom>
              <a:avLst/>
              <a:gdLst/>
              <a:ahLst/>
              <a:cxnLst/>
              <a:rect l="l" t="t" r="r" b="b"/>
              <a:pathLst>
                <a:path w="2258059" h="2258059">
                  <a:moveTo>
                    <a:pt x="0" y="2257663"/>
                  </a:moveTo>
                  <a:lnTo>
                    <a:pt x="2257663" y="0"/>
                  </a:lnTo>
                  <a:lnTo>
                    <a:pt x="2257663" y="1172474"/>
                  </a:lnTo>
                  <a:lnTo>
                    <a:pt x="1172474" y="2257663"/>
                  </a:lnTo>
                  <a:lnTo>
                    <a:pt x="0" y="2257663"/>
                  </a:lnTo>
                  <a:close/>
                </a:path>
              </a:pathLst>
            </a:custGeom>
            <a:solidFill>
              <a:srgbClr val="268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0"/>
            <a:ext cx="18288000" cy="250825"/>
          </a:xfrm>
          <a:custGeom>
            <a:avLst/>
            <a:gdLst/>
            <a:ahLst/>
            <a:cxnLst/>
            <a:rect l="l" t="t" r="r" b="b"/>
            <a:pathLst>
              <a:path w="18288000" h="250825">
                <a:moveTo>
                  <a:pt x="18287595" y="250689"/>
                </a:moveTo>
                <a:lnTo>
                  <a:pt x="0" y="250689"/>
                </a:lnTo>
                <a:lnTo>
                  <a:pt x="0" y="0"/>
                </a:lnTo>
                <a:lnTo>
                  <a:pt x="18287595" y="0"/>
                </a:lnTo>
                <a:lnTo>
                  <a:pt x="18287595" y="250689"/>
                </a:lnTo>
                <a:close/>
              </a:path>
            </a:pathLst>
          </a:custGeom>
          <a:solidFill>
            <a:srgbClr val="CAAB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10"/>
            <a:ext cx="18288635" cy="10287635"/>
            <a:chOff x="0" y="-110"/>
            <a:chExt cx="18288635" cy="10287635"/>
          </a:xfrm>
        </p:grpSpPr>
        <p:sp>
          <p:nvSpPr>
            <p:cNvPr id="7" name="object 7"/>
            <p:cNvSpPr/>
            <p:nvPr/>
          </p:nvSpPr>
          <p:spPr>
            <a:xfrm>
              <a:off x="0" y="-102"/>
              <a:ext cx="18288635" cy="10287635"/>
            </a:xfrm>
            <a:custGeom>
              <a:avLst/>
              <a:gdLst/>
              <a:ahLst/>
              <a:cxnLst/>
              <a:rect l="l" t="t" r="r" b="b"/>
              <a:pathLst>
                <a:path w="18288635" h="10287635">
                  <a:moveTo>
                    <a:pt x="18288026" y="177"/>
                  </a:moveTo>
                  <a:lnTo>
                    <a:pt x="18037340" y="177"/>
                  </a:lnTo>
                  <a:lnTo>
                    <a:pt x="18037340" y="10036594"/>
                  </a:lnTo>
                  <a:lnTo>
                    <a:pt x="250710" y="10036594"/>
                  </a:lnTo>
                  <a:lnTo>
                    <a:pt x="250710" y="0"/>
                  </a:lnTo>
                  <a:lnTo>
                    <a:pt x="25" y="0"/>
                  </a:lnTo>
                  <a:lnTo>
                    <a:pt x="25" y="10036594"/>
                  </a:lnTo>
                  <a:lnTo>
                    <a:pt x="0" y="10287292"/>
                  </a:lnTo>
                  <a:lnTo>
                    <a:pt x="18287594" y="10287292"/>
                  </a:lnTo>
                  <a:lnTo>
                    <a:pt x="18288026" y="10287254"/>
                  </a:lnTo>
                  <a:lnTo>
                    <a:pt x="18288026" y="177"/>
                  </a:lnTo>
                  <a:close/>
                </a:path>
              </a:pathLst>
            </a:custGeom>
            <a:solidFill>
              <a:srgbClr val="CAA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30562" y="273510"/>
              <a:ext cx="2466974" cy="14858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5602" y="4562654"/>
              <a:ext cx="85725" cy="857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5602" y="5096054"/>
              <a:ext cx="85725" cy="857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5602" y="5629454"/>
              <a:ext cx="85725" cy="857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5602" y="7351872"/>
              <a:ext cx="85725" cy="857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5602" y="7885272"/>
              <a:ext cx="85725" cy="857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5602" y="8418672"/>
              <a:ext cx="85725" cy="857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5602" y="9485471"/>
              <a:ext cx="85725" cy="85724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426163" y="193792"/>
            <a:ext cx="10111740" cy="2082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pc="105" dirty="0"/>
              <a:t>SLAM</a:t>
            </a:r>
            <a:r>
              <a:rPr spc="-114" dirty="0"/>
              <a:t> </a:t>
            </a:r>
            <a:r>
              <a:rPr spc="-70" dirty="0"/>
              <a:t>Exploring</a:t>
            </a:r>
            <a:r>
              <a:rPr spc="-114" dirty="0"/>
              <a:t> </a:t>
            </a:r>
            <a:r>
              <a:rPr dirty="0"/>
              <a:t>A</a:t>
            </a:r>
            <a:r>
              <a:rPr spc="-114" dirty="0"/>
              <a:t> </a:t>
            </a:r>
            <a:r>
              <a:rPr spc="-210" dirty="0"/>
              <a:t>World</a:t>
            </a:r>
            <a:r>
              <a:rPr spc="-114" dirty="0"/>
              <a:t> </a:t>
            </a:r>
            <a:r>
              <a:rPr spc="-10" dirty="0"/>
              <a:t>Class </a:t>
            </a:r>
            <a:r>
              <a:rPr spc="-50" dirty="0"/>
              <a:t>Mining</a:t>
            </a:r>
            <a:r>
              <a:rPr spc="-310" dirty="0"/>
              <a:t> </a:t>
            </a:r>
            <a:r>
              <a:rPr spc="-10" dirty="0"/>
              <a:t>District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16000" y="2625899"/>
            <a:ext cx="15072360" cy="7072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89950">
              <a:lnSpc>
                <a:spcPct val="115599"/>
              </a:lnSpc>
              <a:spcBef>
                <a:spcPts val="100"/>
              </a:spcBef>
            </a:pPr>
            <a:r>
              <a:rPr sz="4000" b="1" spc="-90" dirty="0">
                <a:latin typeface="Times New Roman"/>
                <a:cs typeface="Times New Roman"/>
              </a:rPr>
              <a:t>Bathurst</a:t>
            </a:r>
            <a:r>
              <a:rPr sz="4000" b="1" spc="-140" dirty="0">
                <a:latin typeface="Times New Roman"/>
                <a:cs typeface="Times New Roman"/>
              </a:rPr>
              <a:t> </a:t>
            </a:r>
            <a:r>
              <a:rPr sz="4000" b="1" spc="-45" dirty="0">
                <a:latin typeface="Times New Roman"/>
                <a:cs typeface="Times New Roman"/>
              </a:rPr>
              <a:t>Mining</a:t>
            </a:r>
            <a:r>
              <a:rPr sz="4000" b="1" spc="-135" dirty="0">
                <a:latin typeface="Times New Roman"/>
                <a:cs typeface="Times New Roman"/>
              </a:rPr>
              <a:t> </a:t>
            </a:r>
            <a:r>
              <a:rPr sz="4000" b="1" spc="-105" dirty="0">
                <a:latin typeface="Times New Roman"/>
                <a:cs typeface="Times New Roman"/>
              </a:rPr>
              <a:t>Camp</a:t>
            </a:r>
            <a:r>
              <a:rPr sz="4000" b="1" spc="-135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Times New Roman"/>
                <a:cs typeface="Times New Roman"/>
              </a:rPr>
              <a:t>(BMC) </a:t>
            </a:r>
            <a:r>
              <a:rPr sz="4000" b="1" dirty="0">
                <a:latin typeface="Times New Roman"/>
                <a:cs typeface="Times New Roman"/>
              </a:rPr>
              <a:t>Slam</a:t>
            </a:r>
            <a:r>
              <a:rPr sz="4000" b="1" spc="-140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Times New Roman"/>
                <a:cs typeface="Times New Roman"/>
              </a:rPr>
              <a:t>Projects</a:t>
            </a:r>
            <a:endParaRPr sz="4000">
              <a:latin typeface="Times New Roman"/>
              <a:cs typeface="Times New Roman"/>
            </a:endParaRPr>
          </a:p>
          <a:p>
            <a:pPr marL="327660" marR="9514840">
              <a:lnSpc>
                <a:spcPct val="116700"/>
              </a:lnSpc>
              <a:spcBef>
                <a:spcPts val="1425"/>
              </a:spcBef>
            </a:pPr>
            <a:r>
              <a:rPr sz="3000" spc="100" dirty="0">
                <a:latin typeface="Times New Roman"/>
                <a:cs typeface="Times New Roman"/>
              </a:rPr>
              <a:t>Goodwin</a:t>
            </a:r>
            <a:r>
              <a:rPr sz="3000" spc="240" dirty="0">
                <a:latin typeface="Times New Roman"/>
                <a:cs typeface="Times New Roman"/>
              </a:rPr>
              <a:t> </a:t>
            </a:r>
            <a:r>
              <a:rPr sz="3000" spc="90" dirty="0">
                <a:latin typeface="Times New Roman"/>
                <a:cs typeface="Times New Roman"/>
              </a:rPr>
              <a:t>Copper-</a:t>
            </a:r>
            <a:r>
              <a:rPr sz="3000" dirty="0">
                <a:latin typeface="Times New Roman"/>
                <a:cs typeface="Times New Roman"/>
              </a:rPr>
              <a:t>Nickel-</a:t>
            </a:r>
            <a:r>
              <a:rPr sz="3000" spc="90" dirty="0">
                <a:latin typeface="Times New Roman"/>
                <a:cs typeface="Times New Roman"/>
              </a:rPr>
              <a:t>Cobalt </a:t>
            </a:r>
            <a:r>
              <a:rPr sz="3000" spc="95" dirty="0">
                <a:latin typeface="Times New Roman"/>
                <a:cs typeface="Times New Roman"/>
              </a:rPr>
              <a:t>Mine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120" dirty="0">
                <a:latin typeface="Times New Roman"/>
                <a:cs typeface="Times New Roman"/>
              </a:rPr>
              <a:t>Road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90" dirty="0">
                <a:latin typeface="Times New Roman"/>
                <a:cs typeface="Times New Roman"/>
              </a:rPr>
              <a:t>Copper-</a:t>
            </a:r>
            <a:r>
              <a:rPr sz="3000" spc="40" dirty="0">
                <a:latin typeface="Times New Roman"/>
                <a:cs typeface="Times New Roman"/>
              </a:rPr>
              <a:t>Zinc</a:t>
            </a:r>
            <a:endParaRPr sz="3000">
              <a:latin typeface="Times New Roman"/>
              <a:cs typeface="Times New Roman"/>
            </a:endParaRPr>
          </a:p>
          <a:p>
            <a:pPr marL="327660">
              <a:lnSpc>
                <a:spcPct val="100000"/>
              </a:lnSpc>
              <a:spcBef>
                <a:spcPts val="600"/>
              </a:spcBef>
            </a:pPr>
            <a:r>
              <a:rPr sz="3000" dirty="0">
                <a:latin typeface="Times New Roman"/>
                <a:cs typeface="Times New Roman"/>
              </a:rPr>
              <a:t>Slacks</a:t>
            </a:r>
            <a:r>
              <a:rPr sz="3000" spc="114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Lake</a:t>
            </a:r>
            <a:r>
              <a:rPr sz="3000" spc="114" dirty="0">
                <a:latin typeface="Times New Roman"/>
                <a:cs typeface="Times New Roman"/>
              </a:rPr>
              <a:t> </a:t>
            </a:r>
            <a:r>
              <a:rPr sz="3000" spc="120" dirty="0">
                <a:latin typeface="Times New Roman"/>
                <a:cs typeface="Times New Roman"/>
              </a:rPr>
              <a:t>Gold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8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000" b="1" dirty="0">
                <a:latin typeface="Times New Roman"/>
                <a:cs typeface="Times New Roman"/>
              </a:rPr>
              <a:t>BMC</a:t>
            </a:r>
            <a:r>
              <a:rPr sz="4000" b="1" spc="-15" dirty="0">
                <a:latin typeface="Times New Roman"/>
                <a:cs typeface="Times New Roman"/>
              </a:rPr>
              <a:t> </a:t>
            </a:r>
            <a:r>
              <a:rPr sz="4000" b="1" spc="-60" dirty="0">
                <a:latin typeface="Times New Roman"/>
                <a:cs typeface="Times New Roman"/>
              </a:rPr>
              <a:t>Mineral</a:t>
            </a:r>
            <a:r>
              <a:rPr sz="4000" b="1" spc="-15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Times New Roman"/>
                <a:cs typeface="Times New Roman"/>
              </a:rPr>
              <a:t>Resources</a:t>
            </a:r>
            <a:endParaRPr sz="4000">
              <a:latin typeface="Times New Roman"/>
              <a:cs typeface="Times New Roman"/>
            </a:endParaRPr>
          </a:p>
          <a:p>
            <a:pPr marL="327660">
              <a:lnSpc>
                <a:spcPct val="100000"/>
              </a:lnSpc>
              <a:spcBef>
                <a:spcPts val="225"/>
              </a:spcBef>
            </a:pPr>
            <a:r>
              <a:rPr sz="3000" dirty="0">
                <a:latin typeface="Times New Roman"/>
                <a:cs typeface="Times New Roman"/>
              </a:rPr>
              <a:t>Total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Resource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Estimate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110" dirty="0">
                <a:latin typeface="Times New Roman"/>
                <a:cs typeface="Times New Roman"/>
              </a:rPr>
              <a:t>at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496.9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200" dirty="0">
                <a:latin typeface="Times New Roman"/>
                <a:cs typeface="Times New Roman"/>
              </a:rPr>
              <a:t>Mt</a:t>
            </a:r>
            <a:endParaRPr sz="3000">
              <a:latin typeface="Times New Roman"/>
              <a:cs typeface="Times New Roman"/>
            </a:endParaRPr>
          </a:p>
          <a:p>
            <a:pPr marL="327660">
              <a:lnSpc>
                <a:spcPct val="100000"/>
              </a:lnSpc>
              <a:spcBef>
                <a:spcPts val="600"/>
              </a:spcBef>
            </a:pPr>
            <a:r>
              <a:rPr sz="3000" spc="90" dirty="0">
                <a:latin typeface="Times New Roman"/>
                <a:cs typeface="Times New Roman"/>
              </a:rPr>
              <a:t>BMS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120" dirty="0">
                <a:latin typeface="Times New Roman"/>
                <a:cs typeface="Times New Roman"/>
              </a:rPr>
              <a:t>No.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12 </a:t>
            </a:r>
            <a:r>
              <a:rPr sz="3000" spc="85" dirty="0">
                <a:latin typeface="Times New Roman"/>
                <a:cs typeface="Times New Roman"/>
              </a:rPr>
              <a:t>Deposit</a:t>
            </a:r>
            <a:endParaRPr sz="3000">
              <a:latin typeface="Times New Roman"/>
              <a:cs typeface="Times New Roman"/>
            </a:endParaRPr>
          </a:p>
          <a:p>
            <a:pPr marL="327660">
              <a:lnSpc>
                <a:spcPct val="100000"/>
              </a:lnSpc>
              <a:spcBef>
                <a:spcPts val="600"/>
              </a:spcBef>
            </a:pPr>
            <a:r>
              <a:rPr sz="3000" spc="70" dirty="0">
                <a:latin typeface="Times New Roman"/>
                <a:cs typeface="Times New Roman"/>
              </a:rPr>
              <a:t>136M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95" dirty="0">
                <a:latin typeface="Times New Roman"/>
                <a:cs typeface="Times New Roman"/>
              </a:rPr>
              <a:t>tonnes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mined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over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50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years</a:t>
            </a:r>
            <a:endParaRPr sz="3000">
              <a:latin typeface="Times New Roman"/>
              <a:cs typeface="Times New Roman"/>
            </a:endParaRPr>
          </a:p>
          <a:p>
            <a:pPr marL="441959">
              <a:lnSpc>
                <a:spcPct val="100000"/>
              </a:lnSpc>
              <a:spcBef>
                <a:spcPts val="600"/>
              </a:spcBef>
            </a:pPr>
            <a:r>
              <a:rPr sz="3000" spc="110" dirty="0">
                <a:latin typeface="Times New Roman"/>
                <a:cs typeface="Times New Roman"/>
              </a:rPr>
              <a:t>at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160" dirty="0">
                <a:latin typeface="Times New Roman"/>
                <a:cs typeface="Times New Roman"/>
              </a:rPr>
              <a:t>a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grade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of</a:t>
            </a:r>
            <a:r>
              <a:rPr sz="3000" spc="2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8.74%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114" dirty="0">
                <a:latin typeface="Times New Roman"/>
                <a:cs typeface="Times New Roman"/>
              </a:rPr>
              <a:t>Zn,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102.2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g/t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Ag,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3.44%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114" dirty="0">
                <a:latin typeface="Times New Roman"/>
                <a:cs typeface="Times New Roman"/>
              </a:rPr>
              <a:t>Pb</a:t>
            </a:r>
            <a:endParaRPr sz="3000">
              <a:latin typeface="Times New Roman"/>
              <a:cs typeface="Times New Roman"/>
            </a:endParaRPr>
          </a:p>
          <a:p>
            <a:pPr marL="327660">
              <a:lnSpc>
                <a:spcPct val="100000"/>
              </a:lnSpc>
              <a:spcBef>
                <a:spcPts val="600"/>
              </a:spcBef>
              <a:tabLst>
                <a:tab pos="9996805" algn="l"/>
              </a:tabLst>
            </a:pPr>
            <a:r>
              <a:rPr sz="3000" spc="130" dirty="0">
                <a:latin typeface="Times New Roman"/>
                <a:cs typeface="Times New Roman"/>
              </a:rPr>
              <a:t>Heath</a:t>
            </a:r>
            <a:r>
              <a:rPr sz="3000" dirty="0">
                <a:latin typeface="Times New Roman"/>
                <a:cs typeface="Times New Roman"/>
              </a:rPr>
              <a:t> Steele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Mines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95" dirty="0">
                <a:latin typeface="Times New Roman"/>
                <a:cs typeface="Times New Roman"/>
              </a:rPr>
              <a:t>21M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95" dirty="0">
                <a:latin typeface="Times New Roman"/>
                <a:cs typeface="Times New Roman"/>
              </a:rPr>
              <a:t>tonnes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mined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110" dirty="0">
                <a:latin typeface="Times New Roman"/>
                <a:cs typeface="Times New Roman"/>
              </a:rPr>
              <a:t>at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4.98%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114" dirty="0">
                <a:latin typeface="Times New Roman"/>
                <a:cs typeface="Times New Roman"/>
              </a:rPr>
              <a:t>Zn,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0.36%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75" dirty="0">
                <a:latin typeface="Times New Roman"/>
                <a:cs typeface="Times New Roman"/>
              </a:rPr>
              <a:t>Pb,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0.54%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114" dirty="0">
                <a:latin typeface="Times New Roman"/>
                <a:cs typeface="Times New Roman"/>
              </a:rPr>
              <a:t>Cu,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150" dirty="0">
                <a:latin typeface="Times New Roman"/>
                <a:cs typeface="Times New Roman"/>
              </a:rPr>
              <a:t>and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69.66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Times New Roman"/>
                <a:cs typeface="Times New Roman"/>
              </a:rPr>
              <a:t>g/t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Ag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98912" y="2404863"/>
            <a:ext cx="10410824" cy="535546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6030336" y="8029336"/>
            <a:ext cx="2258060" cy="2258060"/>
          </a:xfrm>
          <a:custGeom>
            <a:avLst/>
            <a:gdLst/>
            <a:ahLst/>
            <a:cxnLst/>
            <a:rect l="l" t="t" r="r" b="b"/>
            <a:pathLst>
              <a:path w="2258059" h="2258059">
                <a:moveTo>
                  <a:pt x="0" y="2257663"/>
                </a:moveTo>
                <a:lnTo>
                  <a:pt x="2257663" y="0"/>
                </a:lnTo>
                <a:lnTo>
                  <a:pt x="2257663" y="1172474"/>
                </a:lnTo>
                <a:lnTo>
                  <a:pt x="1172474" y="2257663"/>
                </a:lnTo>
                <a:lnTo>
                  <a:pt x="0" y="2257663"/>
                </a:lnTo>
                <a:close/>
              </a:path>
            </a:pathLst>
          </a:custGeom>
          <a:solidFill>
            <a:srgbClr val="268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0" cy="250825"/>
          </a:xfrm>
          <a:custGeom>
            <a:avLst/>
            <a:gdLst/>
            <a:ahLst/>
            <a:cxnLst/>
            <a:rect l="l" t="t" r="r" b="b"/>
            <a:pathLst>
              <a:path w="18288000" h="250825">
                <a:moveTo>
                  <a:pt x="18287595" y="250689"/>
                </a:moveTo>
                <a:lnTo>
                  <a:pt x="0" y="250689"/>
                </a:lnTo>
                <a:lnTo>
                  <a:pt x="0" y="0"/>
                </a:lnTo>
                <a:lnTo>
                  <a:pt x="18287595" y="0"/>
                </a:lnTo>
                <a:lnTo>
                  <a:pt x="18287595" y="250689"/>
                </a:lnTo>
                <a:close/>
              </a:path>
            </a:pathLst>
          </a:custGeom>
          <a:solidFill>
            <a:srgbClr val="CAAB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-110"/>
            <a:ext cx="18288635" cy="10287635"/>
            <a:chOff x="0" y="-110"/>
            <a:chExt cx="18288635" cy="10287635"/>
          </a:xfrm>
        </p:grpSpPr>
        <p:sp>
          <p:nvSpPr>
            <p:cNvPr id="6" name="object 6"/>
            <p:cNvSpPr/>
            <p:nvPr/>
          </p:nvSpPr>
          <p:spPr>
            <a:xfrm>
              <a:off x="0" y="-102"/>
              <a:ext cx="18288635" cy="10287635"/>
            </a:xfrm>
            <a:custGeom>
              <a:avLst/>
              <a:gdLst/>
              <a:ahLst/>
              <a:cxnLst/>
              <a:rect l="l" t="t" r="r" b="b"/>
              <a:pathLst>
                <a:path w="18288635" h="10287635">
                  <a:moveTo>
                    <a:pt x="18288026" y="177"/>
                  </a:moveTo>
                  <a:lnTo>
                    <a:pt x="18037340" y="177"/>
                  </a:lnTo>
                  <a:lnTo>
                    <a:pt x="18037340" y="10036594"/>
                  </a:lnTo>
                  <a:lnTo>
                    <a:pt x="250710" y="10036594"/>
                  </a:lnTo>
                  <a:lnTo>
                    <a:pt x="250710" y="0"/>
                  </a:lnTo>
                  <a:lnTo>
                    <a:pt x="25" y="0"/>
                  </a:lnTo>
                  <a:lnTo>
                    <a:pt x="25" y="10036594"/>
                  </a:lnTo>
                  <a:lnTo>
                    <a:pt x="0" y="10287292"/>
                  </a:lnTo>
                  <a:lnTo>
                    <a:pt x="18287594" y="10287292"/>
                  </a:lnTo>
                  <a:lnTo>
                    <a:pt x="18288026" y="10287254"/>
                  </a:lnTo>
                  <a:lnTo>
                    <a:pt x="18288026" y="177"/>
                  </a:lnTo>
                  <a:close/>
                </a:path>
              </a:pathLst>
            </a:custGeom>
            <a:solidFill>
              <a:srgbClr val="CAA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30562" y="273510"/>
              <a:ext cx="2466974" cy="14858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534" y="3363442"/>
              <a:ext cx="85725" cy="857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534" y="3896842"/>
              <a:ext cx="85725" cy="857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534" y="4963642"/>
              <a:ext cx="85725" cy="857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534" y="6201892"/>
              <a:ext cx="85725" cy="857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534" y="6735291"/>
              <a:ext cx="85725" cy="857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534" y="7268691"/>
              <a:ext cx="85725" cy="857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534" y="7802091"/>
              <a:ext cx="85725" cy="85724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648807" y="721704"/>
            <a:ext cx="1207135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64325" algn="l"/>
              </a:tabLst>
            </a:pPr>
            <a:r>
              <a:rPr spc="-35" dirty="0"/>
              <a:t>The</a:t>
            </a:r>
            <a:r>
              <a:rPr spc="-310" dirty="0"/>
              <a:t> </a:t>
            </a:r>
            <a:r>
              <a:rPr spc="-170" dirty="0"/>
              <a:t>Goodwin</a:t>
            </a:r>
            <a:r>
              <a:rPr spc="-190" dirty="0"/>
              <a:t> </a:t>
            </a:r>
            <a:r>
              <a:rPr spc="-10" dirty="0"/>
              <a:t>Project</a:t>
            </a:r>
            <a:r>
              <a:rPr dirty="0"/>
              <a:t>	-</a:t>
            </a:r>
            <a:r>
              <a:rPr spc="30" dirty="0"/>
              <a:t> </a:t>
            </a:r>
            <a:r>
              <a:rPr dirty="0"/>
              <a:t>12,000</a:t>
            </a:r>
            <a:r>
              <a:rPr spc="35" dirty="0"/>
              <a:t> </a:t>
            </a:r>
            <a:r>
              <a:rPr spc="-40" dirty="0"/>
              <a:t>Hectares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83684" y="9196420"/>
            <a:ext cx="7105650" cy="69215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445"/>
              </a:spcBef>
            </a:pPr>
            <a:r>
              <a:rPr sz="1900" spc="60" dirty="0">
                <a:latin typeface="Times New Roman"/>
                <a:cs typeface="Times New Roman"/>
              </a:rPr>
              <a:t>*Copper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Equivalent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spc="50" dirty="0">
                <a:latin typeface="Times New Roman"/>
                <a:cs typeface="Times New Roman"/>
              </a:rPr>
              <a:t>based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spc="90" dirty="0">
                <a:latin typeface="Times New Roman"/>
                <a:cs typeface="Times New Roman"/>
              </a:rPr>
              <a:t>on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spc="80" dirty="0">
                <a:latin typeface="Times New Roman"/>
                <a:cs typeface="Times New Roman"/>
              </a:rPr>
              <a:t>SLAM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News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Release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August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7,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2024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900" spc="50" dirty="0">
                <a:latin typeface="Times New Roman"/>
                <a:cs typeface="Times New Roman"/>
              </a:rPr>
              <a:t>**Copper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Equivalent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spc="50" dirty="0">
                <a:latin typeface="Times New Roman"/>
                <a:cs typeface="Times New Roman"/>
              </a:rPr>
              <a:t>based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spc="90" dirty="0">
                <a:latin typeface="Times New Roman"/>
                <a:cs typeface="Times New Roman"/>
              </a:rPr>
              <a:t>on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spc="80" dirty="0">
                <a:latin typeface="Times New Roman"/>
                <a:cs typeface="Times New Roman"/>
              </a:rPr>
              <a:t>SLAM</a:t>
            </a:r>
            <a:r>
              <a:rPr sz="1900" spc="10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News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Release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August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12,</a:t>
            </a:r>
            <a:r>
              <a:rPr sz="1900" spc="10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2024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3684" y="1970943"/>
            <a:ext cx="6458585" cy="6043930"/>
          </a:xfrm>
          <a:prstGeom prst="rect">
            <a:avLst/>
          </a:prstGeom>
        </p:spPr>
        <p:txBody>
          <a:bodyPr vert="horz" wrap="square" lIns="0" tIns="305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4000" b="1" spc="-140" dirty="0">
                <a:latin typeface="Times New Roman"/>
                <a:cs typeface="Times New Roman"/>
              </a:rPr>
              <a:t>Copper-</a:t>
            </a:r>
            <a:r>
              <a:rPr sz="4000" b="1" spc="-30" dirty="0">
                <a:latin typeface="Times New Roman"/>
                <a:cs typeface="Times New Roman"/>
              </a:rPr>
              <a:t>Nickel-</a:t>
            </a:r>
            <a:r>
              <a:rPr sz="4000" b="1" spc="-10" dirty="0">
                <a:latin typeface="Times New Roman"/>
                <a:cs typeface="Times New Roman"/>
              </a:rPr>
              <a:t>Cobalt</a:t>
            </a:r>
            <a:endParaRPr sz="4000">
              <a:latin typeface="Times New Roman"/>
              <a:cs typeface="Times New Roman"/>
            </a:endParaRPr>
          </a:p>
          <a:p>
            <a:pPr marL="390525">
              <a:lnSpc>
                <a:spcPct val="100000"/>
              </a:lnSpc>
              <a:spcBef>
                <a:spcPts val="1735"/>
              </a:spcBef>
            </a:pPr>
            <a:r>
              <a:rPr sz="3000" spc="45" dirty="0">
                <a:latin typeface="Times New Roman"/>
                <a:cs typeface="Times New Roman"/>
              </a:rPr>
              <a:t>Significant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90" dirty="0">
                <a:latin typeface="Times New Roman"/>
                <a:cs typeface="Times New Roman"/>
              </a:rPr>
              <a:t>Cu-</a:t>
            </a:r>
            <a:r>
              <a:rPr sz="3000" spc="85" dirty="0">
                <a:latin typeface="Times New Roman"/>
                <a:cs typeface="Times New Roman"/>
              </a:rPr>
              <a:t>Ni-</a:t>
            </a:r>
            <a:r>
              <a:rPr sz="3000" spc="145" dirty="0">
                <a:latin typeface="Times New Roman"/>
                <a:cs typeface="Times New Roman"/>
              </a:rPr>
              <a:t>Co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Drill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Intercepts</a:t>
            </a:r>
            <a:endParaRPr sz="3000">
              <a:latin typeface="Times New Roman"/>
              <a:cs typeface="Times New Roman"/>
            </a:endParaRPr>
          </a:p>
          <a:p>
            <a:pPr marL="390525">
              <a:lnSpc>
                <a:spcPct val="100000"/>
              </a:lnSpc>
              <a:spcBef>
                <a:spcPts val="600"/>
              </a:spcBef>
            </a:pPr>
            <a:r>
              <a:rPr sz="3000" b="1" spc="-55" dirty="0">
                <a:latin typeface="Times New Roman"/>
                <a:cs typeface="Times New Roman"/>
              </a:rPr>
              <a:t>Granges</a:t>
            </a:r>
            <a:r>
              <a:rPr sz="3000" b="1" spc="-120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Zone:</a:t>
            </a:r>
            <a:endParaRPr sz="3000">
              <a:latin typeface="Times New Roman"/>
              <a:cs typeface="Times New Roman"/>
            </a:endParaRPr>
          </a:p>
          <a:p>
            <a:pPr marL="409575">
              <a:lnSpc>
                <a:spcPct val="100000"/>
              </a:lnSpc>
              <a:spcBef>
                <a:spcPts val="600"/>
              </a:spcBef>
            </a:pPr>
            <a:r>
              <a:rPr sz="3000" dirty="0">
                <a:latin typeface="Times New Roman"/>
                <a:cs typeface="Times New Roman"/>
              </a:rPr>
              <a:t>64.90m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grading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2.19%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95" dirty="0">
                <a:latin typeface="Times New Roman"/>
                <a:cs typeface="Times New Roman"/>
              </a:rPr>
              <a:t>CuEq*</a:t>
            </a:r>
            <a:endParaRPr sz="3000">
              <a:latin typeface="Times New Roman"/>
              <a:cs typeface="Times New Roman"/>
            </a:endParaRPr>
          </a:p>
          <a:p>
            <a:pPr marL="390525">
              <a:lnSpc>
                <a:spcPct val="100000"/>
              </a:lnSpc>
              <a:spcBef>
                <a:spcPts val="600"/>
              </a:spcBef>
            </a:pPr>
            <a:r>
              <a:rPr sz="3000" b="1" spc="-114" dirty="0">
                <a:latin typeface="Times New Roman"/>
                <a:cs typeface="Times New Roman"/>
              </a:rPr>
              <a:t>Farquharson</a:t>
            </a:r>
            <a:r>
              <a:rPr sz="3000" b="1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Times New Roman"/>
                <a:cs typeface="Times New Roman"/>
              </a:rPr>
              <a:t>Zone:</a:t>
            </a:r>
            <a:endParaRPr sz="3000">
              <a:latin typeface="Times New Roman"/>
              <a:cs typeface="Times New Roman"/>
            </a:endParaRPr>
          </a:p>
          <a:p>
            <a:pPr marL="409575">
              <a:lnSpc>
                <a:spcPct val="100000"/>
              </a:lnSpc>
              <a:spcBef>
                <a:spcPts val="600"/>
              </a:spcBef>
            </a:pPr>
            <a:r>
              <a:rPr sz="3000" dirty="0">
                <a:latin typeface="Times New Roman"/>
                <a:cs typeface="Times New Roman"/>
              </a:rPr>
              <a:t>60.60m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grading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1.17%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85" dirty="0">
                <a:latin typeface="Times New Roman"/>
                <a:cs typeface="Times New Roman"/>
              </a:rPr>
              <a:t>CuEq**</a:t>
            </a:r>
            <a:endParaRPr sz="3000">
              <a:latin typeface="Times New Roman"/>
              <a:cs typeface="Times New Roman"/>
            </a:endParaRPr>
          </a:p>
          <a:p>
            <a:pPr marL="390525">
              <a:lnSpc>
                <a:spcPct val="100000"/>
              </a:lnSpc>
              <a:spcBef>
                <a:spcPts val="1950"/>
              </a:spcBef>
            </a:pPr>
            <a:r>
              <a:rPr sz="3000" b="1" spc="-70" dirty="0">
                <a:latin typeface="Times New Roman"/>
                <a:cs typeface="Times New Roman"/>
              </a:rPr>
              <a:t>100%</a:t>
            </a:r>
            <a:r>
              <a:rPr sz="3000" b="1" spc="-95" dirty="0">
                <a:latin typeface="Times New Roman"/>
                <a:cs typeface="Times New Roman"/>
              </a:rPr>
              <a:t> </a:t>
            </a:r>
            <a:r>
              <a:rPr sz="3000" b="1" spc="-65" dirty="0">
                <a:latin typeface="Times New Roman"/>
                <a:cs typeface="Times New Roman"/>
              </a:rPr>
              <a:t>Owned</a:t>
            </a:r>
            <a:r>
              <a:rPr sz="3000" b="1" spc="-9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by</a:t>
            </a:r>
            <a:r>
              <a:rPr sz="3000" b="1" spc="-90" dirty="0">
                <a:latin typeface="Times New Roman"/>
                <a:cs typeface="Times New Roman"/>
              </a:rPr>
              <a:t> </a:t>
            </a:r>
            <a:r>
              <a:rPr sz="3000" b="1" spc="55" dirty="0">
                <a:latin typeface="Times New Roman"/>
                <a:cs typeface="Times New Roman"/>
              </a:rPr>
              <a:t>SLAM</a:t>
            </a:r>
            <a:r>
              <a:rPr sz="3000" b="1" spc="-90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Exploration</a:t>
            </a:r>
            <a:endParaRPr sz="3000">
              <a:latin typeface="Times New Roman"/>
              <a:cs typeface="Times New Roman"/>
            </a:endParaRPr>
          </a:p>
          <a:p>
            <a:pPr marL="390525" marR="1386205">
              <a:lnSpc>
                <a:spcPts val="4200"/>
              </a:lnSpc>
              <a:spcBef>
                <a:spcPts val="100"/>
              </a:spcBef>
            </a:pPr>
            <a:r>
              <a:rPr sz="3000" spc="75" dirty="0">
                <a:latin typeface="Times New Roman"/>
                <a:cs typeface="Times New Roman"/>
              </a:rPr>
              <a:t>Mining-</a:t>
            </a:r>
            <a:r>
              <a:rPr sz="3000" spc="65" dirty="0">
                <a:latin typeface="Times New Roman"/>
                <a:cs typeface="Times New Roman"/>
              </a:rPr>
              <a:t>Friendly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60" dirty="0">
                <a:latin typeface="Times New Roman"/>
                <a:cs typeface="Times New Roman"/>
              </a:rPr>
              <a:t>Jurisdiction </a:t>
            </a:r>
            <a:r>
              <a:rPr sz="3000" dirty="0">
                <a:latin typeface="Times New Roman"/>
                <a:cs typeface="Times New Roman"/>
              </a:rPr>
              <a:t>Year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125" dirty="0">
                <a:latin typeface="Times New Roman"/>
                <a:cs typeface="Times New Roman"/>
              </a:rPr>
              <a:t>Round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120" dirty="0">
                <a:latin typeface="Times New Roman"/>
                <a:cs typeface="Times New Roman"/>
              </a:rPr>
              <a:t>Road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Access </a:t>
            </a:r>
            <a:r>
              <a:rPr sz="3000" spc="75" dirty="0">
                <a:latin typeface="Times New Roman"/>
                <a:cs typeface="Times New Roman"/>
              </a:rPr>
              <a:t>Drill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Ready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3846" y="1576357"/>
            <a:ext cx="12614205" cy="82216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Goodwin</a:t>
            </a:r>
            <a:r>
              <a:rPr spc="-150" dirty="0"/>
              <a:t> </a:t>
            </a:r>
            <a:r>
              <a:rPr spc="-210" dirty="0"/>
              <a:t>Induced</a:t>
            </a:r>
            <a:r>
              <a:rPr spc="-150" dirty="0"/>
              <a:t> </a:t>
            </a:r>
            <a:r>
              <a:rPr spc="-55" dirty="0"/>
              <a:t>Polarization</a:t>
            </a:r>
            <a:r>
              <a:rPr spc="-150" dirty="0"/>
              <a:t> </a:t>
            </a:r>
            <a:r>
              <a:rPr spc="55" dirty="0"/>
              <a:t>(IP)</a:t>
            </a:r>
            <a:r>
              <a:rPr spc="-150" dirty="0"/>
              <a:t> </a:t>
            </a:r>
            <a:r>
              <a:rPr spc="-95" dirty="0"/>
              <a:t>Survey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8301" y="1469383"/>
            <a:ext cx="12992099" cy="8324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Goodwin</a:t>
            </a:r>
            <a:r>
              <a:rPr spc="-150" dirty="0"/>
              <a:t> </a:t>
            </a:r>
            <a:r>
              <a:rPr spc="-210" dirty="0"/>
              <a:t>Induced</a:t>
            </a:r>
            <a:r>
              <a:rPr spc="-150" dirty="0"/>
              <a:t> </a:t>
            </a:r>
            <a:r>
              <a:rPr spc="-55" dirty="0"/>
              <a:t>Polarization</a:t>
            </a:r>
            <a:r>
              <a:rPr spc="-150" dirty="0"/>
              <a:t> </a:t>
            </a:r>
            <a:r>
              <a:rPr spc="55" dirty="0"/>
              <a:t>(IP)</a:t>
            </a:r>
            <a:r>
              <a:rPr spc="-150" dirty="0"/>
              <a:t> </a:t>
            </a:r>
            <a:r>
              <a:rPr spc="-95" dirty="0"/>
              <a:t>Survey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1344</Words>
  <Application>Microsoft Office PowerPoint</Application>
  <PresentationFormat>Custom</PresentationFormat>
  <Paragraphs>159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 Black</vt:lpstr>
      <vt:lpstr>Calibri</vt:lpstr>
      <vt:lpstr>Times New Roman</vt:lpstr>
      <vt:lpstr>Office Theme</vt:lpstr>
      <vt:lpstr>PowerPoint Presentation</vt:lpstr>
      <vt:lpstr>Cautionary Statement</vt:lpstr>
      <vt:lpstr>Management Team</vt:lpstr>
      <vt:lpstr>Company Overview</vt:lpstr>
      <vt:lpstr>New Brunswick, Canada</vt:lpstr>
      <vt:lpstr>SLAM Exploring A World Class Mining District</vt:lpstr>
      <vt:lpstr>The Goodwin Project - 12,000 Hectares</vt:lpstr>
      <vt:lpstr>Goodwin Induced Polarization (IP) Survey</vt:lpstr>
      <vt:lpstr>Goodwin Induced Polarization (IP) Survey</vt:lpstr>
      <vt:lpstr>Goodwin Induced Polarization (IP) Survey</vt:lpstr>
      <vt:lpstr>Goodwin Induced Polarization (IP) Survey</vt:lpstr>
      <vt:lpstr>Goodwin Copper-Nickel</vt:lpstr>
      <vt:lpstr>The Jake Lee Love Lake Gold Project</vt:lpstr>
      <vt:lpstr>Jake Lee - New Gold Discoveries</vt:lpstr>
      <vt:lpstr>Menneval Gold Project - 5275 Hectares</vt:lpstr>
      <vt:lpstr>Mine Road Project - 8230 Hectares</vt:lpstr>
      <vt:lpstr>NSR Royalties</vt:lpstr>
      <vt:lpstr>What’s next for SLAM?</vt:lpstr>
      <vt:lpstr>TSXV: SXL US-OTC: SLMXF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SXL - Corporate Presentation</dc:title>
  <dc:creator>Peyton Baird</dc:creator>
  <cp:keywords>DAGvaWmXmzc,BACqUEeqO9A,0</cp:keywords>
  <cp:lastModifiedBy>J Godin</cp:lastModifiedBy>
  <cp:revision>8</cp:revision>
  <dcterms:created xsi:type="dcterms:W3CDTF">2025-09-30T16:50:17Z</dcterms:created>
  <dcterms:modified xsi:type="dcterms:W3CDTF">2025-11-07T18:16:57Z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2025-09-30T00:00:00Z</vt:filetime>
  </property>
  <property fmtid="{D5CDD505-2E9C-101B-9397-08002B2CF9AE}" pid="3" name="Creator">
    <vt:lpwstr>Canva</vt:lpwstr>
  </property>
  <property fmtid="{D5CDD505-2E9C-101B-9397-08002B2CF9AE}" pid="4" name="LastSaved">
    <vt:filetime>2025-09-30T00:00:00Z</vt:filetime>
  </property>
  <property fmtid="{D5CDD505-2E9C-101B-9397-08002B2CF9AE}" pid="5" name="Producer">
    <vt:lpwstr>Canva</vt:lpwstr>
  </property>
</Properties>
</file>